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7" d="100"/>
          <a:sy n="47" d="100"/>
        </p:scale>
        <p:origin x="-1824" y="-1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15185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189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65108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0093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1990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61044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160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3909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1959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94734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128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BF08E-B9C4-4A30-BB00-6C9F6B3D0F4B}" type="datetimeFigureOut">
              <a:rPr lang="uk-UA" smtClean="0"/>
              <a:pPr/>
              <a:t>23.12.2013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4D7A-B016-4942-82C5-7D4D03DF205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7527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25.gif"/><Relationship Id="rId7" Type="http://schemas.openxmlformats.org/officeDocument/2006/relationships/image" Target="../media/image29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gif"/><Relationship Id="rId5" Type="http://schemas.openxmlformats.org/officeDocument/2006/relationships/image" Target="../media/image27.gif"/><Relationship Id="rId10" Type="http://schemas.openxmlformats.org/officeDocument/2006/relationships/image" Target="../media/image31.gif"/><Relationship Id="rId4" Type="http://schemas.openxmlformats.org/officeDocument/2006/relationships/image" Target="../media/image26.gif"/><Relationship Id="rId9" Type="http://schemas.openxmlformats.org/officeDocument/2006/relationships/image" Target="../media/image2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587879" y="1340768"/>
            <a:ext cx="6598511" cy="2621743"/>
            <a:chOff x="-6517232" y="807257"/>
            <a:chExt cx="6598511" cy="262174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44305">
              <a:off x="-3207610" y="965508"/>
              <a:ext cx="3288889" cy="2463492"/>
            </a:xfrm>
            <a:prstGeom prst="rect">
              <a:avLst/>
            </a:prstGeom>
          </p:spPr>
        </p:pic>
        <p:sp>
          <p:nvSpPr>
            <p:cNvPr id="5" name="Прямоугольник 4"/>
            <p:cNvSpPr/>
            <p:nvPr/>
          </p:nvSpPr>
          <p:spPr>
            <a:xfrm>
              <a:off x="-6517232" y="807257"/>
              <a:ext cx="4342086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Не з </a:t>
              </a:r>
              <a:r>
                <a:rPr lang="ru-RU" sz="4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іменниками</a:t>
              </a:r>
              <a:endPara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07423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08969E-6 L 0.93038 0.2810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40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0166" y="285728"/>
            <a:ext cx="6406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Розсипане прислів'я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8" descr="bottle-mai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4764093"/>
            <a:ext cx="2290770" cy="2093907"/>
          </a:xfrm>
          <a:prstGeom prst="rect">
            <a:avLst/>
          </a:prstGeom>
          <a:noFill/>
        </p:spPr>
      </p:pic>
      <p:pic>
        <p:nvPicPr>
          <p:cNvPr id="1026" name="Picture 2" descr="G:\презентація\дидактичний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0" y="4714875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G:\презентація\дидактичний\images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571932" y="1785925"/>
            <a:ext cx="1724028" cy="18254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G:\презентація\дидактичний\images (9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86974" y="0"/>
            <a:ext cx="1966914" cy="3000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G:\презентація\дидактичний\images (8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143125" y="4429132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G:\презентація\дидактичний\завантаження (32).jpg"/>
          <p:cNvPicPr/>
          <p:nvPr/>
        </p:nvPicPr>
        <p:blipFill>
          <a:blip r:embed="rId7"/>
          <a:srcRect l="69232" b="66136"/>
          <a:stretch>
            <a:fillRect/>
          </a:stretch>
        </p:blipFill>
        <p:spPr bwMode="auto">
          <a:xfrm>
            <a:off x="-2571800" y="2928934"/>
            <a:ext cx="1773438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G:\презентація\дидактичний\images (91).jpg"/>
          <p:cNvPicPr/>
          <p:nvPr/>
        </p:nvPicPr>
        <p:blipFill>
          <a:blip r:embed="rId8"/>
          <a:srcRect l="61330" t="39943" r="4426" b="4533"/>
          <a:stretch>
            <a:fillRect/>
          </a:stretch>
        </p:blipFill>
        <p:spPr bwMode="auto">
          <a:xfrm>
            <a:off x="9572660" y="2643182"/>
            <a:ext cx="2119545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-1714512" y="3214686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Слово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071602" y="4786322"/>
            <a:ext cx="723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не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0" y="1142984"/>
            <a:ext cx="2260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горобець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86974" y="3500438"/>
            <a:ext cx="2188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вилетить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2500362" y="2428868"/>
            <a:ext cx="723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не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44164" y="5357826"/>
            <a:ext cx="2319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спіймаєш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5206" y="328612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FFFF00"/>
              </a:solidFill>
            </a:endParaRPr>
          </a:p>
        </p:txBody>
      </p:sp>
      <p:pic>
        <p:nvPicPr>
          <p:cNvPr id="24" name="Picture 3" descr="A_5bdolph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8992" y="1258033"/>
            <a:ext cx="2428892" cy="24048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13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96394E-7 C -0.09774 0.00093 -0.19549 0.00185 -0.22882 0.08276 C -0.26215 0.16366 -0.15625 0.43343 -0.2 0.48521 C -0.24375 0.53699 -0.4125 0.3939 -0.49097 0.39344 C -0.56945 0.39297 -0.64948 0.53051 -0.67101 0.4822 C -0.69254 0.43389 -0.51476 0.10495 -0.61997 0.10356 C -0.72517 0.10217 -1.1717 0.4043 -1.30208 0.47342 C -1.43247 0.54253 -1.41736 0.53005 -1.40208 0.5178 " pathEditMode="relative" rAng="0" ptsTypes="aaaaaaaA">
                                      <p:cBhvr>
                                        <p:cTn id="11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6" y="27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6 0.04023 C -0.11562 0.06404 -0.14965 0.08785 -0.1526 0.16436 C -0.15555 0.24087 -0.08785 0.44915 -0.0993 0.49885 C -0.11076 0.54855 -0.17969 0.47666 -0.22153 0.46325 C -0.26337 0.44984 -0.30851 0.42187 -0.35035 0.41887 C -0.39219 0.41586 -0.44184 0.43019 -0.47257 0.44545 C -0.5033 0.46071 -0.52969 0.51988 -0.53489 0.51064 C -0.5401 0.50139 -0.51892 0.44638 -0.50382 0.38928 C -0.48871 0.33218 -0.4316 0.21013 -0.44375 0.16736 C -0.4559 0.1246 -0.53594 0.12414 -0.57708 0.132 C -0.61823 0.13986 -0.6342 0.18262 -0.69045 0.21475 C -0.7467 0.24688 -0.8309 0.28549 -0.91493 0.32432 " pathEditMode="relative" rAng="0" ptsTypes="aaaaaaaaaaaA">
                                      <p:cBhvr>
                                        <p:cTn id="1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72307E-6 L 1.40277 0.60564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" y="30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3352E-6 L 0.68698 0.28317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77 0.00231 C 0.09167 0.08622 0.12431 0.14609 0.15695 0.14609 C 0.18976 0.14609 0.21806 0.08622 0.22795 0.00231 C 0.24184 0.08622 0.26962 0.14609 0.30313 0.14609 C 0.33577 0.14609 0.36424 0.08622 0.37327 0.00231 C 0.38802 0.08622 0.4158 0.14609 0.44844 0.14609 C 0.48195 0.14609 0.51459 0.08622 0.52361 0.00231 C 0.53334 0.08622 0.56198 0.14609 0.59948 0.14609 C 0.62726 0.14609 0.66007 0.08622 0.66979 0.00231 C 0.67952 0.08622 0.71233 0.14609 0.74497 0.14609 C 0.77761 0.14609 0.80625 0.08622 0.81597 0.00231 C 0.82986 0.08622 0.85764 0.14609 0.89115 0.14609 C 0.92379 0.14609 0.95243 0.08622 0.96632 0.00231 C 0.97535 0.08622 1.00382 0.14609 1.03646 0.14609 C 1.06997 0.14609 1.10278 0.08622 1.11163 0.00231 C 1.12153 0.08622 1.15 0.14609 1.18768 0.14609 C 1.22032 0.14609 1.24809 0.08622 1.25799 0.00231 " pathEditMode="relative" rAng="0" ptsTypes="fffffffffffffffff">
                                      <p:cBhvr>
                                        <p:cTn id="23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8" y="7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4276E-6 C 0.00781 0.08391 0.0335 0.14378 0.0592 0.14378 C 0.08454 0.14378 0.10711 0.08391 0.11475 2.54276E-6 C 0.12569 0.08391 0.14757 0.14378 0.17378 0.14378 C 0.19948 0.14378 0.22187 0.08391 0.22899 2.54276E-6 C 0.23993 0.08391 0.26232 0.14378 0.28802 0.14378 C 0.31441 0.14378 0.3401 0.08391 0.34704 2.54276E-6 C 0.35486 0.08391 0.37725 0.14378 0.40677 0.14378 C 0.42864 0.14378 0.45434 0.08391 0.46198 2.54276E-6 C 0.46961 0.08391 0.49531 0.14378 0.521 0.14378 C 0.5467 0.14378 0.56909 0.08391 0.57691 2.54276E-6 C 0.58784 0.08391 0.60954 0.14378 0.63593 0.14378 C 0.66163 0.14378 0.68402 0.08391 0.69496 2.54276E-6 C 0.70208 0.08391 0.72448 0.14378 0.75017 0.14378 C 0.77638 0.14378 0.80208 0.08391 0.8092 2.54276E-6 C 0.81684 0.08391 0.83941 0.14378 0.86892 0.14378 C 0.89444 0.14378 0.91632 0.08391 0.92413 2.54276E-6 " pathEditMode="relative" rAng="0" ptsTypes="fffffffffffffffff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38558E-6 C 0.01128 0.0705 0.0368 0.16921 0.13212 0.16782 C 0.26927 0.16782 0.27951 -0.16251 0.4434 -0.16366 C 0.59097 -0.16366 0.51215 0.12506 0.65417 0.1239 C 0.8026 0.1239 0.72292 -0.0853 0.88142 -0.0853 C 1.02344 -0.0853 0.94479 0.05594 1.07118 0.05594 C 1.19305 0.05594 1.12986 -0.05201 1.2408 -0.05201 C 1.30399 -0.05201 1.30851 -0.02266 1.31406 2.38558E-6 " pathEditMode="relative" rAng="0" ptsTypes="ffffffff">
                                      <p:cBhvr>
                                        <p:cTn id="2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" y="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74 -0.11882 C 0.03437 -0.04831 0.05208 0.05039 0.11753 0.049 C 0.21233 0.049 0.21927 -0.28132 0.33229 -0.28248 C 0.43403 -0.28248 0.37969 0.00624 0.4776 0.00508 C 0.57917 0.00508 0.52483 -0.20412 0.6342 -0.20412 C 0.73194 -0.20412 0.67778 -0.06288 0.76493 -0.06288 C 0.84878 -0.06288 0.80521 -0.17083 0.88177 -0.17083 C 0.92517 -0.17083 0.92847 -0.14147 0.93229 -0.11882 " pathEditMode="relative" rAng="0" ptsTypes="ffffffff">
                                      <p:cBhvr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47804E-6 L -1.40469 -0.68146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2" y="-341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78964E-6 L -1.09045 -0.54208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" y="-2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81 -0.02081 C -0.12743 0.00624 -0.22205 0.03329 -0.3217 0.04415 C -0.42136 0.05501 -0.61788 0.09501 -0.63056 0.04415 C -0.64323 -0.0067 -0.44427 -0.17961 -0.39722 -0.26052 C -0.35018 -0.34143 -0.35365 -0.35876 -0.34844 -0.44106 C -0.34323 -0.52358 -0.3632 -0.7018 -0.36615 -0.75474 " pathEditMode="relative" rAng="0" ptsTypes="aaaaaA">
                                      <p:cBhvr>
                                        <p:cTn id="4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" y="-30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59 0.07952 C -0.30903 0.09662 -0.48229 0.11396 -0.5467 0.09662 C -0.61111 0.07952 -0.54948 0.03745 -0.5224 -0.02381 C -0.49531 -0.0853 -0.43993 -0.17869 -0.38455 -0.27162 " pathEditMode="relative" rAng="0" ptsTypes="aaaA">
                                      <p:cBhvr>
                                        <p:cTn id="4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" y="-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ag00628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66"/>
            <a:ext cx="9144000" cy="2883006"/>
          </a:xfrm>
          <a:prstGeom prst="rect">
            <a:avLst/>
          </a:prstGeom>
          <a:noFill/>
        </p:spPr>
      </p:pic>
      <p:pic>
        <p:nvPicPr>
          <p:cNvPr id="3" name="Picture 10" descr="BD13772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857496"/>
            <a:ext cx="1428761" cy="1428760"/>
          </a:xfrm>
          <a:prstGeom prst="rect">
            <a:avLst/>
          </a:prstGeom>
          <a:noFill/>
        </p:spPr>
      </p:pic>
      <p:pic>
        <p:nvPicPr>
          <p:cNvPr id="5" name="Picture 19" descr="BD13772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4438" y="4000504"/>
            <a:ext cx="4019562" cy="2857496"/>
          </a:xfrm>
          <a:prstGeom prst="rect">
            <a:avLst/>
          </a:prstGeom>
          <a:noFill/>
        </p:spPr>
      </p:pic>
      <p:pic>
        <p:nvPicPr>
          <p:cNvPr id="6" name="Picture 16" descr="wetkiss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071678"/>
            <a:ext cx="2271728" cy="1071570"/>
          </a:xfrm>
          <a:prstGeom prst="rect">
            <a:avLst/>
          </a:prstGeom>
          <a:noFill/>
        </p:spPr>
      </p:pic>
      <p:pic>
        <p:nvPicPr>
          <p:cNvPr id="7" name="Picture 7" descr="AG00178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71876"/>
            <a:ext cx="2811462" cy="1679575"/>
          </a:xfrm>
          <a:prstGeom prst="rect">
            <a:avLst/>
          </a:prstGeom>
          <a:noFill/>
        </p:spPr>
      </p:pic>
      <p:pic>
        <p:nvPicPr>
          <p:cNvPr id="9" name="Picture 10" descr="BD13762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7686" y="3714752"/>
            <a:ext cx="1074738" cy="1066800"/>
          </a:xfrm>
          <a:prstGeom prst="rect">
            <a:avLst/>
          </a:prstGeom>
          <a:noFill/>
        </p:spPr>
      </p:pic>
      <p:pic>
        <p:nvPicPr>
          <p:cNvPr id="10" name="Picture 18" descr="b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5288" y="1341438"/>
            <a:ext cx="1452562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 descr="del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0364" y="2643182"/>
            <a:ext cx="1688546" cy="928694"/>
          </a:xfrm>
          <a:prstGeom prst="rect">
            <a:avLst/>
          </a:prstGeom>
          <a:noFill/>
        </p:spPr>
      </p:pic>
      <p:pic>
        <p:nvPicPr>
          <p:cNvPr id="12" name="Picture 3" descr="A_5bdolph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29454" y="3467659"/>
            <a:ext cx="1500198" cy="1485345"/>
          </a:xfrm>
          <a:prstGeom prst="rect">
            <a:avLst/>
          </a:prstGeom>
          <a:noFill/>
        </p:spPr>
      </p:pic>
      <p:pic>
        <p:nvPicPr>
          <p:cNvPr id="13" name="Picture 41" descr="sailboat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43240" y="785794"/>
            <a:ext cx="2798770" cy="134143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 flipH="1">
            <a:off x="714348" y="285728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u="wavyHeavy" dirty="0" smtClean="0">
                <a:solidFill>
                  <a:srgbClr val="C00000"/>
                </a:solidFill>
                <a:latin typeface="Arial Black" pitchFamily="34" charset="0"/>
              </a:rPr>
              <a:t>Дякую за гарну  роботу</a:t>
            </a:r>
            <a:endParaRPr lang="ru-RU" sz="4400" b="1" i="1" u="wavyHeavy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2814" y="956047"/>
            <a:ext cx="585596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 з </a:t>
            </a:r>
            <a:r>
              <a:rPr lang="ru-RU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іменниками</a:t>
            </a:r>
            <a:endParaRPr lang="ru-RU" sz="6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пишеться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7748">
            <a:off x="9900592" y="5584874"/>
            <a:ext cx="2675636" cy="140731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38804">
            <a:off x="-3348880" y="4893184"/>
            <a:ext cx="2476191" cy="149841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5616" y="4338306"/>
            <a:ext cx="3168352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Разом</a:t>
            </a: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(«не»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виступає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префіксом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4490706"/>
            <a:ext cx="3312368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Окремо</a:t>
            </a:r>
            <a:endParaRPr lang="ru-RU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(«не»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виступає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часткою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938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15164E-6 L 0.14548 -0.22307 C 0.17587 -0.27346 0.22118 -0.30166 0.26857 -0.30166 C 0.32274 -0.30166 0.36597 -0.27346 0.39635 -0.22307 L 0.54184 -4.15164E-6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3" y="-150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54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22" presetClass="exit" presetSubtype="2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7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27647E-6 L -0.14844 -0.31346 C -0.17951 -0.38419 -0.22604 -0.42418 -0.27448 -0.42418 C -0.32986 -0.42418 -0.37413 -0.38419 -0.40521 -0.31346 L -0.55382 4.27647E-6 " pathEditMode="relative" rAng="10800000" ptsTypes="FffFF">
                                      <p:cBhvr>
                                        <p:cTn id="1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91" y="-2119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5400000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120" y="69269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</a:t>
            </a:r>
            <a:r>
              <a:rPr lang="ru-RU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виступає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префіксом</a:t>
            </a:r>
            <a:endParaRPr lang="uk-UA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780928"/>
            <a:ext cx="8640960" cy="3672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33000"/>
                </a:schemeClr>
              </a:gs>
              <a:gs pos="50000">
                <a:schemeClr val="accent1">
                  <a:tint val="44500"/>
                  <a:satMod val="160000"/>
                  <a:alpha val="62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37832"/>
            <a:ext cx="573548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Слово без 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вживається</a:t>
            </a:r>
            <a:endParaRPr lang="ru-RU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(неук,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немовля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4824" y="2996952"/>
            <a:ext cx="1952650" cy="95897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18808" y="4174857"/>
            <a:ext cx="857177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 algn="ctr">
              <a:buFontTx/>
              <a:buChar char="-"/>
            </a:pP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Якщо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можна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замінити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словом –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синонімом</a:t>
            </a:r>
            <a:endParaRPr lang="ru-RU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(недруг – ворог,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небезпека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-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загроза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088" y="4293096"/>
            <a:ext cx="1952650" cy="95897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39552" y="5249163"/>
            <a:ext cx="445301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 algn="ctr">
              <a:buFontTx/>
              <a:buChar char="-"/>
            </a:pP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Якщо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є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префікс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недо</a:t>
            </a:r>
            <a:endParaRPr lang="ru-RU" sz="3200" b="1" i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</a:t>
            </a:r>
            <a:r>
              <a:rPr lang="ru-RU" sz="32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недолік</a:t>
            </a:r>
            <a:r>
              <a:rPr lang="ru-RU" sz="32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недогляд)</a:t>
            </a:r>
            <a:endParaRPr lang="ru-RU" sz="32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3232" y="5494357"/>
            <a:ext cx="1952650" cy="95897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407292" y="15007"/>
            <a:ext cx="2087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Разом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295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1.33148E-6 L 1.44809 -0.0069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22" y="-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76144E-6 L 1.45851 0.003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17" y="1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1946E-6 L 1.44393 -0.0141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188" y="-7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9675" y="88116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</a:t>
            </a:r>
            <a:r>
              <a:rPr lang="ru-RU" sz="4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виступає</a:t>
            </a: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часткою</a:t>
            </a:r>
            <a:endParaRPr lang="uk-UA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780928"/>
            <a:ext cx="8640960" cy="36724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33000"/>
                </a:schemeClr>
              </a:gs>
              <a:gs pos="50000">
                <a:schemeClr val="accent1">
                  <a:tint val="44500"/>
                  <a:satMod val="160000"/>
                  <a:alpha val="62000"/>
                </a:schemeClr>
              </a:gs>
              <a:gs pos="100000">
                <a:schemeClr val="accent1">
                  <a:tint val="23500"/>
                  <a:satMod val="160000"/>
                  <a:alpha val="57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37832"/>
            <a:ext cx="721902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Коли є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протиставлення</a:t>
            </a:r>
            <a:endParaRPr lang="ru-RU" sz="32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(не друг, а ворог; не слава, а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ганьба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4824" y="2996952"/>
            <a:ext cx="1952650" cy="95897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26575" y="4174857"/>
            <a:ext cx="715625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71500" indent="-571500" algn="ctr">
              <a:buFontTx/>
              <a:buChar char="-"/>
            </a:pP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Якщо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реченні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щось</a:t>
            </a: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заперечується</a:t>
            </a:r>
            <a:endParaRPr lang="ru-RU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він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мені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не брат, а </a:t>
            </a:r>
            <a:r>
              <a:rPr lang="ru-RU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товариш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088" y="4293096"/>
            <a:ext cx="1952650" cy="95897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143725" y="15007"/>
            <a:ext cx="2614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Окремо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064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1.33148E-6 L 1.44809 -0.0069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22" y="-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76144E-6 L 1.45851 0.003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17" y="1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08" y="2138898"/>
            <a:ext cx="2972335" cy="2150439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3131840" y="-1"/>
            <a:ext cx="3888432" cy="3198877"/>
            <a:chOff x="3131840" y="-1"/>
            <a:chExt cx="3888432" cy="3198877"/>
          </a:xfrm>
        </p:grpSpPr>
        <p:sp>
          <p:nvSpPr>
            <p:cNvPr id="5" name="Выноска-облако 4"/>
            <p:cNvSpPr/>
            <p:nvPr/>
          </p:nvSpPr>
          <p:spPr>
            <a:xfrm>
              <a:off x="3131840" y="-1"/>
              <a:ext cx="3888432" cy="3198877"/>
            </a:xfrm>
            <a:prstGeom prst="cloudCallout">
              <a:avLst>
                <a:gd name="adj1" fmla="val -75438"/>
                <a:gd name="adj2" fmla="val 24533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3648523" y="537608"/>
              <a:ext cx="2883482" cy="193899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0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Згоден</a:t>
              </a:r>
              <a:r>
                <a:rPr lang="ru-RU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? </a:t>
              </a:r>
            </a:p>
            <a:p>
              <a:pPr algn="ctr"/>
              <a:r>
                <a:rPr lang="ru-RU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-Не </a:t>
              </a:r>
              <a:r>
                <a:rPr lang="ru-RU" sz="40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згоден</a:t>
              </a:r>
              <a:r>
                <a:rPr lang="ru-RU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? </a:t>
              </a:r>
            </a:p>
            <a:p>
              <a:pPr algn="ctr"/>
              <a:r>
                <a:rPr lang="ru-RU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-</a:t>
              </a:r>
              <a:r>
                <a:rPr lang="ru-RU" sz="40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Обгрунтуй</a:t>
              </a:r>
              <a:r>
                <a:rPr lang="ru-RU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!</a:t>
              </a:r>
              <a:endPara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27784" y="3861048"/>
            <a:ext cx="6516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</a:rPr>
              <a:t>Неук завжди пишеться разом, а нещастя – не завжди</a:t>
            </a:r>
            <a:endParaRPr lang="uk-UA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5816" y="3866346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</a:rPr>
              <a:t>Недопалок завжди пишеться разом, а недруг – не завжди</a:t>
            </a:r>
            <a:endParaRPr lang="uk-UA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2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8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29912E-6 L -0.99722 1.29912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8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65760" y="1111970"/>
            <a:ext cx="8352928" cy="4909318"/>
          </a:xfrm>
          <a:prstGeom prst="round2Diag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33000"/>
                </a:schemeClr>
              </a:gs>
              <a:gs pos="50000">
                <a:schemeClr val="accent1">
                  <a:tint val="44500"/>
                  <a:satMod val="160000"/>
                  <a:alpha val="48000"/>
                </a:schemeClr>
              </a:gs>
              <a:gs pos="100000">
                <a:schemeClr val="accent1">
                  <a:tint val="23500"/>
                  <a:satMod val="160000"/>
                  <a:alpha val="46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609254" y="476672"/>
            <a:ext cx="5923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СКРИНЬКА РОЗУМУ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88099"/>
            <a:ext cx="3267977" cy="31395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56643" y="5457870"/>
            <a:ext cx="9530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Горе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85900" y="5610270"/>
            <a:ext cx="11993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Ворог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3469" y="5762670"/>
            <a:ext cx="16594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Хвороба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54766" y="5622682"/>
            <a:ext cx="15568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Рабство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4196" y="5470282"/>
            <a:ext cx="141538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Брехня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7049" y="5604312"/>
            <a:ext cx="2073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Племінник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58499" y="5470282"/>
            <a:ext cx="15215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Загроза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1436486"/>
            <a:ext cx="19065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нещастя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19008" y="1916832"/>
            <a:ext cx="15952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недруг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43887" y="2563163"/>
            <a:ext cx="15703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недуга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50363" y="3177700"/>
            <a:ext cx="16467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неволя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41202" y="1400002"/>
            <a:ext cx="21650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неправда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00812" y="1919675"/>
            <a:ext cx="13997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небіж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18904" y="2531370"/>
            <a:ext cx="23300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небезпека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C:\Users\Руслан\Desktop\smailikai_com_600_1\smailikai_com_1_140\103[www.smilies.tik.lt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738" y="4919802"/>
            <a:ext cx="1964479" cy="1309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970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1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3.06056E-6 L -0.00069 -0.28432 C -0.00069 -0.41169 -0.19635 -0.56865 -0.35538 -0.56865 L -0.71006 -0.56865 " pathEditMode="relative" rAng="16200000" ptsTypes="FfFF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69" y="-284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4.4614E-6 L -0.00052 -0.2582 C -0.00052 -0.37424 -0.20035 -0.51756 -0.36302 -0.51756 L -0.72552 -0.51756 " pathEditMode="relative" rAng="16200000" ptsTypes="FfFF">
                                      <p:cBhvr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50" y="-25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4.13777E-6 L -0.00034 -0.2277 C -0.00034 -0.32987 -0.18923 -0.45585 -0.34322 -0.45585 L -0.68611 -0.45585 " pathEditMode="relative" rAng="16200000" ptsTypes="FfFF">
                                      <p:cBhvr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88" y="-22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023 L -0.00104 -0.16967 C -0.00104 -0.24641 -0.18767 -0.34096 -0.33958 -0.34096 L -0.67812 -0.34096 " pathEditMode="relative" rAng="16200000" ptsTypes="FfFF">
                                      <p:cBhvr>
                                        <p:cTn id="3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54" y="-1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023 L -0.00122 -0.2901 C -0.00122 -0.42025 -0.08195 -0.5809 -0.14792 -0.5809 L -0.29462 -0.5809 " pathEditMode="relative" rAng="16200000" ptsTypes="FfFF">
                                      <p:cBhvr>
                                        <p:cTn id="4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70" y="-29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0"/>
                            </p:stCondLst>
                            <p:childTnLst>
                              <p:par>
                                <p:cTn id="43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92 L -0.00035 -0.25798 C -0.00035 -0.37379 -0.07396 -0.51664 -0.13386 -0.51664 L -0.26806 -0.51664 " pathEditMode="relative" rAng="16200000" ptsTypes="FfFF">
                                      <p:cBhvr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-257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0"/>
                            </p:stCondLst>
                            <p:childTnLst>
                              <p:par>
                                <p:cTn id="49" presetID="10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45816E-6 L -3.05556E-6 -0.21013 C -3.05556E-6 -0.30537 -0.07656 -0.42256 -0.13923 -0.42256 L -0.27882 -0.42256 " pathEditMode="relative" rAng="16200000" ptsTypes="FfFF">
                                      <p:cBhvr>
                                        <p:cTn id="5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41" y="-21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79512" y="332656"/>
            <a:ext cx="8712968" cy="6264696"/>
          </a:xfrm>
          <a:prstGeom prst="round2DiagRect">
            <a:avLst>
              <a:gd name="adj1" fmla="val 10180"/>
              <a:gd name="adj2" fmla="val 973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608323"/>
            <a:ext cx="5145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РОЗУМНЕ ПЕРО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1656">
            <a:off x="2423730" y="-313621"/>
            <a:ext cx="799777" cy="17612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1656">
            <a:off x="-1309219" y="1886263"/>
            <a:ext cx="799777" cy="176121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96148" y="1268760"/>
            <a:ext cx="7225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Пояснити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правопис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слів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708920"/>
            <a:ext cx="8424936" cy="1077218"/>
          </a:xfrm>
          <a:prstGeom prst="rect">
            <a:avLst/>
          </a:prstGeom>
          <a:solidFill>
            <a:schemeClr val="accent5">
              <a:lumMod val="20000"/>
              <a:lumOff val="80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3200" i="1" dirty="0" smtClean="0"/>
              <a:t>Нелюд, неміч, неволя, нежить, неповага, недопалок, недоплата, недовіра, недоїдок.</a:t>
            </a:r>
            <a:endParaRPr lang="uk-UA" sz="3200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1656">
            <a:off x="-1365110" y="3057932"/>
            <a:ext cx="799777" cy="17612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653" y="3880589"/>
            <a:ext cx="8424936" cy="1077218"/>
          </a:xfrm>
          <a:prstGeom prst="rect">
            <a:avLst/>
          </a:prstGeom>
          <a:solidFill>
            <a:schemeClr val="accent5">
              <a:lumMod val="20000"/>
              <a:lumOff val="80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3200" i="1" dirty="0" smtClean="0"/>
              <a:t>Не горе, а щастя; не вигадка, а дійсність; не брехня, а правда.</a:t>
            </a:r>
            <a:endParaRPr lang="uk-UA" sz="3200" i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1656">
            <a:off x="-1309220" y="4378871"/>
            <a:ext cx="799777" cy="176121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7543" y="5201528"/>
            <a:ext cx="8424936" cy="584775"/>
          </a:xfrm>
          <a:prstGeom prst="rect">
            <a:avLst/>
          </a:prstGeom>
          <a:solidFill>
            <a:schemeClr val="accent5">
              <a:lumMod val="20000"/>
              <a:lumOff val="80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3200" i="1" dirty="0" smtClean="0"/>
              <a:t>Ти мені не ворог. Я тобі не брат.</a:t>
            </a:r>
            <a:endParaRPr lang="uk-UA" sz="3200" i="1" dirty="0"/>
          </a:p>
        </p:txBody>
      </p:sp>
    </p:spTree>
    <p:extLst>
      <p:ext uri="{BB962C8B-B14F-4D97-AF65-F5344CB8AC3E}">
        <p14:creationId xmlns="" xmlns:p14="http://schemas.microsoft.com/office/powerpoint/2010/main" val="73909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18000" decel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5.13176E-7 C 0.00955 -0.00439 0.01615 -0.0134 0.02448 -0.02057 C 0.02813 -0.03652 0.02466 -0.03698 0.03768 -0.04137 C 0.04063 -0.04045 0.04514 -0.04184 0.04671 -0.03837 C 0.05296 -0.02496 0.03299 -0.01918 0.02882 -0.01779 C 0.03768 -0.00023 0.04219 0.00486 0.05782 0.00902 C 0.07223 0.00625 0.07778 0.00694 0.08212 -0.01178 C 0.08021 -0.03421 0.08386 -0.04322 0.06667 -0.03536 C 0.06459 -0.02404 0.05851 -0.00647 0.06441 0.00601 C 0.0658 0.00902 0.07709 0.01341 0.08004 0.0148 C 0.08525 0.01179 0.09306 0.01272 0.09549 0.00601 C 0.11355 -0.0423 0.08473 -0.02704 0.10435 -0.03536 C 0.10591 -0.03236 0.10938 -0.03005 0.10886 -0.02658 C 0.10764 -0.01964 0.1 -0.00878 0.1 -0.00878 C 0.10452 -0.00785 0.11025 -0.00994 0.11337 -0.00577 C 0.11528 -0.00323 0.11112 0.00116 0.10886 0.00301 C 0.10625 0.00532 0.10296 0.00509 0.1 0.00601 C 0.08421 -0.00092 0.09983 0.00856 0.10226 -0.00577 C 0.1033 -0.01178 0.09775 -0.02357 0.09775 -0.02357 C 0.09914 -0.02635 0.10452 -0.03952 0.10886 -0.03837 C 0.11146 -0.03767 0.11181 -0.03259 0.11337 -0.02958 C 0.11407 -0.02473 0.11337 -0.01895 0.11546 -0.01479 C 0.11875 -0.00809 0.13455 -0.01456 0.1356 -0.01479 C 0.13195 -0.01086 0.12761 -0.00762 0.12448 -0.003 C 0.11702 0.00786 0.11337 0.02381 0.1066 0.0356 C 0.10591 0.04046 0.10764 0.04785 0.10435 0.0504 C 0.09896 0.05456 0.09271 0.03861 0.09115 0.0356 C 0.09254 0.03075 0.09219 0.02381 0.09549 0.02081 C 0.10244 0.01434 0.11198 0.01526 0.11997 0.01179 C 0.1316 0.01965 0.1415 0.02358 0.14671 0.00301 C 0.1474 -0.003 0.14445 -0.01317 0.14879 -0.01479 C 0.154 -0.01687 0.16216 -0.003 0.16216 -0.003 C 0.17483 -0.01132 0.17223 -0.01202 0.17553 -0.02958 C 0.17622 -0.02473 0.17691 -0.01964 0.17778 -0.01479 C 0.17848 -0.01086 0.17761 -0.00554 0.18004 -0.003 C 0.18195 -0.00115 0.18438 -0.00485 0.18664 -0.00577 C 0.19445 -0.01294 0.19549 -0.01086 0.19549 -0.02658 C 0.19549 -0.02958 0.19393 -0.0208 0.19323 -0.01779 C 0.19254 -0.01479 0.19185 -0.01178 0.19115 -0.00878 C 0.18803 0.00417 0.18976 -0.00161 0.18212 0.01179 C 0.18143 0.00879 0.179 0.00578 0.18004 0.00301 C 0.18264 -0.00369 0.19671 0.00278 0.19775 0.00301 C 0.20313 0.00671 0.20747 0.01387 0.21337 0.0148 C 0.21719 0.01526 0.22066 0.01226 0.22448 0.01179 C 0.23629 0.01041 0.2481 0.00994 0.2599 0.00902 C 0.26216 0.00694 0.26632 0.00671 0.26667 0.00301 C 0.26823 -0.01525 0.26337 -0.01664 0.25556 -0.02357 C 0.25087 -0.01456 0.24185 -0.00392 0.25105 0.00601 C 0.25296 0.0081 0.25556 0.0081 0.25782 0.00902 C 0.26893 0.0081 0.28125 0.01272 0.29115 0.00601 C 0.29584 0.00278 0.29185 -0.00809 0.29323 -0.01479 C 0.29445 -0.02103 0.29948 -0.02981 0.30226 -0.03536 C 0.30018 -0.01918 0.29879 -0.00577 0.29323 0.00902 C 0.28941 -0.01779 0.28889 0.00301 0.29775 -0.01178 C 0.29914 -0.0141 0.29862 -0.01826 0.3 -0.02057 C 0.30851 -0.0349 0.33907 -0.02935 0.34219 -0.02958 C 0.33994 -0.03051 0.33785 -0.03305 0.3356 -0.03259 C 0.325 -0.03028 0.32674 -0.01225 0.32448 -0.003 C 0.32344 0.00116 0.32153 0.00509 0.31997 0.00902 C 0.32969 0.01318 0.33855 0.0081 0.34879 0.00601 C 0.35452 -0.00554 0.35938 -0.00994 0.34671 -0.02658 C 0.3448 -0.02912 0.34219 -0.02265 0.33994 -0.02057 C 0.33473 -0.00023 0.34775 0.00833 0.35556 0.02381 C 0.37744 0.02058 0.38212 0.02589 0.37778 -0.003 C 0.37709 0.00486 0.37553 0.0289 0.37553 0.02081 C 0.37553 0.01087 0.37448 -5.13176E-7 0.37778 -0.00878 C 0.38021 -0.01525 0.39115 -0.02057 0.39115 -0.02057 C 0.4066 -0.01849 0.41615 -0.02265 0.42448 -0.00577 C 0.42223 -0.00277 0.42014 0.00047 0.41771 0.00301 C 0.41268 0.00833 0.40226 0.0178 0.40226 0.0178 C 0.3948 0.01688 0.38698 0.01873 0.38004 0.0148 C 0.37761 0.01341 0.38421 0.01041 0.38664 0.00902 C 0.39167 0.00625 0.39705 0.00532 0.40226 0.00301 C 0.4132 -0.00693 0.4191 -0.00231 0.42657 -0.01779 C 0.4316 0.00902 0.42518 0.00347 0.43768 0.00902 C 0.4533 0.0081 0.47153 0.0178 0.48438 0.00601 C 0.51216 -0.01941 0.46789 -0.03675 0.46216 -0.03837 C 0.44879 -0.03744 0.43369 -0.04438 0.42223 -0.03536 C 0.4165 -0.03074 0.42344 -0.01756 0.42448 -0.00878 C 0.4257 0.00093 0.42466 -5.13176E-7 0.42882 -5.13176E-7 " pathEditMode="relative" ptsTypes="fffffffffffffffffffffffffffffffffffffffffffffffffffffffffffffffffffffffffffffffA">
                                      <p:cBhvr>
                                        <p:cTn id="13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71845E-6 L 1.27396 -0.00416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98" y="-20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71845E-6 L 1.27396 -0.00416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98" y="-20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71845E-6 L 1.27396 -0.00416 " pathEditMode="relative" rAng="0" ptsTypes="AA">
                                      <p:cBhvr>
                                        <p:cTn id="4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98" y="-20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9868">
            <a:off x="5506821" y="2086399"/>
            <a:ext cx="3331168" cy="44644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53344" y="188640"/>
            <a:ext cx="794371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 </a:t>
            </a:r>
            <a:r>
              <a:rPr lang="ru-RU" sz="6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народної</a:t>
            </a:r>
            <a:r>
              <a:rPr lang="ru-RU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6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мудрості</a:t>
            </a:r>
            <a:endParaRPr lang="ru-RU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0362" y="1562040"/>
            <a:ext cx="676967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Доповніть</a:t>
            </a:r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фразеологізми</a:t>
            </a:r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 </a:t>
            </a:r>
            <a:r>
              <a:rPr lang="ru-RU" sz="4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поясніть</a:t>
            </a:r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їх</a:t>
            </a:r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значення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79512" y="2958815"/>
            <a:ext cx="3240360" cy="1478297"/>
          </a:xfrm>
          <a:prstGeom prst="verticalScroll">
            <a:avLst/>
          </a:prstGeom>
          <a:blipFill>
            <a:blip r:embed="rId4"/>
            <a:tile tx="0" ty="0" sx="100000" sy="100000" flip="none" algn="tl"/>
          </a:blipFill>
          <a:ln w="34925">
            <a:solidFill>
              <a:srgbClr val="FFFF00">
                <a:alpha val="9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0000"/>
                </a:solidFill>
              </a:rPr>
              <a:t>Не ликом…</a:t>
            </a:r>
            <a:endParaRPr lang="uk-UA" sz="4000" b="1" i="1" dirty="0">
              <a:solidFill>
                <a:srgbClr val="FF0000"/>
              </a:solidFill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3419872" y="3557978"/>
            <a:ext cx="3240360" cy="1478297"/>
          </a:xfrm>
          <a:prstGeom prst="verticalScroll">
            <a:avLst/>
          </a:prstGeom>
          <a:blipFill>
            <a:blip r:embed="rId4"/>
            <a:tile tx="0" ty="0" sx="100000" sy="100000" flip="none" algn="tl"/>
          </a:blipFill>
          <a:ln w="34925">
            <a:solidFill>
              <a:srgbClr val="FFFF00">
                <a:alpha val="9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0000"/>
                </a:solidFill>
              </a:rPr>
              <a:t>Не голка…</a:t>
            </a:r>
            <a:endParaRPr lang="uk-UA" sz="4000" b="1" i="1" dirty="0">
              <a:solidFill>
                <a:srgbClr val="FF0000"/>
              </a:solidFill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653344" y="5164648"/>
            <a:ext cx="3240360" cy="1478297"/>
          </a:xfrm>
          <a:prstGeom prst="verticalScroll">
            <a:avLst/>
          </a:prstGeom>
          <a:blipFill>
            <a:blip r:embed="rId4"/>
            <a:tile tx="0" ty="0" sx="100000" sy="100000" flip="none" algn="tl"/>
          </a:blipFill>
          <a:ln w="34925">
            <a:solidFill>
              <a:srgbClr val="FFFF00">
                <a:alpha val="9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0000"/>
                </a:solidFill>
              </a:rPr>
              <a:t>Не місце красить…</a:t>
            </a:r>
            <a:endParaRPr lang="uk-UA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240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160259" y="1340768"/>
            <a:ext cx="6170891" cy="2621743"/>
            <a:chOff x="-6089612" y="807257"/>
            <a:chExt cx="6170891" cy="262174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44305">
              <a:off x="-3207610" y="965508"/>
              <a:ext cx="3288889" cy="2463492"/>
            </a:xfrm>
            <a:prstGeom prst="rect">
              <a:avLst/>
            </a:prstGeom>
          </p:spPr>
        </p:pic>
        <p:sp>
          <p:nvSpPr>
            <p:cNvPr id="5" name="Прямоугольник 4"/>
            <p:cNvSpPr/>
            <p:nvPr/>
          </p:nvSpPr>
          <p:spPr>
            <a:xfrm>
              <a:off x="-6089612" y="807257"/>
              <a:ext cx="3486852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«Я знаю, як:»</a:t>
              </a:r>
              <a:endPara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2813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08969E-6 L 0.85191 0.26005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7" y="12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228</Words>
  <Application>Microsoft Office PowerPoint</Application>
  <PresentationFormat>Екран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</dc:creator>
  <cp:lastModifiedBy>Учитель</cp:lastModifiedBy>
  <cp:revision>32</cp:revision>
  <dcterms:created xsi:type="dcterms:W3CDTF">2013-12-17T15:26:46Z</dcterms:created>
  <dcterms:modified xsi:type="dcterms:W3CDTF">2013-12-23T09:46:14Z</dcterms:modified>
</cp:coreProperties>
</file>