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EDF42-1A83-41C9-BB52-4CF961157B04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195AC-E573-4A92-A737-24B63C6BB1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029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EDF42-1A83-41C9-BB52-4CF961157B04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195AC-E573-4A92-A737-24B63C6BB1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144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EDF42-1A83-41C9-BB52-4CF961157B04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195AC-E573-4A92-A737-24B63C6BB1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720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EDF42-1A83-41C9-BB52-4CF961157B04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195AC-E573-4A92-A737-24B63C6BB1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53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EDF42-1A83-41C9-BB52-4CF961157B04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195AC-E573-4A92-A737-24B63C6BB1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914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EDF42-1A83-41C9-BB52-4CF961157B04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195AC-E573-4A92-A737-24B63C6BB1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24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EDF42-1A83-41C9-BB52-4CF961157B04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195AC-E573-4A92-A737-24B63C6BB1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76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EDF42-1A83-41C9-BB52-4CF961157B04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195AC-E573-4A92-A737-24B63C6BB1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67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EDF42-1A83-41C9-BB52-4CF961157B04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195AC-E573-4A92-A737-24B63C6BB1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352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EDF42-1A83-41C9-BB52-4CF961157B04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195AC-E573-4A92-A737-24B63C6BB1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586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EDF42-1A83-41C9-BB52-4CF961157B04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195AC-E573-4A92-A737-24B63C6BB1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040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EDF42-1A83-41C9-BB52-4CF961157B04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195AC-E573-4A92-A737-24B63C6BB1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07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3"/>
            <a:ext cx="12192000" cy="685357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03628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4981" y="1213009"/>
            <a:ext cx="7239226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6600" dirty="0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методичної</a:t>
            </a:r>
            <a:r>
              <a:rPr lang="ru-RU" sz="6600" dirty="0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роботи в ДНЗ</a:t>
            </a:r>
            <a:endParaRPr lang="uk-UA" sz="6600" dirty="0" smtClean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56286" y="5405735"/>
            <a:ext cx="41166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Виконала: вихователь-методист </a:t>
            </a:r>
          </a:p>
          <a:p>
            <a:pPr algn="ctr"/>
            <a:r>
              <a:rPr lang="uk-UA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Канарська Т. О.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434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40585" y="-16257465"/>
            <a:ext cx="2618140" cy="388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01997" y="250768"/>
            <a:ext cx="53002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Куточок педагога</a:t>
            </a:r>
            <a:endParaRPr lang="ru-RU" sz="5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58774" y="1424866"/>
            <a:ext cx="7756752" cy="48320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1.І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нформація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річні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вирішення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Новинки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методичної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літератури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Скрин</a:t>
            </a:r>
            <a:r>
              <a:rPr lang="uk-UA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порад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пропозицій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поліпшення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роботи </a:t>
            </a:r>
            <a:r>
              <a:rPr lang="uk-UA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ного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закладу.</a:t>
            </a:r>
          </a:p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Атестаційний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куточок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Стенд </a:t>
            </a:r>
            <a:r>
              <a:rPr lang="uk-UA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Готуємо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педраду</a:t>
            </a:r>
            <a:r>
              <a:rPr lang="uk-UA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Куточок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молодого педагога.</a:t>
            </a:r>
          </a:p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Фотостенд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Авторитет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педагогічної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майстерності</a:t>
            </a:r>
            <a:r>
              <a:rPr lang="uk-UA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Стенд </a:t>
            </a:r>
            <a:r>
              <a:rPr lang="uk-UA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Педагогічна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панорама</a:t>
            </a:r>
            <a:r>
              <a:rPr lang="uk-UA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8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4387" y="2565646"/>
            <a:ext cx="2966785" cy="296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93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40585" y="-16257465"/>
            <a:ext cx="2618140" cy="388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865" y="286279"/>
            <a:ext cx="67482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Атестаційний куточок</a:t>
            </a:r>
            <a:endParaRPr lang="ru-RU" sz="5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1740" y="1495888"/>
            <a:ext cx="8753382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Атестаційний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куточок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сприяє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забезпеченню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реалізації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принципу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гласності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ному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 н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ому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передбачені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типове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положен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про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атестацію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працівників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графік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атестації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працівників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п’ят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наказ про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атестаційної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комісії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про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атестацію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педпра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івників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поточному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ному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план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засідан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атестаційної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комісії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взірец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написан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заяви;</a:t>
            </a:r>
          </a:p>
          <a:p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атестаційні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картки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педагогів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висновками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попередніх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атестацій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400" b="0" cap="none" spc="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5122" y="2290901"/>
            <a:ext cx="2671055" cy="258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14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40585" y="-16257465"/>
            <a:ext cx="2618140" cy="388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81059" y="295156"/>
            <a:ext cx="77990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Стенд «Готуємо педраду»</a:t>
            </a:r>
            <a:endParaRPr lang="ru-RU" sz="5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03630" y="2967335"/>
            <a:ext cx="1847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29810" y="1513643"/>
            <a:ext cx="811419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стенді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„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Готу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є</a:t>
            </a:r>
            <a:r>
              <a:rPr lang="ru-RU" sz="2400" b="1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педраду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заздалегід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ь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вміщуют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ь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матеріали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для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педагогів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які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допоможут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ь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педагогам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підготуватися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до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педради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>
              <a:spcAft>
                <a:spcPts val="0"/>
              </a:spcAft>
            </a:pP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 дата і година, о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котрій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відбудет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ь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ся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педагогічна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рада;</a:t>
            </a:r>
          </a:p>
          <a:p>
            <a:pPr algn="just">
              <a:spcAft>
                <a:spcPts val="0"/>
              </a:spcAft>
            </a:pP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 порядок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денний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algn="just">
              <a:spcAft>
                <a:spcPts val="0"/>
              </a:spcAft>
            </a:pP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рішення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попередн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ь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ої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педради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algn="just">
              <a:spcAft>
                <a:spcPts val="0"/>
              </a:spcAft>
            </a:pP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 план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педради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algn="just">
              <a:spcAft>
                <a:spcPts val="0"/>
              </a:spcAft>
            </a:pP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бібліографічний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список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літератури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даної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теми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8792" y="3123751"/>
            <a:ext cx="2781763" cy="247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79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40585" y="-16257465"/>
            <a:ext cx="2618140" cy="388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48636" y="295156"/>
            <a:ext cx="8250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Куточок молодого педагога</a:t>
            </a:r>
            <a:endParaRPr lang="ru-RU" sz="5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03630" y="2967335"/>
            <a:ext cx="1847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0315" y="1438507"/>
            <a:ext cx="705774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ru-RU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Куточок</a:t>
            </a:r>
            <a: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молодого педагога </a:t>
            </a:r>
            <a:r>
              <a:rPr lang="uk-UA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входять:</a:t>
            </a:r>
            <a:endParaRPr lang="ru-RU" sz="12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орієнтовне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перспективне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планування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роботи з </a:t>
            </a:r>
            <a:r>
              <a:rPr lang="uk-UA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дітьми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різних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вікових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груп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12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взірці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календарних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планів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навчал</a:t>
            </a:r>
            <a:r>
              <a:rPr lang="uk-UA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ь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но-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виховної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роботи;</a:t>
            </a:r>
            <a:endParaRPr lang="ru-RU" sz="12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взірці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звітів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конспектів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занят</a:t>
            </a:r>
            <a:r>
              <a:rPr lang="uk-UA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ь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сценаріїв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свят та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розваг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12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матеріали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роботи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педагогів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ДНЗ району,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області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12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методичні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поради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різних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розділів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програми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12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• бібліографічний список літератури.</a:t>
            </a:r>
            <a:endParaRPr lang="ru-RU" sz="12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Для порад і пропозицій працівників щодо роботи педагогічного кабінету та дошкільного закладу в куточку педагога є скринька „</a:t>
            </a:r>
            <a:r>
              <a:rPr lang="uk-UA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Що? </a:t>
            </a:r>
            <a: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Де? Коли? Як?</a:t>
            </a:r>
            <a:r>
              <a:rPr lang="uk-UA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Поради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пропозиції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обліковуют</a:t>
            </a:r>
            <a:r>
              <a:rPr lang="uk-UA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ьс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 і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враховуют</a:t>
            </a:r>
            <a:r>
              <a:rPr lang="uk-UA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ьс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адміністрацією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для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поліпшення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роботи </a:t>
            </a:r>
            <a:r>
              <a:rPr lang="uk-UA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дошкільного 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закладу.</a:t>
            </a:r>
            <a:endParaRPr lang="ru-RU" sz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845" y="2383826"/>
            <a:ext cx="3800201" cy="2551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0003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40585" y="-16257465"/>
            <a:ext cx="2618140" cy="38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003630" y="2967335"/>
            <a:ext cx="1847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655" y="1063826"/>
            <a:ext cx="11026066" cy="43396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Стенди „</a:t>
            </a:r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Автопортрет педагогічної майстерності”, „Педагогічна панорама” </a:t>
            </a:r>
            <a:endParaRPr lang="uk-UA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висвітлюють </a:t>
            </a:r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фотографіях роботу кожного педагога, допомагають вихователям обмінюватися досвідом з проблемних питань.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Методична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література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зберігаєт</a:t>
            </a:r>
            <a:r>
              <a:rPr lang="uk-UA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ься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шафах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розділами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Там само в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пронумерованих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папках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зберігают</a:t>
            </a:r>
            <a:r>
              <a:rPr lang="uk-UA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ьс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розробки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занят</a:t>
            </a:r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свят,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розваг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видів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 дошкільників</a:t>
            </a:r>
            <a:r>
              <a:rPr lang="ru-RU" sz="2800" cap="sm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запит</a:t>
            </a:r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</a:t>
            </a:r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огодення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зберігают</a:t>
            </a:r>
            <a:r>
              <a:rPr lang="uk-UA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ьс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у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пронумерованих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папках і в лотках,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допомагає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педагогам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швидко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дібрати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відповідні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7048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40585" y="-16257465"/>
            <a:ext cx="2618140" cy="38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003630" y="2967335"/>
            <a:ext cx="1847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8118" y="605875"/>
            <a:ext cx="6416767" cy="61247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Невід’ємною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складовою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роботи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кабінету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веден</a:t>
            </a:r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тематичної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картотеки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розділами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ній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вказуєт</a:t>
            </a:r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ся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тема,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програмовий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зміст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рекомендована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література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Така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картотека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дозволяє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педагогам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витрачати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менше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часу на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пошуки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відповідних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матеріалів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занят</a:t>
            </a:r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Доцільною і необхідною є картотека на всю наявну в кабінеті методичну літературу, періодичні видання і навчальні посібники.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4078" y="2314196"/>
            <a:ext cx="3923932" cy="2650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3939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57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03628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7065" y="3124090"/>
            <a:ext cx="712284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720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увагу!!!</a:t>
            </a:r>
            <a:endParaRPr lang="ru-RU" sz="7200" b="0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860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70011" y="525975"/>
            <a:ext cx="10451977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</a:t>
            </a:r>
            <a:r>
              <a:rPr lang="uk-UA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Одним з найслабших місць підготовки майбутнього педагога є те, що йому дають знання основ наук, тобто знання предмета, який він викладатиме, і майже не дають знань про те, як виховувати, як навчати школярів бути людьми»</a:t>
            </a:r>
          </a:p>
          <a:p>
            <a:pPr algn="ctr"/>
            <a:r>
              <a:rPr lang="uk-UA" sz="24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                                                   </a:t>
            </a:r>
          </a:p>
          <a:p>
            <a:pPr algn="ctr"/>
            <a:r>
              <a:rPr lang="uk-UA" sz="2400" dirty="0">
                <a:ln w="0"/>
                <a:latin typeface="Times New Roman" panose="02020603050405020304" pitchFamily="18" charset="0"/>
              </a:rPr>
              <a:t> </a:t>
            </a:r>
            <a:r>
              <a:rPr lang="uk-UA" sz="2400" dirty="0" smtClean="0">
                <a:ln w="0"/>
                <a:latin typeface="Times New Roman" panose="02020603050405020304" pitchFamily="18" charset="0"/>
              </a:rPr>
              <a:t>                                                                                             </a:t>
            </a:r>
            <a:r>
              <a:rPr lang="uk-UA" sz="24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</a:rPr>
              <a:t>В.О. Сухомлинський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05018" y="3047260"/>
            <a:ext cx="7102136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Мета </a:t>
            </a:r>
            <a:r>
              <a:rPr lang="ru-RU" sz="2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вихователя</a:t>
            </a: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-методиста в </a:t>
            </a:r>
            <a:r>
              <a:rPr lang="ru-RU" sz="2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системі</a:t>
            </a: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r>
              <a:rPr lang="ru-RU" sz="2000" dirty="0" err="1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удосконалювати</a:t>
            </a:r>
            <a:r>
              <a:rPr lang="ru-RU" sz="2000" dirty="0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професійну</a:t>
            </a:r>
            <a:r>
              <a:rPr lang="ru-RU" sz="2000" dirty="0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майстерність</a:t>
            </a:r>
            <a:r>
              <a:rPr lang="ru-RU" sz="2000" dirty="0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педагогів</a:t>
            </a:r>
            <a:r>
              <a:rPr lang="ru-RU" sz="2000" dirty="0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згуртовувати</a:t>
            </a:r>
            <a:r>
              <a:rPr lang="ru-RU" sz="2000" dirty="0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</a:t>
            </a:r>
            <a:r>
              <a:rPr lang="ru-RU" sz="2000" dirty="0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реалізацію</a:t>
            </a:r>
            <a:r>
              <a:rPr lang="ru-RU" sz="2000" dirty="0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творчих</a:t>
            </a:r>
            <a:r>
              <a:rPr lang="ru-RU" sz="2000" dirty="0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lang="ru-RU" sz="2000" dirty="0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2000" dirty="0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000" dirty="0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дитини-дошкільника</a:t>
            </a:r>
            <a:r>
              <a:rPr lang="ru-RU" sz="2000" dirty="0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використовуючи</a:t>
            </a:r>
            <a:r>
              <a:rPr lang="ru-RU" sz="2000" dirty="0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2000" dirty="0" err="1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sz="2000" dirty="0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безцінні</a:t>
            </a:r>
            <a:r>
              <a:rPr lang="ru-RU" sz="2000" dirty="0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пласти</a:t>
            </a:r>
            <a:r>
              <a:rPr lang="ru-RU" sz="2000" dirty="0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педагогічної</a:t>
            </a:r>
            <a:r>
              <a:rPr lang="ru-RU" sz="2000" dirty="0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спадщини</a:t>
            </a:r>
            <a:r>
              <a:rPr lang="ru-RU" sz="2000" dirty="0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</a:t>
            </a:r>
            <a:r>
              <a:rPr lang="ru-RU" sz="2000" dirty="0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</a:t>
            </a:r>
            <a:r>
              <a:rPr lang="ru-RU" sz="2000" dirty="0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психолого-</a:t>
            </a:r>
            <a:r>
              <a:rPr lang="ru-RU" sz="2000" dirty="0" err="1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педагогічної</a:t>
            </a:r>
            <a:r>
              <a:rPr lang="ru-RU" sz="2000" dirty="0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науки та перспективного </a:t>
            </a:r>
            <a:r>
              <a:rPr lang="ru-RU" sz="2000" dirty="0" err="1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педагогічного</a:t>
            </a:r>
            <a:r>
              <a:rPr lang="ru-RU" sz="2000" dirty="0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досвіду</a:t>
            </a:r>
            <a:r>
              <a:rPr lang="ru-RU" sz="2000" dirty="0" smtClean="0">
                <a:ln w="0"/>
                <a:solidFill>
                  <a:srgbClr val="0033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n w="0"/>
              <a:solidFill>
                <a:srgbClr val="0033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40585" y="-16257465"/>
            <a:ext cx="2618140" cy="388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4219" y="3610779"/>
            <a:ext cx="2707769" cy="19284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5574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453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40585" y="-16257465"/>
            <a:ext cx="2618140" cy="38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16764" y="201588"/>
            <a:ext cx="1153106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b="0" cap="none" spc="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педагогічній</a:t>
            </a:r>
            <a:r>
              <a:rPr lang="ru-RU" sz="2400" b="0" cap="none" spc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cap="none" spc="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практиці</a:t>
            </a:r>
            <a:r>
              <a:rPr lang="ru-RU" sz="2400" b="0" cap="none" spc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cap="none" spc="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дедалі</a:t>
            </a:r>
            <a:r>
              <a:rPr lang="ru-RU" sz="2400" b="0" cap="none" spc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cap="none" spc="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ширше</a:t>
            </a:r>
            <a:r>
              <a:rPr lang="ru-RU" sz="2400" b="0" cap="none" spc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cap="none" spc="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</a:t>
            </a:r>
            <a:r>
              <a:rPr lang="ru-RU" sz="2400" b="0" cap="none" spc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0" cap="none" spc="0" dirty="0" err="1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інтерактивні</a:t>
            </a:r>
            <a:r>
              <a:rPr lang="ru-RU" sz="2400" b="0" cap="none" spc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cap="none" spc="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sz="2400" b="0" cap="none" spc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0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781124" y="892726"/>
            <a:ext cx="4629751" cy="93365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Інтерактивні методи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98242" y="2391283"/>
            <a:ext cx="2858704" cy="4812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Традиційні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759773" y="2377322"/>
            <a:ext cx="2858704" cy="4812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Нетрадиційні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4013736" y="2016119"/>
            <a:ext cx="433137" cy="3171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773" y="2007045"/>
            <a:ext cx="481626" cy="33530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2302" y="2934489"/>
            <a:ext cx="481626" cy="33530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7482" y="2930547"/>
            <a:ext cx="481626" cy="335309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404261" y="3437453"/>
            <a:ext cx="4494998" cy="227995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Інструктивно</a:t>
            </a: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-методичні наради;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методичні об’єднання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16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семінари-практикуми;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конкурси 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педагогічної </a:t>
            </a: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майстерності; 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індивідуальні методичні </a:t>
            </a: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консультації;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школи 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передового педагогічного </a:t>
            </a: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досвіду;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дні 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ініціативи і </a:t>
            </a: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творчості;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науково-практичні 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конференції </a:t>
            </a: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тощо.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238198" y="3437453"/>
            <a:ext cx="4514248" cy="227995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Панорама 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методичних знахідок, </a:t>
            </a: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літературні 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світлиці, педагогічні </a:t>
            </a: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консиліуми;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мозкові атаки”, конкурс „Вихователь року</a:t>
            </a: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педагогічні </a:t>
            </a:r>
            <a:r>
              <a:rPr lang="uk-UA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КВНи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методичні </a:t>
            </a: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аукціони;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творчі 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звіти педагогічних </a:t>
            </a: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колективів;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 творчого </a:t>
            </a: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освітянські вечорниці та </a:t>
            </a: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інші.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496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40585" y="-16257465"/>
            <a:ext cx="2618140" cy="38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565927" y="416640"/>
            <a:ext cx="88291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 методичної роботи в ДНЗ</a:t>
            </a:r>
            <a:endParaRPr lang="ru-RU" sz="4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31520" y="1424539"/>
            <a:ext cx="4206240" cy="847023"/>
          </a:xfrm>
          <a:prstGeom prst="roundRect">
            <a:avLst/>
          </a:prstGeom>
          <a:noFill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Групові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роботи</a:t>
            </a:r>
            <a:endParaRPr lang="ru-RU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391175" y="1443789"/>
            <a:ext cx="4629751" cy="8277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ндивідуал</a:t>
            </a:r>
            <a:r>
              <a:rPr lang="uk-UA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роботи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721895" y="3041583"/>
            <a:ext cx="4215865" cy="2685448"/>
          </a:xfrm>
          <a:prstGeom prst="round2DiagRect">
            <a:avLst/>
          </a:prstGeom>
          <a:noFill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numCol="2" rtlCol="0" anchor="ctr"/>
          <a:lstStyle/>
          <a:p>
            <a:r>
              <a:rPr lang="ru-RU" sz="1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Творча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uk-UA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передового </a:t>
            </a:r>
            <a:r>
              <a:rPr lang="ru-RU" sz="1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досвіду</a:t>
            </a: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1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ніціативна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Школа молодого </a:t>
            </a:r>
            <a:r>
              <a:rPr lang="ru-RU" sz="1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керівника</a:t>
            </a: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Професійна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мікрогрупа</a:t>
            </a: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молодого </a:t>
            </a:r>
            <a:r>
              <a:rPr lang="ru-RU" sz="1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вихователя</a:t>
            </a: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</a:t>
            </a:r>
            <a:r>
              <a:rPr lang="uk-UA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1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тації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спеціалістів</a:t>
            </a:r>
            <a:r>
              <a:rPr lang="uk-UA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Клуб </a:t>
            </a:r>
            <a:r>
              <a:rPr lang="ru-RU" sz="1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творчих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педагогів</a:t>
            </a: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Методичні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об’єднання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uk-UA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</a:t>
            </a:r>
            <a:r>
              <a:rPr lang="uk-UA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 школа </a:t>
            </a:r>
            <a:r>
              <a:rPr lang="ru-RU" sz="1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майстра</a:t>
            </a:r>
            <a:endParaRPr lang="ru-RU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Засідання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секцій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uk-UA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uk-UA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Актив </a:t>
            </a:r>
            <a:r>
              <a:rPr lang="ru-RU" sz="1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музичних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керівників</a:t>
            </a:r>
            <a:endParaRPr lang="ru-RU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6535554" y="2926080"/>
            <a:ext cx="4485372" cy="2800951"/>
          </a:xfrm>
          <a:prstGeom prst="round2DiagRect">
            <a:avLst/>
          </a:prstGeom>
          <a:noFill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numCol="2" rtlCol="0" anchor="ctr"/>
          <a:lstStyle/>
          <a:p>
            <a:r>
              <a:rPr lang="uk-UA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Самоосвіта                                      </a:t>
            </a:r>
            <a:r>
              <a:rPr lang="uk-UA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Атестація</a:t>
            </a:r>
            <a:endParaRPr lang="ru-RU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Анкетування</a:t>
            </a:r>
            <a:r>
              <a:rPr lang="uk-UA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Стажування</a:t>
            </a:r>
            <a:endParaRPr lang="ru-RU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Курсова перепідготовка                 Наставництво</a:t>
            </a:r>
            <a:endParaRPr lang="ru-RU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Післякурсові</a:t>
            </a:r>
            <a:r>
              <a:rPr lang="uk-UA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завдання         </a:t>
            </a:r>
            <a:r>
              <a:rPr lang="uk-UA" sz="1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Взаємовідвідування</a:t>
            </a:r>
            <a:endParaRPr lang="ru-RU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Творчий звіт                                 Консультування</a:t>
            </a:r>
            <a:endParaRPr lang="ru-RU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2661385" y="2417764"/>
            <a:ext cx="514952" cy="4776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896" y="2363943"/>
            <a:ext cx="548688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67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40585" y="-16257465"/>
            <a:ext cx="2618140" cy="388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5900" y="214263"/>
            <a:ext cx="9406943" cy="1347333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3339163" y="1985111"/>
            <a:ext cx="5340415" cy="88552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Масові форми роботи</a:t>
            </a:r>
            <a:endParaRPr lang="ru-RU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13099" y="1213939"/>
            <a:ext cx="3007893" cy="207905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Конференції</a:t>
            </a:r>
            <a:r>
              <a:rPr lang="ru-RU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</a:t>
            </a:r>
            <a:r>
              <a:rPr lang="ru-RU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-практична</a:t>
            </a:r>
          </a:p>
          <a:p>
            <a:pPr algn="ctr"/>
            <a:r>
              <a:rPr lang="ru-RU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прес-конференція</a:t>
            </a:r>
            <a:endParaRPr lang="ru-RU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54518" y="3559566"/>
            <a:ext cx="3195587" cy="201168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Конкурси</a:t>
            </a:r>
            <a:r>
              <a:rPr lang="ru-RU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вікторини</a:t>
            </a:r>
            <a:r>
              <a:rPr lang="ru-RU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колективні</a:t>
            </a:r>
            <a:r>
              <a:rPr lang="ru-RU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перегляди</a:t>
            </a:r>
          </a:p>
        </p:txBody>
      </p:sp>
      <p:sp>
        <p:nvSpPr>
          <p:cNvPr id="8" name="Овал 7"/>
          <p:cNvSpPr/>
          <p:nvPr/>
        </p:nvSpPr>
        <p:spPr>
          <a:xfrm>
            <a:off x="4478955" y="3559566"/>
            <a:ext cx="3234088" cy="201240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Педагогічний</a:t>
            </a:r>
            <a:r>
              <a:rPr lang="ru-RU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ринг</a:t>
            </a:r>
          </a:p>
          <a:p>
            <a:r>
              <a:rPr lang="ru-RU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Методичний</a:t>
            </a:r>
            <a:r>
              <a:rPr lang="ru-RU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ринг</a:t>
            </a:r>
          </a:p>
          <a:p>
            <a:r>
              <a:rPr lang="ru-RU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Брейн</a:t>
            </a:r>
            <a:r>
              <a:rPr lang="ru-RU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-ринг</a:t>
            </a:r>
          </a:p>
          <a:p>
            <a:r>
              <a:rPr lang="uk-UA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ru-RU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Мозковий</a:t>
            </a:r>
            <a:r>
              <a:rPr lang="ru-RU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штурм</a:t>
            </a:r>
            <a:r>
              <a:rPr lang="uk-UA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u-RU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8162222" y="3468129"/>
            <a:ext cx="3181150" cy="210311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Гуртки, вистави, </a:t>
            </a:r>
            <a:r>
              <a:rPr lang="uk-UA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КВНи</a:t>
            </a:r>
            <a:endParaRPr lang="ru-RU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8897749" y="1299411"/>
            <a:ext cx="3047203" cy="185882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етодичний </a:t>
            </a:r>
            <a:r>
              <a:rPr lang="uk-UA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uk-UA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естиваль, </a:t>
            </a:r>
            <a:r>
              <a:rPr lang="uk-UA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педагогічної майстерності</a:t>
            </a:r>
            <a:endParaRPr lang="ru-RU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404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40585" y="-16257465"/>
            <a:ext cx="2618140" cy="388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7399" y="252765"/>
            <a:ext cx="9406943" cy="1347333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13325" y="1463040"/>
            <a:ext cx="3473151" cy="19467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Семінари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-практикум</a:t>
            </a:r>
          </a:p>
          <a:p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проблемний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теоретичний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науково-методичний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психологічний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практикум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331370" y="1463040"/>
            <a:ext cx="3465095" cy="19467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Методичний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тижден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Методичний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місяц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Методичний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творчості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Тижден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театру</a:t>
            </a:r>
          </a:p>
          <a:p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професійної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майстерності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441359" y="1463039"/>
            <a:ext cx="3508333" cy="19467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</a:t>
            </a:r>
            <a:r>
              <a:rPr lang="uk-UA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тація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Дискусія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Капелюшна</a:t>
            </a:r>
            <a:r>
              <a:rPr lang="uk-UA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дискусія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Мікродискусія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Проблемна бесіда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Евристична </a:t>
            </a:r>
            <a:r>
              <a:rPr lang="uk-UA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бесіда</a:t>
            </a:r>
          </a:p>
          <a:p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Проблемно-аналітична бесіда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Методичний діалог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Дискусійний клуб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Педагогічні читання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Епістолярний аукціон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Педагогічне есе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079057" y="3715351"/>
            <a:ext cx="3609474" cy="20020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Методичний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Методичні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посиден</a:t>
            </a:r>
            <a:r>
              <a:rPr lang="uk-UA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ьк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Методична панорама</a:t>
            </a: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Методична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діаграма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Методична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майстерніст</a:t>
            </a:r>
            <a:r>
              <a:rPr lang="uk-UA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Методичний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вернісаж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Методичний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аукціон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843562" y="3705726"/>
            <a:ext cx="3676851" cy="20116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нтелектуал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ний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тренінг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</a:t>
            </a:r>
            <a:r>
              <a:rPr lang="uk-UA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ьний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тренінг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конкретних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ситуацій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(АКС)</a:t>
            </a:r>
          </a:p>
        </p:txBody>
      </p:sp>
    </p:spTree>
    <p:extLst>
      <p:ext uri="{BB962C8B-B14F-4D97-AF65-F5344CB8AC3E}">
        <p14:creationId xmlns:p14="http://schemas.microsoft.com/office/powerpoint/2010/main" val="3219137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40585" y="-16257465"/>
            <a:ext cx="2618140" cy="388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30728" y="330013"/>
            <a:ext cx="77262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0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Методичний кабінет ДНЗ</a:t>
            </a:r>
            <a:endParaRPr lang="ru-RU" sz="5400" b="0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803" y="1352523"/>
            <a:ext cx="88363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Методичний кабінет </a:t>
            </a:r>
            <a:r>
              <a:rPr lang="uk-UA" sz="24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це центр підвищення кваліфікації педагогів</a:t>
            </a:r>
            <a:endParaRPr lang="ru-RU" sz="24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49173" y="2091436"/>
            <a:ext cx="84776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 матеріали для методичного кабінету:</a:t>
            </a:r>
            <a:endParaRPr lang="ru-RU" sz="3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6508" y="2822957"/>
            <a:ext cx="9337565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    </a:t>
            </a:r>
          </a:p>
          <a:p>
            <a:endParaRPr lang="uk-UA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Конституція 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України, Закони України „Про освіту”, „Про загальну середню освіту”, </a:t>
            </a:r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</a:p>
          <a:p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дошкільну освіту”, чинні документи з питань освіти, а також: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план роботи закладу;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навчальні плани, програми;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накази про організацію методичної роботи;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методичні рекомендації щодо організації різних видів діяльності в ДНЗ;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матеріали засідань методичної ради;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матеріали педагогічних читань, науково-практичних конференцій.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8-конечная звезда 7"/>
          <p:cNvSpPr/>
          <p:nvPr/>
        </p:nvSpPr>
        <p:spPr>
          <a:xfrm>
            <a:off x="214803" y="2752826"/>
            <a:ext cx="558266" cy="539866"/>
          </a:xfrm>
          <a:prstGeom prst="star8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113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377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40585" y="-16257465"/>
            <a:ext cx="2618140" cy="388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5021" y="108632"/>
            <a:ext cx="5001123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2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uk-UA" sz="2000" dirty="0"/>
              <a:t> </a:t>
            </a:r>
            <a:r>
              <a:rPr lang="uk-UA" sz="2000" dirty="0" smtClean="0"/>
              <a:t>                                                                                                                    </a:t>
            </a:r>
          </a:p>
          <a:p>
            <a:r>
              <a:rPr lang="uk-UA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Документація методичних об’єднань, а також інших професійних об’єднань педагогів (план роботи, протоколи засідань, тексти виступів, розробки занять, сценарії свят, взірці наочності):</a:t>
            </a:r>
            <a:endParaRPr lang="ru-RU" sz="1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матеріали „Сучасне заняття – все про нього”;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матеріали роботи над науково-методичною проблемою;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матеріали до тематичної атестації з різних розділів програми;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матеріали „На допомогу вихователю”, „Молодому вихователю”.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44775" y="458550"/>
            <a:ext cx="528747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uk-UA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Графіки проведення методичних заходів з педагогічними працівниками:</a:t>
            </a:r>
            <a:endParaRPr lang="ru-RU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план-розклад індивідуальних і колективних форм методичної роботи;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перспективний план курсової перепідготовки;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матеріали діагностування педагогічних кадрів.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63402" y="2653622"/>
            <a:ext cx="6121668" cy="31144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12700">
            <a:contourClr>
              <a:schemeClr val="tx2">
                <a:lumMod val="50000"/>
              </a:schemeClr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uk-UA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uk-UA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 до атестації педагогічних працівників:</a:t>
            </a:r>
            <a:endParaRPr lang="ru-RU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заяви;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атестаційні листи за 5 років;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 засідань атестаційної комісії, протоколи;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 роботи з педагогами, які отримали рекомендації під час атестації;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накази про підсумки атестації</a:t>
            </a:r>
            <a:r>
              <a:rPr lang="uk-UA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uk-UA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Науково-методична література (виставка, картотека</a:t>
            </a:r>
            <a:r>
              <a:rPr lang="uk-UA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uk-UA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Технічні засоби навчання.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5275" y="101761"/>
            <a:ext cx="4895244" cy="3416320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 contourW="12700">
            <a:contourClr>
              <a:schemeClr val="tx2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236824" y="231005"/>
            <a:ext cx="5573027" cy="2195071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 contourW="12700">
            <a:contourClr>
              <a:schemeClr val="tx2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4720" y="3700961"/>
            <a:ext cx="1444398" cy="189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74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508" y="0"/>
            <a:ext cx="12191999" cy="6858000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  <a:scene3d>
            <a:camera prst="orthographicFront"/>
            <a:lightRig rig="threePt" dir="t"/>
          </a:scene3d>
          <a:sp3d contourW="12700" prstMaterial="metal">
            <a:contourClr>
              <a:schemeClr val="tx2">
                <a:lumMod val="50000"/>
              </a:schemeClr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40585" y="-16257465"/>
            <a:ext cx="2618140" cy="3888000"/>
          </a:xfrm>
          <a:prstGeom prst="rect">
            <a:avLst/>
          </a:prstGeom>
        </p:spPr>
      </p:pic>
      <p:sp>
        <p:nvSpPr>
          <p:cNvPr id="3" name="Прямоугольник с одним вырезанным углом 2"/>
          <p:cNvSpPr/>
          <p:nvPr/>
        </p:nvSpPr>
        <p:spPr>
          <a:xfrm>
            <a:off x="394636" y="510139"/>
            <a:ext cx="3715351" cy="1915427"/>
          </a:xfrm>
          <a:prstGeom prst="snip1Rect">
            <a:avLst/>
          </a:prstGeom>
          <a:noFill/>
          <a:scene3d>
            <a:camera prst="orthographicFront"/>
            <a:lightRig rig="threePt" dir="t"/>
          </a:scene3d>
          <a:sp3d contourW="12700" prstMaterial="dkEdge">
            <a:contourClr>
              <a:schemeClr val="bg2">
                <a:lumMod val="1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з бат</a:t>
            </a:r>
            <a:r>
              <a:rPr lang="uk-UA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ками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виховної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роботи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сценарії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свят,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ранків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розваг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графік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за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ят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взірці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кращих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дитячих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робіт</a:t>
            </a:r>
            <a:r>
              <a:rPr lang="ru-RU" dirty="0"/>
              <a:t>.</a:t>
            </a:r>
          </a:p>
        </p:txBody>
      </p:sp>
      <p:sp>
        <p:nvSpPr>
          <p:cNvPr id="4" name="Прямоугольник с одним вырезанным углом 3"/>
          <p:cNvSpPr/>
          <p:nvPr/>
        </p:nvSpPr>
        <p:spPr>
          <a:xfrm>
            <a:off x="4883560" y="426128"/>
            <a:ext cx="5947197" cy="5477522"/>
          </a:xfrm>
          <a:prstGeom prst="snip1Rect">
            <a:avLst>
              <a:gd name="adj" fmla="val 13912"/>
            </a:avLst>
          </a:prstGeom>
          <a:noFill/>
          <a:scene3d>
            <a:camera prst="orthographicFront"/>
            <a:lightRig rig="threePt" dir="t"/>
          </a:scene3d>
          <a:sp3d contourW="12700" prstMaterial="dkEdge">
            <a:contourClr>
              <a:schemeClr val="bg2">
                <a:lumMod val="1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 да</a:t>
            </a:r>
            <a:r>
              <a:rPr lang="uk-UA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(картотека) </a:t>
            </a:r>
            <a:r>
              <a:rPr lang="ru-RU" sz="1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</a:t>
            </a:r>
            <a:r>
              <a:rPr lang="uk-UA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ахідок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досвіду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освітніх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технологий:</a:t>
            </a:r>
          </a:p>
          <a:p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впровадження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практику роботи закладу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інноваційних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перспективного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педагогічного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досвіду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виставка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дослідно-експериментал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ної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закладу;</a:t>
            </a:r>
          </a:p>
          <a:p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даних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вихователів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котрі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працюют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інноваційному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режимі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даних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якісний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склад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кадрів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перелік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рекомендованих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тем для написан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методичних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розробок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картотеки: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картотека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перспективного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педагогічного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досвіду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картотека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нормативних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документів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освіту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картотека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педагогічної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літератури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картотека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методичної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літератури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картотека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працівників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закладу.</a:t>
            </a:r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394636" y="2858610"/>
            <a:ext cx="3919912" cy="3133817"/>
          </a:xfrm>
          <a:prstGeom prst="snip1Rect">
            <a:avLst/>
          </a:prstGeom>
          <a:noFill/>
          <a:ln>
            <a:solidFill>
              <a:schemeClr val="bg2">
                <a:lumMod val="10000"/>
              </a:schemeClr>
            </a:solidFill>
          </a:ln>
          <a:scene3d>
            <a:camera prst="orthographicFront"/>
            <a:lightRig rig="threePt" dir="t"/>
          </a:scene3d>
          <a:sp3d contourW="12700" prstMaterial="dkEdge">
            <a:contourClr>
              <a:schemeClr val="bg2">
                <a:lumMod val="1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Аудіо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відеотеки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кращих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освітянських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напрацюван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ДНЗ.</a:t>
            </a:r>
          </a:p>
          <a:p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Виставка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новинок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методичної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літератури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перспективного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досвіду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впровадження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Підшивки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інструктивних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збірників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МОН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періодичних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видан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01785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963</Words>
  <Application>Microsoft Office PowerPoint</Application>
  <PresentationFormat>Широкоэкранный</PresentationFormat>
  <Paragraphs>180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ttyy</dc:creator>
  <cp:lastModifiedBy>ttyy</cp:lastModifiedBy>
  <cp:revision>20</cp:revision>
  <dcterms:created xsi:type="dcterms:W3CDTF">2016-11-29T15:22:40Z</dcterms:created>
  <dcterms:modified xsi:type="dcterms:W3CDTF">2016-11-29T18:31:01Z</dcterms:modified>
</cp:coreProperties>
</file>