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73" r:id="rId6"/>
    <p:sldId id="264" r:id="rId7"/>
    <p:sldId id="298" r:id="rId8"/>
    <p:sldId id="263" r:id="rId9"/>
    <p:sldId id="265" r:id="rId10"/>
    <p:sldId id="267" r:id="rId11"/>
    <p:sldId id="268" r:id="rId12"/>
    <p:sldId id="299" r:id="rId13"/>
    <p:sldId id="266" r:id="rId14"/>
    <p:sldId id="270" r:id="rId15"/>
    <p:sldId id="269" r:id="rId16"/>
    <p:sldId id="302" r:id="rId17"/>
    <p:sldId id="303" r:id="rId18"/>
    <p:sldId id="286" r:id="rId19"/>
    <p:sldId id="274" r:id="rId20"/>
    <p:sldId id="277" r:id="rId21"/>
    <p:sldId id="276" r:id="rId22"/>
    <p:sldId id="295" r:id="rId23"/>
    <p:sldId id="300" r:id="rId24"/>
    <p:sldId id="301" r:id="rId25"/>
    <p:sldId id="278" r:id="rId26"/>
    <p:sldId id="262" r:id="rId27"/>
    <p:sldId id="279" r:id="rId28"/>
    <p:sldId id="281" r:id="rId29"/>
    <p:sldId id="282" r:id="rId30"/>
    <p:sldId id="284" r:id="rId31"/>
    <p:sldId id="297" r:id="rId32"/>
    <p:sldId id="283" r:id="rId33"/>
    <p:sldId id="285" r:id="rId34"/>
    <p:sldId id="290" r:id="rId35"/>
    <p:sldId id="291" r:id="rId36"/>
    <p:sldId id="261" r:id="rId37"/>
    <p:sldId id="272" r:id="rId38"/>
    <p:sldId id="271" r:id="rId39"/>
    <p:sldId id="304" r:id="rId40"/>
    <p:sldId id="293" r:id="rId41"/>
    <p:sldId id="294" r:id="rId42"/>
    <p:sldId id="292" r:id="rId43"/>
    <p:sldId id="288" r:id="rId44"/>
    <p:sldId id="296" r:id="rId45"/>
    <p:sldId id="28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48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9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1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3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53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4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54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05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5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A6FE59-14A2-4FD5-8103-86AED313D2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8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917FA-4C95-4288-97DE-9DFE48E778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8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E73F-D18D-4A48-AD98-6C0D09572F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75B5B6-3F6A-4134-9B9D-29ACD0F1D3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9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54265-7255-446C-82CD-4316122D2A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9184-86C1-4CE0-BA04-95D9259FE8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0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5861D-0919-44B1-89C8-3C25BBF929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0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60DAD-7AE2-4E9D-AA7C-A57030F3AE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0399-2A98-43B5-B81E-28CCD5E115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4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53887-0EBB-48BB-B0BB-DC5467DEE6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4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DA302-F498-4701-93B3-742B9E276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D972C-58DD-48ED-8C2D-B87D4E51BA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0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46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4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47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49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4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1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51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51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5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2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95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5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1ACDEB-52D3-4DF0-A21C-D1E26E0A9C3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9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7950" y="-26988"/>
            <a:ext cx="8964613" cy="206057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-180" dirty="0" smtClean="0">
                <a:ln w="317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</a:t>
            </a:r>
            <a:r>
              <a:rPr lang="uk-UA" sz="3600" kern="10" spc="-180" dirty="0" smtClean="0">
                <a:ln w="317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віт</a:t>
            </a:r>
            <a:r>
              <a:rPr lang="ru-RU" sz="3600" kern="10" spc="-180" dirty="0" smtClean="0">
                <a:ln w="317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-180" dirty="0" err="1" smtClean="0">
                <a:ln w="317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ілюзій</a:t>
            </a:r>
            <a:endParaRPr lang="ru-RU" sz="3600" kern="10" spc="-180" dirty="0">
              <a:ln w="3175">
                <a:solidFill>
                  <a:srgbClr val="FF99CC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032250" y="297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054" name="Picture 6" descr="x_a6b223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675"/>
            <a:ext cx="4889500" cy="43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0"/>
            <a:ext cx="8229600" cy="1139825"/>
          </a:xfrm>
        </p:spPr>
        <p:txBody>
          <a:bodyPr/>
          <a:lstStyle/>
          <a:p>
            <a:r>
              <a:rPr lang="uk-UA" sz="6600" b="1" dirty="0" smtClean="0"/>
              <a:t>ІЛЮЗІЇ </a:t>
            </a:r>
            <a:r>
              <a:rPr lang="uk-UA" sz="6600" b="1" dirty="0" smtClean="0"/>
              <a:t>РУХУ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r>
              <a:rPr lang="uk-UA" sz="6600" b="1" dirty="0" smtClean="0"/>
              <a:t>ІЛЮЗІЇ </a:t>
            </a:r>
            <a:r>
              <a:rPr lang="uk-UA" sz="6600" b="1" dirty="0" smtClean="0"/>
              <a:t>РУХУ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342"/>
            <a:ext cx="91440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0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r>
              <a:rPr lang="uk-UA" sz="6600" b="1" dirty="0" smtClean="0"/>
              <a:t>ІЛЛЮЗІЇ РУХУ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200800" cy="5661248"/>
          </a:xfrm>
        </p:spPr>
      </p:pic>
    </p:spTree>
    <p:extLst>
      <p:ext uri="{BB962C8B-B14F-4D97-AF65-F5344CB8AC3E}">
        <p14:creationId xmlns:p14="http://schemas.microsoft.com/office/powerpoint/2010/main" val="6366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/>
              <a:t>ІЛЮЗІЇ </a:t>
            </a:r>
            <a:r>
              <a:rPr lang="uk-UA" sz="6600" b="1" dirty="0" smtClean="0"/>
              <a:t>ОБ’ЄМУ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82047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9636"/>
            <a:ext cx="8229600" cy="1139825"/>
          </a:xfrm>
        </p:spPr>
        <p:txBody>
          <a:bodyPr/>
          <a:lstStyle/>
          <a:p>
            <a:r>
              <a:rPr lang="uk-UA" sz="6600" b="1" dirty="0" smtClean="0"/>
              <a:t>ІЛЮЗІЇ </a:t>
            </a:r>
            <a:r>
              <a:rPr lang="uk-UA" sz="6600" b="1" dirty="0" smtClean="0"/>
              <a:t>ОБ’ЄМУ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0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/>
              <a:t>ІЛЮЗІЇ </a:t>
            </a:r>
            <a:r>
              <a:rPr lang="uk-UA" sz="6600" b="1" dirty="0" smtClean="0"/>
              <a:t>ОБ’ЄМУ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00200"/>
            <a:ext cx="8352928" cy="5069160"/>
          </a:xfrm>
        </p:spPr>
      </p:pic>
    </p:spTree>
    <p:extLst>
      <p:ext uri="{BB962C8B-B14F-4D97-AF65-F5344CB8AC3E}">
        <p14:creationId xmlns:p14="http://schemas.microsoft.com/office/powerpoint/2010/main" val="24706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09"/>
            <a:ext cx="8229600" cy="1139825"/>
          </a:xfrm>
        </p:spPr>
        <p:txBody>
          <a:bodyPr/>
          <a:lstStyle/>
          <a:p>
            <a:r>
              <a:rPr lang="uk-UA" sz="6600" b="1" dirty="0" smtClean="0"/>
              <a:t>ІЛЮЗІЇ </a:t>
            </a:r>
            <a:r>
              <a:rPr lang="uk-UA" sz="6600" b="1" dirty="0" smtClean="0"/>
              <a:t>ОБ’ЄМУ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337789" cy="5501208"/>
          </a:xfrm>
        </p:spPr>
      </p:pic>
    </p:spTree>
    <p:extLst>
      <p:ext uri="{BB962C8B-B14F-4D97-AF65-F5344CB8AC3E}">
        <p14:creationId xmlns:p14="http://schemas.microsoft.com/office/powerpoint/2010/main" val="8523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/>
              <a:t>ІЛЮЗІЇ </a:t>
            </a:r>
            <a:r>
              <a:rPr lang="uk-UA" sz="6600" b="1" dirty="0" smtClean="0"/>
              <a:t>ОБ’ЄМУ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412776"/>
            <a:ext cx="7241540" cy="5445224"/>
          </a:xfrm>
        </p:spPr>
      </p:pic>
    </p:spTree>
    <p:extLst>
      <p:ext uri="{BB962C8B-B14F-4D97-AF65-F5344CB8AC3E}">
        <p14:creationId xmlns:p14="http://schemas.microsoft.com/office/powerpoint/2010/main" val="7475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uk-UA" sz="6600" b="1" dirty="0" smtClean="0"/>
              <a:t>ІЛЛЮЗІЇ ОБ’ЄМУ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5503342" cy="5503342"/>
          </a:xfrm>
        </p:spPr>
      </p:pic>
    </p:spTree>
    <p:extLst>
      <p:ext uri="{BB962C8B-B14F-4D97-AF65-F5344CB8AC3E}">
        <p14:creationId xmlns:p14="http://schemas.microsoft.com/office/powerpoint/2010/main" val="19787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/>
              <a:t>ПОДВІЙНІ ІЛЮЗІЇ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268760"/>
            <a:ext cx="5976664" cy="5589240"/>
          </a:xfrm>
        </p:spPr>
      </p:pic>
    </p:spTree>
    <p:extLst>
      <p:ext uri="{BB962C8B-B14F-4D97-AF65-F5344CB8AC3E}">
        <p14:creationId xmlns:p14="http://schemas.microsoft.com/office/powerpoint/2010/main" val="36725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3200" b="1" i="1" u="sng" dirty="0" err="1" smtClean="0">
                <a:latin typeface="Times New Roman" pitchFamily="18" charset="0"/>
              </a:rPr>
              <a:t>Ілюзія</a:t>
            </a:r>
            <a:r>
              <a:rPr lang="ru-RU" sz="3200" b="1" dirty="0" smtClean="0">
                <a:latin typeface="Times New Roman" pitchFamily="18" charset="0"/>
              </a:rPr>
              <a:t> (лат. </a:t>
            </a:r>
            <a:r>
              <a:rPr lang="en-US" sz="3200" b="1" dirty="0" err="1" smtClean="0">
                <a:latin typeface="Times New Roman" pitchFamily="18" charset="0"/>
              </a:rPr>
              <a:t>illusio</a:t>
            </a:r>
            <a:r>
              <a:rPr lang="ru-RU" sz="3200" b="1" dirty="0" smtClean="0">
                <a:latin typeface="Times New Roman" pitchFamily="18" charset="0"/>
              </a:rPr>
              <a:t> – </a:t>
            </a:r>
            <a:r>
              <a:rPr lang="ru-RU" sz="3200" b="1" dirty="0" err="1" smtClean="0">
                <a:latin typeface="Times New Roman" pitchFamily="18" charset="0"/>
              </a:rPr>
              <a:t>оману</a:t>
            </a:r>
            <a:r>
              <a:rPr lang="ru-RU" sz="3200" b="1" dirty="0" smtClean="0">
                <a:latin typeface="Times New Roman" pitchFamily="18" charset="0"/>
              </a:rPr>
              <a:t>, обман) – </a:t>
            </a:r>
            <a:r>
              <a:rPr lang="ru-RU" sz="3200" b="1" dirty="0" err="1" smtClean="0">
                <a:latin typeface="Times New Roman" pitchFamily="18" charset="0"/>
              </a:rPr>
              <a:t>викревленне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спийняття</a:t>
            </a:r>
            <a:r>
              <a:rPr lang="ru-RU" sz="3200" b="1" dirty="0" smtClean="0">
                <a:latin typeface="Times New Roman" pitchFamily="18" charset="0"/>
              </a:rPr>
              <a:t> реально </a:t>
            </a:r>
            <a:r>
              <a:rPr lang="ru-RU" sz="3200" b="1" dirty="0" err="1" smtClean="0">
                <a:latin typeface="Times New Roman" pitchFamily="18" charset="0"/>
              </a:rPr>
              <a:t>існуючого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об’єкта</a:t>
            </a:r>
            <a:r>
              <a:rPr lang="ru-RU" sz="3200" b="1" dirty="0" smtClean="0">
                <a:latin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</a:rPr>
              <a:t>або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явища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Физичні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Оптичні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Звукові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ілюзії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Фізиологічні</a:t>
            </a:r>
            <a:endParaRPr lang="ru-RU" sz="3200" b="1" dirty="0" smtClean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Афективні</a:t>
            </a:r>
            <a:endParaRPr lang="ru-RU" sz="3200" b="1" dirty="0" smtClean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Вербальні</a:t>
            </a:r>
            <a:endParaRPr lang="ru-RU" sz="3200" b="1" dirty="0" smtClean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Органічні</a:t>
            </a:r>
            <a:endParaRPr lang="ru-RU" sz="3200" b="1" dirty="0" smtClean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Ілюзії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усвідомлення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ru-RU" sz="3200" b="1" dirty="0" err="1" smtClean="0">
                <a:latin typeface="Times New Roman" pitchFamily="18" charset="0"/>
              </a:rPr>
              <a:t>Парейдолічні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920880" cy="6858000"/>
          </a:xfrm>
        </p:spPr>
      </p:pic>
    </p:spTree>
    <p:extLst>
      <p:ext uri="{BB962C8B-B14F-4D97-AF65-F5344CB8AC3E}">
        <p14:creationId xmlns:p14="http://schemas.microsoft.com/office/powerpoint/2010/main" val="14065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775"/>
            <a:ext cx="8229600" cy="1139825"/>
          </a:xfrm>
        </p:spPr>
        <p:txBody>
          <a:bodyPr/>
          <a:lstStyle/>
          <a:p>
            <a:r>
              <a:rPr lang="uk-UA" sz="6000" b="1" dirty="0" smtClean="0"/>
              <a:t>ПОДВІЙНІ ІЛЮЗІЇ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968552" cy="5596921"/>
          </a:xfrm>
        </p:spPr>
      </p:pic>
    </p:spTree>
    <p:extLst>
      <p:ext uri="{BB962C8B-B14F-4D97-AF65-F5344CB8AC3E}">
        <p14:creationId xmlns:p14="http://schemas.microsoft.com/office/powerpoint/2010/main" val="32252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02570"/>
            <a:ext cx="8229600" cy="1139825"/>
          </a:xfrm>
        </p:spPr>
        <p:txBody>
          <a:bodyPr/>
          <a:lstStyle/>
          <a:p>
            <a:r>
              <a:rPr lang="uk-UA" sz="6000" b="1" dirty="0" smtClean="0"/>
              <a:t>ПОДВІЙНІ ІЛЮЗІЇ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836712"/>
            <a:ext cx="5904656" cy="6021288"/>
          </a:xfrm>
        </p:spPr>
      </p:pic>
    </p:spTree>
    <p:extLst>
      <p:ext uri="{BB962C8B-B14F-4D97-AF65-F5344CB8AC3E}">
        <p14:creationId xmlns:p14="http://schemas.microsoft.com/office/powerpoint/2010/main" val="2582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39825"/>
          </a:xfrm>
        </p:spPr>
        <p:txBody>
          <a:bodyPr/>
          <a:lstStyle/>
          <a:p>
            <a:r>
              <a:rPr lang="uk-UA" sz="6600" b="1" dirty="0"/>
              <a:t>ПОДВІЙНІ ІЛЮЗІЇ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482793" cy="5805264"/>
          </a:xfrm>
        </p:spPr>
      </p:pic>
    </p:spTree>
    <p:extLst>
      <p:ext uri="{BB962C8B-B14F-4D97-AF65-F5344CB8AC3E}">
        <p14:creationId xmlns:p14="http://schemas.microsoft.com/office/powerpoint/2010/main" val="3115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39825"/>
          </a:xfrm>
        </p:spPr>
        <p:txBody>
          <a:bodyPr/>
          <a:lstStyle/>
          <a:p>
            <a:r>
              <a:rPr lang="uk-UA" sz="6600" b="1" dirty="0"/>
              <a:t>ПОДВІЙНІ ІЛЮЗІЇ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760640" cy="5949280"/>
          </a:xfrm>
        </p:spPr>
      </p:pic>
    </p:spTree>
    <p:extLst>
      <p:ext uri="{BB962C8B-B14F-4D97-AF65-F5344CB8AC3E}">
        <p14:creationId xmlns:p14="http://schemas.microsoft.com/office/powerpoint/2010/main" val="17085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uk-UA" sz="5400" b="1" dirty="0" smtClean="0"/>
              <a:t>ЗОРОВЕ СПОТВОРЕННЯ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8" y="980728"/>
            <a:ext cx="43204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9"/>
            <a:ext cx="40324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2089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40750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</a:rPr>
              <a:t>Лінійна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перспектива.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295400"/>
            <a:ext cx="4648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</a:rPr>
              <a:t>З </a:t>
            </a:r>
            <a:r>
              <a:rPr lang="ru-RU" sz="3600" dirty="0">
                <a:latin typeface="Times New Roman" pitchFamily="18" charset="0"/>
              </a:rPr>
              <a:t>точки </a:t>
            </a:r>
            <a:r>
              <a:rPr lang="ru-RU" sz="3600" dirty="0" err="1" smtClean="0">
                <a:latin typeface="Times New Roman" pitchFamily="18" charset="0"/>
              </a:rPr>
              <a:t>зору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геометрії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лінійна</a:t>
            </a:r>
            <a:r>
              <a:rPr lang="ru-RU" sz="3600" dirty="0" smtClean="0">
                <a:latin typeface="Times New Roman" pitchFamily="18" charset="0"/>
              </a:rPr>
              <a:t> перспектива </a:t>
            </a:r>
            <a:r>
              <a:rPr lang="ru-RU" sz="3600" dirty="0">
                <a:latin typeface="Times New Roman" pitchFamily="18" charset="0"/>
              </a:rPr>
              <a:t>– </a:t>
            </a:r>
            <a:r>
              <a:rPr lang="ru-RU" sz="3600" dirty="0" err="1" smtClean="0">
                <a:latin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спосіб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зображення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фігур</a:t>
            </a:r>
            <a:r>
              <a:rPr lang="ru-RU" sz="3600" dirty="0">
                <a:latin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</a:rPr>
              <a:t>якому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застосовують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спосіб</a:t>
            </a:r>
            <a:r>
              <a:rPr lang="ru-RU" sz="3600" dirty="0" smtClean="0">
                <a:latin typeface="Times New Roman" pitchFamily="18" charset="0"/>
              </a:rPr>
              <a:t> центрального </a:t>
            </a:r>
            <a:r>
              <a:rPr lang="ru-RU" sz="3600" dirty="0" err="1" smtClean="0">
                <a:latin typeface="Times New Roman" pitchFamily="18" charset="0"/>
              </a:rPr>
              <a:t>проектування</a:t>
            </a:r>
            <a:r>
              <a:rPr lang="ru-RU" sz="3600" dirty="0">
                <a:latin typeface="Times New Roman" pitchFamily="18" charset="0"/>
              </a:rPr>
              <a:t>.</a:t>
            </a:r>
          </a:p>
        </p:txBody>
      </p:sp>
      <p:pic>
        <p:nvPicPr>
          <p:cNvPr id="27653" name="Picture 5" descr="4542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762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4542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33432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5321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6" y="194608"/>
            <a:ext cx="428520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5" y="2808634"/>
            <a:ext cx="8279686" cy="40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534"/>
            <a:ext cx="2950985" cy="26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27856"/>
            <a:ext cx="8229600" cy="1139825"/>
          </a:xfrm>
        </p:spPr>
        <p:txBody>
          <a:bodyPr/>
          <a:lstStyle/>
          <a:p>
            <a:r>
              <a:rPr lang="uk-UA" sz="6000" b="1" dirty="0" smtClean="0"/>
              <a:t>УЯВНІ ФІГУРИ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530888" cy="4898166"/>
          </a:xfrm>
        </p:spPr>
      </p:pic>
    </p:spTree>
    <p:extLst>
      <p:ext uri="{BB962C8B-B14F-4D97-AF65-F5344CB8AC3E}">
        <p14:creationId xmlns:p14="http://schemas.microsoft.com/office/powerpoint/2010/main" val="6916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084"/>
            <a:ext cx="770485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5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У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перекладі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з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латині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слово «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ілюзія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»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означає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«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помилка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оману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». Давайте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запитаємо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себе:,,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Що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таке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обман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зору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?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Швидше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за все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ви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дасте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відповідь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на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це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питання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так: обман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зору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-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це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коли ми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бачимо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те,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чого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немає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насправді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, і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створює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цей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обман природа.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Підтвердити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це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можна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таким прикладом, як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міраж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у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пустине.Ця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відповідь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вірна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, але не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зовсім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повна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509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80" y="28800"/>
            <a:ext cx="46805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2994"/>
            <a:ext cx="4067944" cy="48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6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4272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r>
              <a:rPr lang="uk-UA" sz="6000" b="1" dirty="0" smtClean="0"/>
              <a:t>НЕМОЖЛИВІ ФІГУРИ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64" y="1052736"/>
            <a:ext cx="52820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3528392" cy="27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0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0960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2535957"/>
            <a:ext cx="4283968" cy="432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1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/>
              <a:t>Сюрприз штриховки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i="1" dirty="0" err="1" smtClean="0"/>
              <a:t>Зі</a:t>
            </a:r>
            <a:r>
              <a:rPr lang="ru-RU" i="1" dirty="0" smtClean="0"/>
              <a:t> </a:t>
            </a:r>
            <a:r>
              <a:rPr lang="ru-RU" i="1" dirty="0" err="1" smtClean="0"/>
              <a:t>штрихуванням</a:t>
            </a:r>
            <a:r>
              <a:rPr lang="ru-RU" i="1" dirty="0" smtClean="0"/>
              <a:t> </a:t>
            </a:r>
            <a:r>
              <a:rPr lang="ru-RU" i="1" dirty="0" err="1" smtClean="0"/>
              <a:t>пов'язана</a:t>
            </a:r>
            <a:r>
              <a:rPr lang="ru-RU" i="1" dirty="0" smtClean="0"/>
              <a:t> </a:t>
            </a:r>
            <a:r>
              <a:rPr lang="ru-RU" i="1" dirty="0" err="1" smtClean="0"/>
              <a:t>ілюзія</a:t>
            </a:r>
            <a:r>
              <a:rPr lang="ru-RU" i="1" dirty="0" smtClean="0"/>
              <a:t> </a:t>
            </a:r>
            <a:r>
              <a:rPr lang="ru-RU" i="1" dirty="0" err="1" smtClean="0"/>
              <a:t>Цольнера</a:t>
            </a:r>
            <a:r>
              <a:rPr lang="ru-RU" i="1" dirty="0" smtClean="0"/>
              <a:t> одна з </a:t>
            </a:r>
            <a:r>
              <a:rPr lang="ru-RU" i="1" dirty="0" err="1" smtClean="0"/>
              <a:t>найзагадковіших</a:t>
            </a:r>
            <a:r>
              <a:rPr lang="ru-RU" i="1" dirty="0" smtClean="0"/>
              <a:t> при </a:t>
            </a:r>
            <a:r>
              <a:rPr lang="ru-RU" i="1" dirty="0" err="1" smtClean="0"/>
              <a:t>абсолютній</a:t>
            </a:r>
            <a:r>
              <a:rPr lang="ru-RU" i="1" dirty="0" smtClean="0"/>
              <a:t> </a:t>
            </a:r>
            <a:r>
              <a:rPr lang="ru-RU" i="1" dirty="0" err="1" smtClean="0"/>
              <a:t>зовнішній</a:t>
            </a:r>
            <a:r>
              <a:rPr lang="ru-RU" i="1" dirty="0" smtClean="0"/>
              <a:t> </a:t>
            </a:r>
            <a:r>
              <a:rPr lang="ru-RU" i="1" dirty="0" err="1" smtClean="0"/>
              <a:t>простоті</a:t>
            </a:r>
            <a:r>
              <a:rPr lang="ru-RU" i="1" dirty="0" smtClean="0"/>
              <a:t>. У 1860 </a:t>
            </a:r>
            <a:r>
              <a:rPr lang="ru-RU" i="1" dirty="0" err="1" smtClean="0"/>
              <a:t>році</a:t>
            </a:r>
            <a:r>
              <a:rPr lang="ru-RU" i="1" dirty="0" smtClean="0"/>
              <a:t> І.Х. </a:t>
            </a:r>
            <a:r>
              <a:rPr lang="ru-RU" i="1" dirty="0" err="1" smtClean="0"/>
              <a:t>Погген-дорф</a:t>
            </a:r>
            <a:r>
              <a:rPr lang="ru-RU" i="1" dirty="0" smtClean="0"/>
              <a:t>, редактор </a:t>
            </a:r>
            <a:r>
              <a:rPr lang="ru-RU" i="1" dirty="0" err="1" smtClean="0"/>
              <a:t>фізико-хімічного</a:t>
            </a:r>
            <a:r>
              <a:rPr lang="ru-RU" i="1" dirty="0" smtClean="0"/>
              <a:t> журналу, </a:t>
            </a:r>
            <a:r>
              <a:rPr lang="ru-RU" i="1" dirty="0" err="1" smtClean="0"/>
              <a:t>отримав</a:t>
            </a:r>
            <a:r>
              <a:rPr lang="ru-RU" i="1" dirty="0" smtClean="0"/>
              <a:t> </a:t>
            </a:r>
            <a:r>
              <a:rPr lang="ru-RU" i="1" dirty="0" err="1" smtClean="0"/>
              <a:t>статтю</a:t>
            </a:r>
            <a:r>
              <a:rPr lang="ru-RU" i="1" dirty="0" smtClean="0"/>
              <a:t> астронома Ф. </a:t>
            </a:r>
            <a:r>
              <a:rPr lang="ru-RU" i="1" dirty="0" err="1" smtClean="0"/>
              <a:t>Цольнера</a:t>
            </a:r>
            <a:r>
              <a:rPr lang="ru-RU" i="1" dirty="0" smtClean="0"/>
              <a:t>, в </a:t>
            </a:r>
            <a:r>
              <a:rPr lang="ru-RU" i="1" dirty="0" err="1" smtClean="0"/>
              <a:t>якій</a:t>
            </a:r>
            <a:r>
              <a:rPr lang="ru-RU" i="1" dirty="0" smtClean="0"/>
              <a:t> автор описав </a:t>
            </a:r>
            <a:r>
              <a:rPr lang="ru-RU" i="1" dirty="0" err="1" smtClean="0"/>
              <a:t>ілюзію</a:t>
            </a:r>
            <a:r>
              <a:rPr lang="ru-RU" i="1" dirty="0" smtClean="0"/>
              <a:t>, </a:t>
            </a:r>
            <a:r>
              <a:rPr lang="ru-RU" i="1" dirty="0" err="1" smtClean="0"/>
              <a:t>випадково</a:t>
            </a:r>
            <a:r>
              <a:rPr lang="ru-RU" i="1" dirty="0" smtClean="0"/>
              <a:t> </a:t>
            </a:r>
            <a:r>
              <a:rPr lang="ru-RU" i="1" dirty="0" err="1" smtClean="0"/>
              <a:t>помічену</a:t>
            </a:r>
            <a:r>
              <a:rPr lang="ru-RU" i="1" dirty="0" smtClean="0"/>
              <a:t> </a:t>
            </a:r>
            <a:r>
              <a:rPr lang="ru-RU" i="1" dirty="0" err="1" smtClean="0"/>
              <a:t>їм</a:t>
            </a:r>
            <a:r>
              <a:rPr lang="ru-RU" i="1" dirty="0" smtClean="0"/>
              <a:t> в </a:t>
            </a:r>
            <a:r>
              <a:rPr lang="ru-RU" i="1" dirty="0" err="1" smtClean="0"/>
              <a:t>малюнку</a:t>
            </a:r>
            <a:r>
              <a:rPr lang="ru-RU" i="1" dirty="0" smtClean="0"/>
              <a:t> </a:t>
            </a:r>
            <a:r>
              <a:rPr lang="ru-RU" i="1" dirty="0" err="1" smtClean="0"/>
              <a:t>тканини</a:t>
            </a:r>
            <a:r>
              <a:rPr lang="ru-RU" i="1" dirty="0" smtClean="0"/>
              <a:t>. </a:t>
            </a:r>
            <a:r>
              <a:rPr lang="ru-RU" i="1" dirty="0" err="1" smtClean="0"/>
              <a:t>Довгі</a:t>
            </a:r>
            <a:r>
              <a:rPr lang="ru-RU" i="1" dirty="0" smtClean="0"/>
              <a:t> </a:t>
            </a:r>
            <a:r>
              <a:rPr lang="ru-RU" i="1" dirty="0" err="1" smtClean="0"/>
              <a:t>паралельні</a:t>
            </a:r>
            <a:r>
              <a:rPr lang="ru-RU" i="1" dirty="0" smtClean="0"/>
              <a:t> </a:t>
            </a:r>
            <a:r>
              <a:rPr lang="ru-RU" i="1" dirty="0" err="1" smtClean="0"/>
              <a:t>лінії</a:t>
            </a:r>
            <a:r>
              <a:rPr lang="ru-RU" i="1" dirty="0" smtClean="0"/>
              <a:t>, </a:t>
            </a:r>
            <a:r>
              <a:rPr lang="ru-RU" i="1" dirty="0" err="1" smtClean="0"/>
              <a:t>перетнут</a:t>
            </a:r>
            <a:r>
              <a:rPr lang="uk-UA" i="1" dirty="0" smtClean="0"/>
              <a:t>і </a:t>
            </a:r>
            <a:r>
              <a:rPr lang="ru-RU" i="1" dirty="0" err="1" smtClean="0"/>
              <a:t>серією</a:t>
            </a:r>
            <a:r>
              <a:rPr lang="ru-RU" i="1" dirty="0" smtClean="0"/>
              <a:t> коротких </a:t>
            </a:r>
            <a:r>
              <a:rPr lang="ru-RU" i="1" dirty="0" err="1" smtClean="0"/>
              <a:t>діагональних</a:t>
            </a:r>
            <a:r>
              <a:rPr lang="ru-RU" i="1" dirty="0" smtClean="0"/>
              <a:t> </a:t>
            </a:r>
            <a:r>
              <a:rPr lang="ru-RU" i="1" dirty="0" err="1" smtClean="0"/>
              <a:t>відрізків</a:t>
            </a:r>
            <a:r>
              <a:rPr lang="ru-RU" i="1" dirty="0" smtClean="0"/>
              <a:t>, </a:t>
            </a:r>
            <a:r>
              <a:rPr lang="ru-RU" i="1" dirty="0" err="1" smtClean="0"/>
              <a:t>уявно</a:t>
            </a:r>
            <a:r>
              <a:rPr lang="ru-RU" i="1" dirty="0" smtClean="0"/>
              <a:t> </a:t>
            </a:r>
            <a:r>
              <a:rPr lang="ru-RU" i="1" dirty="0" err="1" smtClean="0"/>
              <a:t>розходяться</a:t>
            </a:r>
            <a:r>
              <a:rPr lang="ru-RU" i="1" dirty="0" smtClean="0"/>
              <a:t>. </a:t>
            </a:r>
            <a:r>
              <a:rPr lang="ru-RU" i="1" dirty="0" err="1" smtClean="0"/>
              <a:t>Перевірте</a:t>
            </a:r>
            <a:r>
              <a:rPr lang="ru-RU" i="1" dirty="0" smtClean="0"/>
              <a:t> на </a:t>
            </a:r>
            <a:r>
              <a:rPr lang="ru-RU" i="1" dirty="0" err="1" smtClean="0"/>
              <a:t>малюнку</a:t>
            </a:r>
            <a:r>
              <a:rPr lang="ru-RU" i="1" dirty="0" smtClean="0"/>
              <a:t> "Три в </a:t>
            </a:r>
            <a:r>
              <a:rPr lang="ru-RU" i="1" dirty="0" err="1" smtClean="0"/>
              <a:t>квадраті</a:t>
            </a:r>
            <a:r>
              <a:rPr lang="ru-RU" i="1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8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 smtClean="0"/>
              <a:t>Ілюзія</a:t>
            </a:r>
            <a:r>
              <a:rPr lang="ru-RU" sz="4800" b="1" dirty="0" smtClean="0"/>
              <a:t> </a:t>
            </a:r>
            <a:r>
              <a:rPr lang="en-US" sz="4800" b="1" dirty="0"/>
              <a:t>“</a:t>
            </a:r>
            <a:r>
              <a:rPr lang="ru-RU" sz="4800" b="1" dirty="0"/>
              <a:t>Три в </a:t>
            </a:r>
            <a:r>
              <a:rPr lang="ru-RU" sz="4800" b="1" dirty="0" err="1" smtClean="0"/>
              <a:t>квадраті</a:t>
            </a:r>
            <a:r>
              <a:rPr lang="en-US" sz="4800" b="1" dirty="0" smtClean="0"/>
              <a:t>”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26628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36700"/>
            <a:ext cx="6408737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r>
              <a:rPr lang="uk-UA" sz="4800" b="1" dirty="0" smtClean="0"/>
              <a:t>НЕМОЖЛИВЕ МОЖЛИВО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13" y="908720"/>
            <a:ext cx="6412995" cy="4525963"/>
          </a:xfrm>
        </p:spPr>
        <p:txBody>
          <a:bodyPr/>
          <a:lstStyle/>
          <a:p>
            <a:r>
              <a:rPr lang="ru-RU" sz="2800" dirty="0" smtClean="0"/>
              <a:t>У далекому 1934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шведський</a:t>
            </a:r>
            <a:r>
              <a:rPr lang="ru-RU" sz="2800" dirty="0" smtClean="0"/>
              <a:t> художник Оскар </a:t>
            </a:r>
            <a:r>
              <a:rPr lang="ru-RU" sz="2800" dirty="0" err="1" smtClean="0"/>
              <a:t>Реутерсвард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зобразив</a:t>
            </a:r>
            <a:r>
              <a:rPr lang="ru-RU" sz="2800" dirty="0" smtClean="0"/>
              <a:t> на одному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полотен </a:t>
            </a:r>
            <a:r>
              <a:rPr lang="ru-RU" sz="2800" dirty="0" err="1" smtClean="0"/>
              <a:t>трикутник</a:t>
            </a:r>
            <a:r>
              <a:rPr lang="ru-RU" sz="2800" dirty="0" smtClean="0"/>
              <a:t>, </a:t>
            </a:r>
            <a:r>
              <a:rPr lang="ru-RU" sz="2800" dirty="0" err="1" smtClean="0"/>
              <a:t>складений</a:t>
            </a:r>
            <a:r>
              <a:rPr lang="ru-RU" sz="2800" dirty="0" smtClean="0"/>
              <a:t> з </a:t>
            </a:r>
            <a:r>
              <a:rPr lang="ru-RU" sz="2800" dirty="0" err="1" smtClean="0"/>
              <a:t>дев'яти</a:t>
            </a:r>
            <a:r>
              <a:rPr lang="ru-RU" sz="2800" dirty="0" smtClean="0"/>
              <a:t> абсолютно </a:t>
            </a:r>
            <a:r>
              <a:rPr lang="ru-RU" sz="2800" dirty="0" err="1" smtClean="0"/>
              <a:t>однакових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кубиків</a:t>
            </a:r>
            <a:r>
              <a:rPr lang="ru-RU" sz="2800" dirty="0" smtClean="0"/>
              <a:t>. При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уважному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розгляді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помітити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протиріччя</a:t>
            </a:r>
            <a:r>
              <a:rPr lang="ru-RU" sz="2800" dirty="0" smtClean="0"/>
              <a:t> в </a:t>
            </a:r>
            <a:r>
              <a:rPr lang="ru-RU" sz="2800" dirty="0" err="1" smtClean="0"/>
              <a:t>з'єднаннях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фігури</a:t>
            </a:r>
            <a:r>
              <a:rPr lang="ru-RU" sz="2800" dirty="0" smtClean="0"/>
              <a:t>, </a:t>
            </a:r>
            <a:r>
              <a:rPr lang="ru-RU" sz="2800" dirty="0" err="1" smtClean="0"/>
              <a:t>немов</a:t>
            </a:r>
            <a:r>
              <a:rPr lang="ru-RU" sz="2800" dirty="0" smtClean="0"/>
              <a:t> </a:t>
            </a:r>
            <a:r>
              <a:rPr lang="ru-RU" sz="2800" dirty="0" err="1" smtClean="0"/>
              <a:t>хтось</a:t>
            </a:r>
            <a:r>
              <a:rPr lang="ru-RU" sz="2800" dirty="0" smtClean="0"/>
              <a:t> </a:t>
            </a:r>
            <a:r>
              <a:rPr lang="ru-RU" sz="2800" dirty="0" err="1" smtClean="0"/>
              <a:t>скасував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неї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закони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фізики</a:t>
            </a:r>
            <a:r>
              <a:rPr lang="ru-RU" sz="2800" dirty="0" smtClean="0"/>
              <a:t>!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тому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незвичайний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</a:t>
            </a:r>
            <a:r>
              <a:rPr lang="ru-RU" sz="2800" dirty="0" smtClean="0"/>
              <a:t> і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названий «</a:t>
            </a:r>
            <a:r>
              <a:rPr lang="ru-RU" sz="2800" dirty="0" err="1" smtClean="0"/>
              <a:t>неможливим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трикутником</a:t>
            </a:r>
            <a:r>
              <a:rPr lang="ru-RU" sz="2800" dirty="0" smtClean="0"/>
              <a:t>»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«</a:t>
            </a:r>
            <a:r>
              <a:rPr lang="ru-RU" sz="2800" dirty="0" err="1" smtClean="0"/>
              <a:t>трібаром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6" y="1204428"/>
            <a:ext cx="2916397" cy="457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91264" cy="6009531"/>
          </a:xfrm>
        </p:spPr>
        <p:txBody>
          <a:bodyPr/>
          <a:lstStyle/>
          <a:p>
            <a:r>
              <a:rPr lang="ru-RU" sz="3600" b="1" dirty="0" err="1" smtClean="0"/>
              <a:t>Однак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по-справжньому</a:t>
            </a:r>
            <a:r>
              <a:rPr lang="ru-RU" sz="3600" b="1" dirty="0" smtClean="0"/>
              <a:t> знаменитою дивна </a:t>
            </a:r>
            <a:r>
              <a:rPr lang="ru-RU" sz="3600" b="1" dirty="0" err="1" smtClean="0"/>
              <a:t>постать</a:t>
            </a:r>
            <a:r>
              <a:rPr lang="ru-RU" sz="3600" b="1" dirty="0" smtClean="0"/>
              <a:t> стала в 1954 </a:t>
            </a:r>
            <a:r>
              <a:rPr lang="ru-RU" sz="3600" b="1" dirty="0" err="1" smtClean="0"/>
              <a:t>році</a:t>
            </a:r>
            <a:r>
              <a:rPr lang="ru-RU" sz="3600" b="1" dirty="0" smtClean="0"/>
              <a:t>, коли </a:t>
            </a:r>
            <a:r>
              <a:rPr lang="ru-RU" sz="3600" b="1" dirty="0" err="1" smtClean="0"/>
              <a:t>її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знову</a:t>
            </a:r>
            <a:r>
              <a:rPr lang="ru-RU" sz="3600" b="1" dirty="0" smtClean="0"/>
              <a:t>, до того ж абсолютно </a:t>
            </a:r>
            <a:r>
              <a:rPr lang="ru-RU" sz="3600" b="1" dirty="0" err="1" smtClean="0"/>
              <a:t>незалежно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Реутерсварда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відкрив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англійський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фізик</a:t>
            </a:r>
            <a:r>
              <a:rPr lang="ru-RU" sz="3600" b="1" dirty="0" smtClean="0"/>
              <a:t> і математик Роджер </a:t>
            </a:r>
            <a:r>
              <a:rPr lang="ru-RU" sz="3600" b="1" dirty="0" err="1" smtClean="0"/>
              <a:t>Пенроуз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Він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зобразив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трикутник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його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більш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звичному</a:t>
            </a:r>
            <a:r>
              <a:rPr lang="ru-RU" sz="3600" b="1" dirty="0" smtClean="0"/>
              <a:t>, «</a:t>
            </a:r>
            <a:r>
              <a:rPr lang="ru-RU" sz="3600" b="1" dirty="0" err="1" smtClean="0"/>
              <a:t>геометричному</a:t>
            </a:r>
            <a:r>
              <a:rPr lang="ru-RU" sz="3600" b="1" dirty="0" smtClean="0"/>
              <a:t>» </a:t>
            </a:r>
            <a:r>
              <a:rPr lang="ru-RU" sz="3600" b="1" dirty="0" err="1" smtClean="0"/>
              <a:t>вигляді</a:t>
            </a:r>
            <a:r>
              <a:rPr lang="ru-RU" sz="3600" b="1" dirty="0" smtClean="0"/>
              <a:t>, але </a:t>
            </a:r>
            <a:r>
              <a:rPr lang="ru-RU" sz="3600" b="1" dirty="0" err="1" smtClean="0"/>
              <a:t>від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цього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фігура</a:t>
            </a:r>
            <a:r>
              <a:rPr lang="ru-RU" sz="3600" b="1" dirty="0" smtClean="0"/>
              <a:t> стала </a:t>
            </a:r>
            <a:r>
              <a:rPr lang="ru-RU" sz="3600" b="1" dirty="0" err="1" smtClean="0"/>
              <a:t>виглядати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ще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більш</a:t>
            </a:r>
            <a:r>
              <a:rPr lang="ru-RU" sz="3600" b="1" dirty="0" smtClean="0"/>
              <a:t> гротескною: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318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98775"/>
            <a:ext cx="9144000" cy="2764904"/>
          </a:xfrm>
        </p:spPr>
        <p:txBody>
          <a:bodyPr/>
          <a:lstStyle/>
          <a:p>
            <a:r>
              <a:rPr lang="ru-RU" b="1" dirty="0" err="1" smtClean="0"/>
              <a:t>Цікаво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прикрити</a:t>
            </a:r>
            <a:r>
              <a:rPr lang="ru-RU" b="1" dirty="0" smtClean="0"/>
              <a:t> </a:t>
            </a:r>
            <a:r>
              <a:rPr lang="ru-RU" b="1" dirty="0" err="1" smtClean="0"/>
              <a:t>долонею</a:t>
            </a:r>
            <a:r>
              <a:rPr lang="ru-RU" b="1" dirty="0" smtClean="0"/>
              <a:t> </a:t>
            </a:r>
            <a:r>
              <a:rPr lang="ru-RU" b="1" dirty="0" err="1" smtClean="0"/>
              <a:t>хоч</a:t>
            </a:r>
            <a:r>
              <a:rPr lang="ru-RU" b="1" dirty="0" smtClean="0"/>
              <a:t> один з </a:t>
            </a:r>
            <a:r>
              <a:rPr lang="ru-RU" b="1" dirty="0" err="1" smtClean="0"/>
              <a:t>кутів</a:t>
            </a:r>
            <a:r>
              <a:rPr lang="ru-RU" b="1" dirty="0" smtClean="0"/>
              <a:t> «</a:t>
            </a:r>
            <a:r>
              <a:rPr lang="ru-RU" b="1" dirty="0" err="1" smtClean="0"/>
              <a:t>скаженого</a:t>
            </a:r>
            <a:r>
              <a:rPr lang="ru-RU" b="1" dirty="0" smtClean="0"/>
              <a:t>» </a:t>
            </a:r>
            <a:r>
              <a:rPr lang="ru-RU" b="1" dirty="0" err="1" smtClean="0"/>
              <a:t>трикутника</a:t>
            </a:r>
            <a:r>
              <a:rPr lang="ru-RU" b="1" dirty="0" smtClean="0"/>
              <a:t>, то </a:t>
            </a:r>
            <a:r>
              <a:rPr lang="ru-RU" b="1" dirty="0" err="1" smtClean="0"/>
              <a:t>мана</a:t>
            </a:r>
            <a:r>
              <a:rPr lang="ru-RU" b="1" dirty="0" smtClean="0"/>
              <a:t> </a:t>
            </a:r>
            <a:r>
              <a:rPr lang="ru-RU" b="1" dirty="0" err="1" smtClean="0"/>
              <a:t>відразу</a:t>
            </a:r>
            <a:r>
              <a:rPr lang="ru-RU" b="1" dirty="0" smtClean="0"/>
              <a:t> ж </a:t>
            </a:r>
            <a:r>
              <a:rPr lang="ru-RU" b="1" dirty="0" err="1" smtClean="0"/>
              <a:t>пропадає</a:t>
            </a:r>
            <a:r>
              <a:rPr lang="ru-RU" b="1" dirty="0" smtClean="0"/>
              <a:t>. Можете </a:t>
            </a:r>
            <a:r>
              <a:rPr lang="ru-RU" b="1" dirty="0" err="1" smtClean="0"/>
              <a:t>перевірити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525658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6606" y="188640"/>
            <a:ext cx="407193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rbel" pitchFamily="34" charset="0"/>
              </a:rPr>
              <a:t>Художники </a:t>
            </a:r>
            <a:r>
              <a:rPr lang="ru-RU" sz="3600" b="1" dirty="0" err="1" smtClean="0">
                <a:latin typeface="Corbel" pitchFamily="34" charset="0"/>
              </a:rPr>
              <a:t>використовують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ru-RU" sz="3600" b="1" dirty="0" err="1" smtClean="0">
                <a:latin typeface="Corbel" pitchFamily="34" charset="0"/>
              </a:rPr>
              <a:t>цю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ru-RU" sz="3600" b="1" dirty="0" err="1" smtClean="0">
                <a:latin typeface="Corbel" pitchFamily="34" charset="0"/>
              </a:rPr>
              <a:t>фігуру</a:t>
            </a:r>
            <a:r>
              <a:rPr lang="ru-RU" sz="3600" b="1" dirty="0" smtClean="0">
                <a:latin typeface="Corbel" pitchFamily="34" charset="0"/>
              </a:rPr>
              <a:t> в </a:t>
            </a:r>
            <a:r>
              <a:rPr lang="ru-RU" sz="3600" b="1" dirty="0" err="1" smtClean="0">
                <a:latin typeface="Corbel" pitchFamily="34" charset="0"/>
              </a:rPr>
              <a:t>своїх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ru-RU" sz="3600" b="1" dirty="0" err="1" smtClean="0">
                <a:latin typeface="Corbel" pitchFamily="34" charset="0"/>
              </a:rPr>
              <a:t>творннях</a:t>
            </a:r>
            <a:r>
              <a:rPr lang="ru-RU" sz="3600" b="1" dirty="0" smtClean="0">
                <a:latin typeface="Corbel" pitchFamily="34" charset="0"/>
              </a:rPr>
              <a:t>. </a:t>
            </a:r>
            <a:r>
              <a:rPr lang="ru-RU" sz="3600" b="1" dirty="0" err="1" smtClean="0">
                <a:latin typeface="Corbel" pitchFamily="34" charset="0"/>
              </a:rPr>
              <a:t>Наприклад</a:t>
            </a:r>
            <a:r>
              <a:rPr lang="ru-RU" sz="3600" b="1" dirty="0" smtClean="0">
                <a:latin typeface="Corbel" pitchFamily="34" charset="0"/>
              </a:rPr>
              <a:t>, в </a:t>
            </a:r>
            <a:r>
              <a:rPr lang="ru-RU" sz="3600" b="1" dirty="0" err="1" smtClean="0">
                <a:latin typeface="Corbel" pitchFamily="34" charset="0"/>
              </a:rPr>
              <a:t>церкві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ru-RU" sz="3600" b="1" dirty="0" err="1" smtClean="0">
                <a:latin typeface="Corbel" pitchFamily="34" charset="0"/>
              </a:rPr>
              <a:t>святої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ru-RU" sz="3600" b="1" dirty="0" err="1" smtClean="0">
                <a:latin typeface="Corbel" pitchFamily="34" charset="0"/>
              </a:rPr>
              <a:t>Трійці</a:t>
            </a:r>
            <a:r>
              <a:rPr lang="ru-RU" sz="3600" b="1" dirty="0" smtClean="0">
                <a:latin typeface="Corbel" pitchFamily="34" charset="0"/>
              </a:rPr>
              <a:t> в </a:t>
            </a:r>
            <a:r>
              <a:rPr lang="ru-RU" sz="3600" b="1" dirty="0" err="1" smtClean="0">
                <a:latin typeface="Corbel" pitchFamily="34" charset="0"/>
              </a:rPr>
              <a:t>Баррінгтоні</a:t>
            </a:r>
            <a:r>
              <a:rPr lang="ru-RU" sz="3600" b="1" dirty="0" smtClean="0">
                <a:latin typeface="Corbel" pitchFamily="34" charset="0"/>
              </a:rPr>
              <a:t> (</a:t>
            </a:r>
            <a:r>
              <a:rPr lang="ru-RU" sz="3600" b="1" dirty="0" err="1" smtClean="0">
                <a:latin typeface="Corbel" pitchFamily="34" charset="0"/>
              </a:rPr>
              <a:t>Великобританія</a:t>
            </a:r>
            <a:r>
              <a:rPr lang="ru-RU" sz="3600" b="1" dirty="0" smtClean="0">
                <a:latin typeface="Corbel" pitchFamily="34" charset="0"/>
              </a:rPr>
              <a:t>, Девон) </a:t>
            </a:r>
            <a:r>
              <a:rPr lang="ru-RU" sz="3600" b="1" dirty="0" err="1" smtClean="0">
                <a:latin typeface="Corbel" pitchFamily="34" charset="0"/>
              </a:rPr>
              <a:t>можна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ru-RU" sz="3600" b="1" dirty="0" err="1" smtClean="0">
                <a:latin typeface="Corbel" pitchFamily="34" charset="0"/>
              </a:rPr>
              <a:t>зустріти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ru-RU" sz="3600" b="1" dirty="0" err="1" smtClean="0">
                <a:latin typeface="Corbel" pitchFamily="34" charset="0"/>
              </a:rPr>
              <a:t>трібар</a:t>
            </a:r>
            <a:r>
              <a:rPr lang="ru-RU" sz="3600" b="1" dirty="0" smtClean="0">
                <a:latin typeface="Corbel" pitchFamily="34" charset="0"/>
              </a:rPr>
              <a:t>:</a:t>
            </a:r>
            <a:endParaRPr lang="ru-RU" sz="3600" b="1" dirty="0">
              <a:latin typeface="Corbel" pitchFamily="34" charset="0"/>
            </a:endParaRPr>
          </a:p>
        </p:txBody>
      </p:sp>
      <p:pic>
        <p:nvPicPr>
          <p:cNvPr id="23555" name="Picture 2" descr="C:\Users\Taня\Desktop\266928_5995nothumb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88640"/>
            <a:ext cx="5072062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5063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4" y="0"/>
            <a:ext cx="5208168" cy="6354663"/>
          </a:xfrm>
        </p:spPr>
        <p:txBody>
          <a:bodyPr/>
          <a:lstStyle/>
          <a:p>
            <a:r>
              <a:rPr lang="ru-RU" sz="2800" dirty="0" err="1" smtClean="0"/>
              <a:t>Насправді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природа </a:t>
            </a:r>
            <a:r>
              <a:rPr lang="ru-RU" sz="2800" dirty="0" err="1" smtClean="0"/>
              <a:t>створює</a:t>
            </a:r>
            <a:r>
              <a:rPr lang="ru-RU" sz="2800" dirty="0" smtClean="0"/>
              <a:t> </a:t>
            </a:r>
            <a:r>
              <a:rPr lang="ru-RU" sz="2800" dirty="0" err="1" smtClean="0"/>
              <a:t>оман</a:t>
            </a:r>
            <a:r>
              <a:rPr lang="ru-RU" sz="2800" dirty="0" smtClean="0"/>
              <a:t> </a:t>
            </a:r>
            <a:r>
              <a:rPr lang="ru-RU" sz="2800" dirty="0" err="1" smtClean="0"/>
              <a:t>зору</a:t>
            </a:r>
            <a:r>
              <a:rPr lang="ru-RU" sz="2800" dirty="0" smtClean="0"/>
              <a:t>. Як </a:t>
            </a:r>
            <a:r>
              <a:rPr lang="ru-RU" sz="2800" dirty="0" err="1" smtClean="0"/>
              <a:t>відомо</a:t>
            </a:r>
            <a:r>
              <a:rPr lang="ru-RU" sz="2800" dirty="0" smtClean="0"/>
              <a:t>, </a:t>
            </a:r>
            <a:r>
              <a:rPr lang="ru-RU" sz="2800" dirty="0" err="1" smtClean="0"/>
              <a:t>зір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ідеальний</a:t>
            </a:r>
            <a:r>
              <a:rPr lang="ru-RU" sz="2800" dirty="0" smtClean="0"/>
              <a:t> і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наш з вами </a:t>
            </a:r>
            <a:r>
              <a:rPr lang="ru-RU" sz="2800" dirty="0" err="1" smtClean="0"/>
              <a:t>зір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створює</a:t>
            </a:r>
            <a:r>
              <a:rPr lang="ru-RU" sz="2800" dirty="0" smtClean="0"/>
              <a:t> обман. Довести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факт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таким прикладом. </a:t>
            </a:r>
            <a:r>
              <a:rPr lang="ru-RU" sz="2800" dirty="0" err="1" smtClean="0"/>
              <a:t>Погляньте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розміщений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поряд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малюнок</a:t>
            </a:r>
            <a:r>
              <a:rPr lang="ru-RU" sz="2800" dirty="0" smtClean="0"/>
              <a:t>. </a:t>
            </a:r>
            <a:r>
              <a:rPr lang="ru-RU" sz="2800" dirty="0" err="1" smtClean="0"/>
              <a:t>Уважно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дивіться</a:t>
            </a:r>
            <a:r>
              <a:rPr lang="ru-RU" sz="2800" dirty="0" smtClean="0"/>
              <a:t> на точку (в </a:t>
            </a:r>
            <a:r>
              <a:rPr lang="ru-RU" sz="2800" dirty="0" err="1" smtClean="0"/>
              <a:t>середині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малюнка</a:t>
            </a:r>
            <a:r>
              <a:rPr lang="ru-RU" sz="2800" dirty="0" smtClean="0"/>
              <a:t>) і в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рухайте</a:t>
            </a:r>
            <a:r>
              <a:rPr lang="ru-RU" sz="2800" dirty="0" smtClean="0"/>
              <a:t> головою назад і </a:t>
            </a:r>
            <a:r>
              <a:rPr lang="ru-RU" sz="2800" dirty="0" err="1" smtClean="0"/>
              <a:t>вперед.Ви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побачите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кола </a:t>
            </a:r>
            <a:r>
              <a:rPr lang="ru-RU" sz="2800" dirty="0" err="1" smtClean="0"/>
              <a:t>обертаються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це</a:t>
            </a:r>
            <a:r>
              <a:rPr lang="ru-RU" sz="2800" dirty="0" smtClean="0"/>
              <a:t> ОМАН ЗОРУ.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2178"/>
            <a:ext cx="42839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8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315416"/>
            <a:ext cx="8229600" cy="1371600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</a:rPr>
              <a:t>Моріс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Корнеліус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</a:rPr>
              <a:t>Е</a:t>
            </a:r>
            <a:r>
              <a:rPr lang="ru-RU" b="1" i="1" dirty="0" err="1" smtClean="0">
                <a:latin typeface="Times New Roman" pitchFamily="18" charset="0"/>
              </a:rPr>
              <a:t>шер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712"/>
            <a:ext cx="4860032" cy="468816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dirty="0" err="1" smtClean="0">
                <a:latin typeface="Times New Roman" pitchFamily="18" charset="0"/>
              </a:rPr>
              <a:t>Видатним</a:t>
            </a:r>
            <a:r>
              <a:rPr lang="ru-RU" dirty="0" smtClean="0">
                <a:latin typeface="Times New Roman" pitchFamily="18" charset="0"/>
              </a:rPr>
              <a:t> аспектом </a:t>
            </a:r>
            <a:r>
              <a:rPr lang="ru-RU" dirty="0" err="1" smtClean="0">
                <a:latin typeface="Times New Roman" pitchFamily="18" charset="0"/>
              </a:rPr>
              <a:t>творчості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Ешера</a:t>
            </a:r>
            <a:r>
              <a:rPr lang="ru-RU" dirty="0" smtClean="0">
                <a:latin typeface="Times New Roman" pitchFamily="18" charset="0"/>
              </a:rPr>
              <a:t> є </a:t>
            </a:r>
            <a:r>
              <a:rPr lang="ru-RU" dirty="0" err="1" smtClean="0">
                <a:latin typeface="Times New Roman" pitchFamily="18" charset="0"/>
              </a:rPr>
              <a:t>зображення</a:t>
            </a:r>
            <a:r>
              <a:rPr lang="ru-RU" dirty="0" smtClean="0">
                <a:latin typeface="Times New Roman" pitchFamily="18" charset="0"/>
              </a:rPr>
              <a:t> метаморфоз, </a:t>
            </a:r>
            <a:r>
              <a:rPr lang="ru-RU" dirty="0" err="1" smtClean="0">
                <a:latin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фігурують</a:t>
            </a:r>
            <a:r>
              <a:rPr lang="ru-RU" dirty="0" smtClean="0">
                <a:latin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</a:rPr>
              <a:t> формах в </a:t>
            </a:r>
            <a:r>
              <a:rPr lang="ru-RU" dirty="0" err="1" smtClean="0">
                <a:latin typeface="Times New Roman" pitchFamily="18" charset="0"/>
              </a:rPr>
              <a:t>безлічі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робіт</a:t>
            </a:r>
            <a:r>
              <a:rPr lang="ru-RU" dirty="0" smtClean="0">
                <a:latin typeface="Times New Roman" pitchFamily="18" charset="0"/>
              </a:rPr>
              <a:t>. Художник </a:t>
            </a:r>
            <a:r>
              <a:rPr lang="ru-RU" dirty="0" err="1" smtClean="0">
                <a:latin typeface="Times New Roman" pitchFamily="18" charset="0"/>
              </a:rPr>
              <a:t>докладно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досліджує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поступовість</a:t>
            </a:r>
            <a:r>
              <a:rPr lang="ru-RU" dirty="0" smtClean="0">
                <a:latin typeface="Times New Roman" pitchFamily="18" charset="0"/>
              </a:rPr>
              <a:t> переходу </a:t>
            </a:r>
            <a:r>
              <a:rPr lang="ru-RU" dirty="0" err="1" smtClean="0">
                <a:latin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однієї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геометричної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фігури</a:t>
            </a:r>
            <a:r>
              <a:rPr lang="ru-RU" dirty="0" smtClean="0">
                <a:latin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</a:rPr>
              <a:t>іншої</a:t>
            </a:r>
            <a:r>
              <a:rPr lang="ru-RU" dirty="0" smtClean="0">
                <a:latin typeface="Times New Roman" pitchFamily="18" charset="0"/>
              </a:rPr>
              <a:t>, за </a:t>
            </a:r>
            <a:r>
              <a:rPr lang="ru-RU" dirty="0" err="1" smtClean="0">
                <a:latin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незначних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змін</a:t>
            </a:r>
            <a:r>
              <a:rPr lang="ru-RU" dirty="0" smtClean="0">
                <a:latin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</a:rPr>
              <a:t>обрисах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3" name="Картинка 2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3355573" cy="381642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65205"/>
            <a:ext cx="426415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171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229600" cy="1139825"/>
          </a:xfrm>
        </p:spPr>
        <p:txBody>
          <a:bodyPr/>
          <a:lstStyle/>
          <a:p>
            <a:r>
              <a:rPr lang="ru-RU" sz="6000" b="1" dirty="0" err="1" smtClean="0">
                <a:latin typeface="Times New Roman" pitchFamily="18" charset="0"/>
              </a:rPr>
              <a:t>Неможливі</a:t>
            </a:r>
            <a:r>
              <a:rPr lang="ru-RU" sz="6000" b="1" dirty="0" smtClean="0">
                <a:latin typeface="Times New Roman" pitchFamily="18" charset="0"/>
              </a:rPr>
              <a:t>  сходи</a:t>
            </a:r>
            <a:endParaRPr lang="ru-RU" sz="6000" b="1" dirty="0"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3707904" cy="3886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/>
              <a:t>   </a:t>
            </a:r>
            <a:r>
              <a:rPr lang="ru-RU" sz="2800" dirty="0" err="1" smtClean="0">
                <a:latin typeface="Times New Roman" pitchFamily="18" charset="0"/>
              </a:rPr>
              <a:t>Нескінченні</a:t>
            </a:r>
            <a:r>
              <a:rPr lang="ru-RU" sz="2800" dirty="0" smtClean="0">
                <a:latin typeface="Times New Roman" pitchFamily="18" charset="0"/>
              </a:rPr>
              <a:t> сходи, по </a:t>
            </a:r>
            <a:r>
              <a:rPr lang="ru-RU" sz="2800" dirty="0" err="1" smtClean="0">
                <a:latin typeface="Times New Roman" pitchFamily="18" charset="0"/>
              </a:rPr>
              <a:t>яких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йдуть</a:t>
            </a:r>
            <a:r>
              <a:rPr lang="ru-RU" sz="2800" dirty="0" smtClean="0">
                <a:latin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</a:rPr>
              <a:t>зустріч</a:t>
            </a:r>
            <a:r>
              <a:rPr lang="ru-RU" sz="2800" dirty="0" smtClean="0">
                <a:latin typeface="Times New Roman" pitchFamily="18" charset="0"/>
              </a:rPr>
              <a:t> один одному люди ... </a:t>
            </a:r>
            <a:r>
              <a:rPr lang="ru-RU" sz="2800" dirty="0" err="1" smtClean="0">
                <a:latin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рухатися</a:t>
            </a:r>
            <a:r>
              <a:rPr lang="ru-RU" sz="2800" dirty="0" smtClean="0">
                <a:latin typeface="Times New Roman" pitchFamily="18" charset="0"/>
              </a:rPr>
              <a:t> по сходах за </a:t>
            </a:r>
            <a:r>
              <a:rPr lang="ru-RU" sz="2800" dirty="0" err="1" smtClean="0">
                <a:latin typeface="Times New Roman" pitchFamily="18" charset="0"/>
              </a:rPr>
              <a:t>годинниковою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стрілкою</a:t>
            </a:r>
            <a:r>
              <a:rPr lang="ru-RU" sz="2800" dirty="0" smtClean="0">
                <a:latin typeface="Times New Roman" pitchFamily="18" charset="0"/>
              </a:rPr>
              <a:t>, то ми </a:t>
            </a:r>
            <a:r>
              <a:rPr lang="ru-RU" sz="2800" dirty="0" err="1" smtClean="0">
                <a:latin typeface="Times New Roman" pitchFamily="18" charset="0"/>
              </a:rPr>
              <a:t>будемо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постійно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підніматися</a:t>
            </a:r>
            <a:r>
              <a:rPr lang="ru-RU" sz="2800" dirty="0" smtClean="0">
                <a:latin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будемо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рухатися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проти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годинникової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стрілки</a:t>
            </a:r>
            <a:r>
              <a:rPr lang="ru-RU" sz="2800" dirty="0" smtClean="0">
                <a:latin typeface="Times New Roman" pitchFamily="18" charset="0"/>
              </a:rPr>
              <a:t>, то </a:t>
            </a:r>
            <a:r>
              <a:rPr lang="ru-RU" sz="2800" dirty="0" err="1" smtClean="0">
                <a:latin typeface="Times New Roman" pitchFamily="18" charset="0"/>
              </a:rPr>
              <a:t>тоді</a:t>
            </a:r>
            <a:r>
              <a:rPr lang="ru-RU" sz="2800" dirty="0" smtClean="0">
                <a:latin typeface="Times New Roman" pitchFamily="18" charset="0"/>
              </a:rPr>
              <a:t> ми </a:t>
            </a:r>
            <a:r>
              <a:rPr lang="ru-RU" sz="2800" dirty="0" err="1" smtClean="0">
                <a:latin typeface="Times New Roman" pitchFamily="18" charset="0"/>
              </a:rPr>
              <a:t>будемо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спускатися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94" y="1143000"/>
            <a:ext cx="4305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3253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856"/>
            <a:ext cx="8229600" cy="1139825"/>
          </a:xfrm>
        </p:spPr>
        <p:txBody>
          <a:bodyPr/>
          <a:lstStyle/>
          <a:p>
            <a:r>
              <a:rPr lang="ru-RU" sz="6000" b="1" dirty="0" smtClean="0">
                <a:latin typeface="Times New Roman" pitchFamily="18" charset="0"/>
              </a:rPr>
              <a:t>Куб</a:t>
            </a:r>
            <a:endParaRPr lang="ru-RU" sz="6000" b="1" dirty="0">
              <a:latin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5508104" cy="2971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3600" dirty="0" err="1" smtClean="0">
                <a:latin typeface="Times New Roman" pitchFamily="18" charset="0"/>
              </a:rPr>
              <a:t>Ешер</a:t>
            </a:r>
            <a:r>
              <a:rPr lang="ru-RU" sz="3600" dirty="0" smtClean="0">
                <a:latin typeface="Times New Roman" pitchFamily="18" charset="0"/>
              </a:rPr>
              <a:t> створив </a:t>
            </a:r>
            <a:r>
              <a:rPr lang="ru-RU" sz="3600" dirty="0" err="1" smtClean="0">
                <a:latin typeface="Times New Roman" pitchFamily="18" charset="0"/>
              </a:rPr>
              <a:t>неможливу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фігуру</a:t>
            </a:r>
            <a:r>
              <a:rPr lang="ru-RU" sz="3600" dirty="0" smtClean="0">
                <a:latin typeface="Times New Roman" pitchFamily="18" charset="0"/>
              </a:rPr>
              <a:t> - </a:t>
            </a:r>
            <a:r>
              <a:rPr lang="ru-RU" sz="3600" dirty="0" err="1" smtClean="0">
                <a:latin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</a:rPr>
              <a:t> куб. І </a:t>
            </a:r>
            <a:r>
              <a:rPr lang="ru-RU" sz="3600" dirty="0" err="1" smtClean="0">
                <a:latin typeface="Times New Roman" pitchFamily="18" charset="0"/>
              </a:rPr>
              <a:t>використовує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його</a:t>
            </a:r>
            <a:r>
              <a:rPr lang="ru-RU" sz="3600" dirty="0" smtClean="0">
                <a:latin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</a:rPr>
              <a:t>своїх</a:t>
            </a:r>
            <a:r>
              <a:rPr lang="ru-RU" sz="3600" dirty="0" smtClean="0">
                <a:latin typeface="Times New Roman" pitchFamily="18" charset="0"/>
              </a:rPr>
              <a:t> картинах для </a:t>
            </a:r>
            <a:r>
              <a:rPr lang="ru-RU" sz="3600" dirty="0" err="1" smtClean="0">
                <a:latin typeface="Times New Roman" pitchFamily="18" charset="0"/>
              </a:rPr>
              <a:t>створення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більшої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загадковості</a:t>
            </a:r>
            <a:r>
              <a:rPr lang="ru-RU" sz="3600" dirty="0" smtClean="0">
                <a:latin typeface="Times New Roman" pitchFamily="18" charset="0"/>
              </a:rPr>
              <a:t> та абсурду.</a:t>
            </a:r>
            <a:endParaRPr lang="ru-RU" sz="3600" dirty="0">
              <a:latin typeface="Times New Roman" pitchFamily="18" charset="0"/>
            </a:endParaRPr>
          </a:p>
        </p:txBody>
      </p:sp>
      <p:pic>
        <p:nvPicPr>
          <p:cNvPr id="79876" name="Picture 4" descr="4542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9239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070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Taня\Desktop\266937_4448-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4664"/>
            <a:ext cx="7620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9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623337" cy="5478466"/>
          </a:xfrm>
        </p:spPr>
      </p:pic>
    </p:spTree>
    <p:extLst>
      <p:ext uri="{BB962C8B-B14F-4D97-AF65-F5344CB8AC3E}">
        <p14:creationId xmlns:p14="http://schemas.microsoft.com/office/powerpoint/2010/main" val="9183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41044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Висновок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: не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завжди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48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довіряйте</a:t>
            </a:r>
            <a:r>
              <a:rPr lang="ru-RU" sz="4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своєму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48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зорові</a:t>
            </a:r>
            <a:r>
              <a:rPr lang="ru-RU" sz="4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.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Потрібні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математичні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розрахунки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вимірювання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і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докази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,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щоб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підтвердити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48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істину</a:t>
            </a:r>
            <a:r>
              <a:rPr lang="ru-RU" sz="4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.</a:t>
            </a:r>
            <a:endParaRPr lang="ru-RU" sz="4800" b="1" spc="0" dirty="0">
              <a:ln>
                <a:prstDash val="solid"/>
              </a:ln>
              <a:solidFill>
                <a:schemeClr val="tx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3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139825"/>
          </a:xfrm>
        </p:spPr>
        <p:txBody>
          <a:bodyPr/>
          <a:lstStyle/>
          <a:p>
            <a:r>
              <a:rPr lang="ru-RU" sz="6000" b="1" i="1" dirty="0" err="1" smtClean="0">
                <a:latin typeface="Times New Roman" pitchFamily="18" charset="0"/>
              </a:rPr>
              <a:t>Оптичні</a:t>
            </a:r>
            <a:r>
              <a:rPr lang="ru-RU" sz="6000" b="1" i="1" dirty="0" smtClean="0">
                <a:latin typeface="Times New Roman" pitchFamily="18" charset="0"/>
              </a:rPr>
              <a:t> </a:t>
            </a:r>
            <a:r>
              <a:rPr lang="ru-RU" sz="6000" b="1" i="1" dirty="0" err="1" smtClean="0">
                <a:latin typeface="Times New Roman" pitchFamily="18" charset="0"/>
              </a:rPr>
              <a:t>ілюзії</a:t>
            </a:r>
            <a:endParaRPr lang="ru-RU" sz="6000" b="1" i="1" dirty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5181600" cy="4419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</a:rPr>
              <a:t>   </a:t>
            </a:r>
            <a:r>
              <a:rPr lang="ru-RU" sz="4400" u="sng" dirty="0" err="1" smtClean="0">
                <a:latin typeface="Times New Roman" pitchFamily="18" charset="0"/>
              </a:rPr>
              <a:t>Оптичною</a:t>
            </a:r>
            <a:r>
              <a:rPr lang="ru-RU" sz="4400" u="sng" dirty="0" smtClean="0">
                <a:latin typeface="Times New Roman" pitchFamily="18" charset="0"/>
              </a:rPr>
              <a:t> </a:t>
            </a:r>
            <a:r>
              <a:rPr lang="ru-RU" sz="4400" u="sng" dirty="0" err="1" smtClean="0">
                <a:latin typeface="Times New Roman" pitchFamily="18" charset="0"/>
              </a:rPr>
              <a:t>ілюзією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називається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невідповідне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дійсності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уявлення</a:t>
            </a:r>
            <a:r>
              <a:rPr lang="ru-RU" sz="4400" dirty="0" smtClean="0">
                <a:latin typeface="Times New Roman" pitchFamily="18" charset="0"/>
              </a:rPr>
              <a:t> видимого </a:t>
            </a:r>
            <a:r>
              <a:rPr lang="ru-RU" sz="4400" dirty="0" err="1" smtClean="0">
                <a:latin typeface="Times New Roman" pitchFamily="18" charset="0"/>
              </a:rPr>
              <a:t>явища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або</a:t>
            </a:r>
            <a:r>
              <a:rPr lang="ru-RU" sz="4400" dirty="0" smtClean="0">
                <a:latin typeface="Times New Roman" pitchFamily="18" charset="0"/>
              </a:rPr>
              <a:t> предмета </a:t>
            </a:r>
            <a:r>
              <a:rPr lang="ru-RU" sz="4400" dirty="0" err="1" smtClean="0">
                <a:latin typeface="Times New Roman" pitchFamily="18" charset="0"/>
              </a:rPr>
              <a:t>внаслідок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особливостей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будови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нашого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зорового</a:t>
            </a:r>
            <a:r>
              <a:rPr lang="ru-RU" sz="4400" dirty="0" smtClean="0">
                <a:latin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</a:rPr>
              <a:t>апарату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29700" name="Picture 4" descr="d3ab9970f4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15436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206" y="5183600"/>
            <a:ext cx="317971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Знайди</a:t>
            </a:r>
            <a:r>
              <a:rPr lang="ru-RU" sz="3600" dirty="0" smtClean="0"/>
              <a:t> два </a:t>
            </a:r>
          </a:p>
          <a:p>
            <a:r>
              <a:rPr lang="ru-RU" sz="4000" dirty="0" err="1" smtClean="0"/>
              <a:t>зображення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5682004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566"/>
            <a:ext cx="8229600" cy="1139825"/>
          </a:xfrm>
        </p:spPr>
        <p:txBody>
          <a:bodyPr/>
          <a:lstStyle/>
          <a:p>
            <a:r>
              <a:rPr lang="uk-UA" sz="7200" b="1" dirty="0" smtClean="0"/>
              <a:t>ІЛЮЗІЇ РУХУ</a:t>
            </a:r>
            <a:endParaRPr lang="ru-RU" sz="7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86360"/>
            <a:ext cx="7529878" cy="5653790"/>
          </a:xfrm>
        </p:spPr>
      </p:pic>
    </p:spTree>
    <p:extLst>
      <p:ext uri="{BB962C8B-B14F-4D97-AF65-F5344CB8AC3E}">
        <p14:creationId xmlns:p14="http://schemas.microsoft.com/office/powerpoint/2010/main" val="5697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566"/>
            <a:ext cx="8229600" cy="1139825"/>
          </a:xfrm>
        </p:spPr>
        <p:txBody>
          <a:bodyPr/>
          <a:lstStyle/>
          <a:p>
            <a:r>
              <a:rPr lang="uk-UA" sz="7200" b="1" dirty="0" smtClean="0"/>
              <a:t>ІЛЮЗІЇ РУХУ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25352"/>
            <a:ext cx="6768752" cy="5832648"/>
          </a:xfrm>
        </p:spPr>
      </p:pic>
    </p:spTree>
    <p:extLst>
      <p:ext uri="{BB962C8B-B14F-4D97-AF65-F5344CB8AC3E}">
        <p14:creationId xmlns:p14="http://schemas.microsoft.com/office/powerpoint/2010/main" val="41803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dirty="0" smtClean="0"/>
              <a:t>ІЛЮЗІЇ РУХУ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187082" cy="5104134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5634618"/>
            <a:ext cx="8280920" cy="9233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Поморгайте </a:t>
            </a:r>
            <a:r>
              <a:rPr lang="ru-RU" sz="5400" b="1" cap="all" spc="0" dirty="0" err="1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очима</a:t>
            </a:r>
            <a:endParaRPr lang="ru-RU" sz="5400" b="1" cap="all" spc="0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566"/>
            <a:ext cx="8229600" cy="1139825"/>
          </a:xfrm>
        </p:spPr>
        <p:txBody>
          <a:bodyPr/>
          <a:lstStyle/>
          <a:p>
            <a:r>
              <a:rPr lang="uk-UA" sz="6600" b="1" dirty="0" smtClean="0"/>
              <a:t>ІЛЮЗІЇ </a:t>
            </a:r>
            <a:r>
              <a:rPr lang="uk-UA" sz="6600" b="1" dirty="0" smtClean="0"/>
              <a:t>РУХУ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1492"/>
            <a:ext cx="7848872" cy="5776508"/>
          </a:xfrm>
        </p:spPr>
      </p:pic>
    </p:spTree>
    <p:extLst>
      <p:ext uri="{BB962C8B-B14F-4D97-AF65-F5344CB8AC3E}">
        <p14:creationId xmlns:p14="http://schemas.microsoft.com/office/powerpoint/2010/main" val="29254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11">
      <a:dk1>
        <a:srgbClr val="000000"/>
      </a:dk1>
      <a:lt1>
        <a:srgbClr val="81CCFF"/>
      </a:lt1>
      <a:dk2>
        <a:srgbClr val="CCECFF"/>
      </a:dk2>
      <a:lt2>
        <a:srgbClr val="008AE8"/>
      </a:lt2>
      <a:accent1>
        <a:srgbClr val="009999"/>
      </a:accent1>
      <a:accent2>
        <a:srgbClr val="0088E4"/>
      </a:accent2>
      <a:accent3>
        <a:srgbClr val="C1E2FF"/>
      </a:accent3>
      <a:accent4>
        <a:srgbClr val="000000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8AE8"/>
        </a:dk1>
        <a:lt1>
          <a:srgbClr val="FFFFFF"/>
        </a:lt1>
        <a:dk2>
          <a:srgbClr val="81CC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C1E2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000000"/>
        </a:dk1>
        <a:lt1>
          <a:srgbClr val="81CCFF"/>
        </a:lt1>
        <a:dk2>
          <a:srgbClr val="CCECFF"/>
        </a:dk2>
        <a:lt2>
          <a:srgbClr val="008AE8"/>
        </a:lt2>
        <a:accent1>
          <a:srgbClr val="009999"/>
        </a:accent1>
        <a:accent2>
          <a:srgbClr val="0088E4"/>
        </a:accent2>
        <a:accent3>
          <a:srgbClr val="C1E2FF"/>
        </a:accent3>
        <a:accent4>
          <a:srgbClr val="000000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626</Words>
  <Application>Microsoft Office PowerPoint</Application>
  <PresentationFormat>Экран (4:3)</PresentationFormat>
  <Paragraphs>56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Оптичні ілюзії</vt:lpstr>
      <vt:lpstr>ІЛЮЗІЇ РУХУ</vt:lpstr>
      <vt:lpstr>ІЛЮЗІЇ РУХУ</vt:lpstr>
      <vt:lpstr>ІЛЮЗІЇ РУХУ</vt:lpstr>
      <vt:lpstr>ІЛЮЗІЇ РУХУ</vt:lpstr>
      <vt:lpstr>ІЛЮЗІЇ РУХУ</vt:lpstr>
      <vt:lpstr>ІЛЮЗІЇ РУХУ</vt:lpstr>
      <vt:lpstr>ІЛЛЮЗІЇ РУХУ</vt:lpstr>
      <vt:lpstr>ІЛЮЗІЇ ОБ’ЄМУ</vt:lpstr>
      <vt:lpstr>ІЛЮЗІЇ ОБ’ЄМУ</vt:lpstr>
      <vt:lpstr>ІЛЮЗІЇ ОБ’ЄМУ</vt:lpstr>
      <vt:lpstr>ІЛЮЗІЇ ОБ’ЄМУ</vt:lpstr>
      <vt:lpstr>ІЛЮЗІЇ ОБ’ЄМУ</vt:lpstr>
      <vt:lpstr>ІЛЛЮЗІЇ ОБ’ЄМУ</vt:lpstr>
      <vt:lpstr>ПОДВІЙНІ ІЛЮЗІЇ</vt:lpstr>
      <vt:lpstr>Презентация PowerPoint</vt:lpstr>
      <vt:lpstr>ПОДВІЙНІ ІЛЮЗІЇ</vt:lpstr>
      <vt:lpstr>ПОДВІЙНІ ІЛЮЗІЇ</vt:lpstr>
      <vt:lpstr>ПОДВІЙНІ ІЛЮЗІЇ</vt:lpstr>
      <vt:lpstr>ПОДВІЙНІ ІЛЮЗІЇ</vt:lpstr>
      <vt:lpstr>ЗОРОВЕ СПОТВОРЕННЯ</vt:lpstr>
      <vt:lpstr>Лінійна перспектива.</vt:lpstr>
      <vt:lpstr>Презентация PowerPoint</vt:lpstr>
      <vt:lpstr>УЯВНІ ФІГУРИ</vt:lpstr>
      <vt:lpstr>Презентация PowerPoint</vt:lpstr>
      <vt:lpstr>Презентация PowerPoint</vt:lpstr>
      <vt:lpstr>Презентация PowerPoint</vt:lpstr>
      <vt:lpstr>НЕМОЖЛИВІ ФІГУРИ</vt:lpstr>
      <vt:lpstr>Презентация PowerPoint</vt:lpstr>
      <vt:lpstr>Сюрприз штриховки</vt:lpstr>
      <vt:lpstr>Ілюзія “Три в квадраті” </vt:lpstr>
      <vt:lpstr>НЕМОЖЛИВЕ МОЖЛИВО</vt:lpstr>
      <vt:lpstr>Презентация PowerPoint</vt:lpstr>
      <vt:lpstr>Презентация PowerPoint</vt:lpstr>
      <vt:lpstr>Презентация PowerPoint</vt:lpstr>
      <vt:lpstr>Моріс Корнеліус Ешер</vt:lpstr>
      <vt:lpstr>Неможливі  сходи</vt:lpstr>
      <vt:lpstr>Куб</vt:lpstr>
      <vt:lpstr>Презентация PowerPoint</vt:lpstr>
      <vt:lpstr>Презентация PowerPoint</vt:lpstr>
      <vt:lpstr>Висновок: не завжди довіряйте своєму зорові. Потрібні математичні розрахунки вимірювання і докази, щоб підтвердити істину.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Kasatkina</dc:creator>
  <cp:lastModifiedBy>Kasatkina</cp:lastModifiedBy>
  <cp:revision>26</cp:revision>
  <dcterms:created xsi:type="dcterms:W3CDTF">2016-06-22T07:32:35Z</dcterms:created>
  <dcterms:modified xsi:type="dcterms:W3CDTF">2016-11-27T18:59:18Z</dcterms:modified>
</cp:coreProperties>
</file>