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3" r:id="rId8"/>
    <p:sldId id="270" r:id="rId9"/>
    <p:sldId id="291" r:id="rId10"/>
    <p:sldId id="292" r:id="rId11"/>
    <p:sldId id="294" r:id="rId12"/>
    <p:sldId id="276" r:id="rId13"/>
    <p:sldId id="296" r:id="rId14"/>
    <p:sldId id="279" r:id="rId15"/>
    <p:sldId id="295" r:id="rId16"/>
    <p:sldId id="297" r:id="rId17"/>
    <p:sldId id="298" r:id="rId18"/>
    <p:sldId id="299" r:id="rId19"/>
    <p:sldId id="300" r:id="rId20"/>
    <p:sldId id="301" r:id="rId21"/>
    <p:sldId id="281" r:id="rId22"/>
    <p:sldId id="282" r:id="rId23"/>
    <p:sldId id="283" r:id="rId24"/>
    <p:sldId id="284" r:id="rId25"/>
  </p:sldIdLst>
  <p:sldSz cx="9144000" cy="6858000" type="screen4x3"/>
  <p:notesSz cx="7105650" cy="102393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3300"/>
    <a:srgbClr val="CCFFCC"/>
    <a:srgbClr val="CCFFFF"/>
    <a:srgbClr val="99FFCC"/>
    <a:srgbClr val="CC9900"/>
    <a:srgbClr val="33C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4313" y="9725025"/>
            <a:ext cx="3079750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340B7-6C88-4B5A-A665-0BA3C920ACCC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667125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4891" y="0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/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8100" cy="384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112" tIns="49556" rIns="99112" bIns="49556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565" y="4863703"/>
            <a:ext cx="5684520" cy="4607719"/>
          </a:xfrm>
          <a:prstGeom prst="rect">
            <a:avLst/>
          </a:prstGeom>
        </p:spPr>
        <p:txBody>
          <a:bodyPr vert="horz" lIns="99112" tIns="49556" rIns="99112" bIns="49556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5629"/>
            <a:ext cx="3079115" cy="511969"/>
          </a:xfrm>
          <a:prstGeom prst="rect">
            <a:avLst/>
          </a:prstGeom>
        </p:spPr>
        <p:txBody>
          <a:bodyPr vert="horz" lIns="99112" tIns="49556" rIns="99112" bIns="49556" rtlCol="0" anchor="b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4891" y="9725629"/>
            <a:ext cx="3079115" cy="511969"/>
          </a:xfrm>
          <a:prstGeom prst="rect">
            <a:avLst/>
          </a:prstGeom>
        </p:spPr>
        <p:txBody>
          <a:bodyPr vert="horz" wrap="square" lIns="99112" tIns="49556" rIns="99112" bIns="4955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 smtClean="0"/>
            </a:lvl1pPr>
          </a:lstStyle>
          <a:p>
            <a:pPr>
              <a:defRPr/>
            </a:pPr>
            <a:fld id="{CEE4AE6A-6E6E-496D-9FF6-BF4047B49BBE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61033490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E4AE6A-6E6E-496D-9FF6-BF4047B49BBE}" type="slidenum">
              <a:rPr lang="ru-RU" altLang="uk-UA" smtClean="0"/>
              <a:pPr>
                <a:defRPr/>
              </a:pPr>
              <a:t>23</a:t>
            </a:fld>
            <a:endParaRPr lang="ru-RU" altLang="uk-UA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3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18295-11C4-436C-9BCD-B5FED7CB12A6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02847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3A908-F6C7-41DE-AC3A-4947439A4D76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6505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DAC63-488B-4B08-A017-3ECE0B9E6DA5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3302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9B50C-1292-4F11-A257-DA55C70C9066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88842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51986-6406-4D52-A335-159ECE4CDC23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89011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AFDD1-8BB5-4737-AB20-4D965318FC74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00559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22F0F-1867-4BC1-8046-17992AD70795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04445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74423-29AE-4D3A-8712-533F66006D72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731882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900E2-BA9A-49F6-9A0B-F893C5115E59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51437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5DB2A-F583-42AF-89AE-42559E01AFF8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33970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78A8B-E6EE-47FC-94C0-763717FA5F1E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05094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43AE1459-CCCF-4C36-8BFF-93A2D6EFEE45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066800" y="2133600"/>
            <a:ext cx="6705600" cy="3352800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uk-UA" alt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Сила </a:t>
            </a:r>
            <a:r>
              <a:rPr lang="uk-UA" alt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тяжіння. </a:t>
            </a:r>
            <a:br>
              <a:rPr lang="uk-UA" alt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Вага тіла. </a:t>
            </a:r>
            <a:br>
              <a:rPr lang="uk-UA" alt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Невагомість</a:t>
            </a:r>
            <a:endParaRPr lang="ru-RU" altLang="uk-UA" sz="4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43400" y="4572000"/>
            <a:ext cx="3429000" cy="1066800"/>
          </a:xfrm>
        </p:spPr>
        <p:txBody>
          <a:bodyPr/>
          <a:lstStyle/>
          <a:p>
            <a:r>
              <a:rPr lang="uk-UA" altLang="uk-UA" sz="1600" smtClean="0"/>
              <a:t>.</a:t>
            </a:r>
            <a:endParaRPr lang="ru-RU" altLang="uk-UA" sz="1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19200"/>
            <a:ext cx="7239000" cy="838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ru-RU" altLang="uk-UA" sz="4000" b="1" i="1" kern="1200" dirty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Тяжіння на інших планетах</a:t>
            </a:r>
            <a:endParaRPr lang="uk-UA" i="1" dirty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81400"/>
            <a:ext cx="3429000" cy="2345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838200" y="2133600"/>
            <a:ext cx="7315200" cy="4191000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На 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інших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космічних тілах с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и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ла  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тяжіння,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що  діє   </a:t>
            </a:r>
          </a:p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на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тіло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масою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1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кг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,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не дорівнює 9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,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8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 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Н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.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Наприклад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, на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поверхні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Місяця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вона 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дорівнює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</a:t>
            </a:r>
          </a:p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                           1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,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6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Н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,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тому т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і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ла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притя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-</a:t>
            </a:r>
          </a:p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       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  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гуються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Місяцем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з силою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, </a:t>
            </a:r>
            <a:endParaRPr lang="ru-RU" altLang="uk-UA" sz="2400" dirty="0" smtClean="0">
              <a:solidFill>
                <a:srgbClr val="000000"/>
              </a:solidFill>
              <a:latin typeface="Arial"/>
            </a:endParaRPr>
          </a:p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                        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приблизно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у    </a:t>
            </a:r>
            <a:r>
              <a:rPr lang="uk-UA" altLang="uk-UA" sz="2400" dirty="0" smtClean="0">
                <a:solidFill>
                  <a:srgbClr val="000000"/>
                </a:solidFill>
                <a:latin typeface="Arial"/>
              </a:rPr>
              <a:t>6   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раз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і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в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       </a:t>
            </a:r>
          </a:p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                       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меншою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,    </a:t>
            </a:r>
            <a:r>
              <a:rPr lang="ru-RU" altLang="uk-UA" sz="2400" dirty="0" err="1" smtClean="0">
                <a:solidFill>
                  <a:srgbClr val="000000"/>
                </a:solidFill>
                <a:latin typeface="Arial"/>
              </a:rPr>
              <a:t>ніж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Землею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.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              </a:t>
            </a:r>
          </a:p>
          <a:p>
            <a:pPr lvl="0" algn="just" eaLnBrk="1" hangingPunct="1">
              <a:lnSpc>
                <a:spcPct val="80000"/>
              </a:lnSpc>
              <a:spcBef>
                <a:spcPct val="20000"/>
              </a:spcBef>
              <a:buClr>
                <a:srgbClr val="008080"/>
              </a:buClr>
            </a:pPr>
            <a:r>
              <a:rPr lang="ru-RU" altLang="uk-UA" sz="2400" dirty="0" smtClean="0">
                <a:solidFill>
                  <a:srgbClr val="000000"/>
                </a:solidFill>
                <a:latin typeface="Arial"/>
              </a:rPr>
              <a:t>Число </a:t>
            </a:r>
            <a:r>
              <a:rPr lang="en-US" altLang="uk-UA" sz="2400" dirty="0">
                <a:solidFill>
                  <a:srgbClr val="000000"/>
                </a:solidFill>
                <a:latin typeface="Arial"/>
              </a:rPr>
              <a:t>g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залежить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в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ід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маси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планети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та</a:t>
            </a:r>
            <a:r>
              <a:rPr lang="uk-UA" altLang="uk-UA" sz="2400" dirty="0">
                <a:solidFill>
                  <a:srgbClr val="000000"/>
                </a:solidFill>
                <a:latin typeface="Arial"/>
              </a:rPr>
              <a:t> її</a:t>
            </a:r>
            <a:r>
              <a:rPr lang="ru-RU" altLang="uk-UA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uk-UA" sz="2400" dirty="0" err="1">
                <a:solidFill>
                  <a:srgbClr val="000000"/>
                </a:solidFill>
                <a:latin typeface="Arial"/>
              </a:rPr>
              <a:t>радіуса</a:t>
            </a:r>
            <a:r>
              <a:rPr lang="uk-UA" altLang="uk-UA" sz="2400" dirty="0" smtClean="0">
                <a:solidFill>
                  <a:srgbClr val="000000"/>
                </a:solidFill>
                <a:latin typeface="Arial"/>
              </a:rPr>
              <a:t>.   </a:t>
            </a:r>
            <a:endParaRPr lang="ru-RU" altLang="uk-UA" sz="24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193577"/>
            <a:ext cx="3087678" cy="32368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95400"/>
            <a:ext cx="7086600" cy="838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Вага тіла</a:t>
            </a:r>
            <a:endParaRPr lang="uk-UA" b="1" i="1" dirty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14400" y="1828800"/>
            <a:ext cx="7278678" cy="4754563"/>
          </a:xfrm>
        </p:spPr>
        <p:txBody>
          <a:bodyPr/>
          <a:lstStyle/>
          <a:p>
            <a:pPr lvl="0" eaLnBrk="1" hangingPunct="1"/>
            <a:endParaRPr lang="uk-UA" altLang="uk-UA" sz="3800" b="1" kern="1200" dirty="0" smtClean="0">
              <a:solidFill>
                <a:srgbClr val="0066FF"/>
              </a:solidFill>
            </a:endParaRPr>
          </a:p>
          <a:p>
            <a:pPr marL="0" lvl="0" indent="0" eaLnBrk="1" hangingPunct="1">
              <a:buNone/>
            </a:pPr>
            <a:r>
              <a:rPr lang="uk-UA" altLang="uk-UA" sz="3800" b="1" i="1" kern="1200" dirty="0" smtClean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ВАГА</a:t>
            </a:r>
            <a:r>
              <a:rPr lang="uk-UA" altLang="uk-UA" sz="3800" b="1" i="1" kern="12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uk-UA" sz="3800" b="1" i="1" kern="12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– сила, з якою тіло діє на горизонтальну опору </a:t>
            </a:r>
            <a:endParaRPr lang="uk-UA" altLang="uk-UA" sz="3800" b="1" i="1" kern="1200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1" hangingPunct="1">
              <a:buNone/>
            </a:pPr>
            <a:r>
              <a:rPr lang="uk-UA" altLang="uk-UA" sz="3800" b="1" i="1" kern="12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altLang="uk-UA" sz="3800" b="1" i="1" kern="12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вертикальний підвіс </a:t>
            </a:r>
            <a:endParaRPr lang="uk-UA" altLang="uk-UA" sz="3800" b="1" i="1" kern="1200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1" hangingPunct="1">
              <a:buNone/>
            </a:pPr>
            <a:r>
              <a:rPr lang="uk-UA" altLang="uk-UA" sz="3800" b="1" i="1" kern="12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внаслідок існування</a:t>
            </a:r>
          </a:p>
          <a:p>
            <a:pPr marL="0" lvl="0" indent="0" eaLnBrk="1" hangingPunct="1">
              <a:buNone/>
            </a:pPr>
            <a:r>
              <a:rPr lang="uk-UA" altLang="uk-UA" sz="3800" b="1" i="1" kern="12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сили </a:t>
            </a:r>
            <a:r>
              <a:rPr lang="uk-UA" altLang="uk-UA" sz="3800" b="1" i="1" kern="12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тяжіння.</a:t>
            </a:r>
          </a:p>
          <a:p>
            <a:pPr algn="ctr"/>
            <a:endParaRPr lang="uk-UA" sz="3800" dirty="0"/>
          </a:p>
        </p:txBody>
      </p:sp>
    </p:spTree>
    <p:extLst>
      <p:ext uri="{BB962C8B-B14F-4D97-AF65-F5344CB8AC3E}">
        <p14:creationId xmlns:p14="http://schemas.microsoft.com/office/powerpoint/2010/main" val="4649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838200" y="1371600"/>
            <a:ext cx="6858000" cy="914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Напрям ваги</a:t>
            </a:r>
            <a:endParaRPr lang="ru-RU" altLang="uk-UA" b="1" i="1" dirty="0" smtClean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dirty="0" smtClean="0"/>
          </a:p>
          <a:p>
            <a:endParaRPr lang="uk-UA" altLang="uk-UA" dirty="0" smtClean="0"/>
          </a:p>
          <a:p>
            <a:endParaRPr lang="uk-UA" altLang="uk-UA" dirty="0" smtClean="0"/>
          </a:p>
          <a:p>
            <a:endParaRPr lang="uk-UA" altLang="uk-UA" dirty="0" smtClean="0"/>
          </a:p>
          <a:p>
            <a:endParaRPr lang="uk-UA" altLang="uk-UA" dirty="0" smtClean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uk-UA" altLang="uk-UA" dirty="0" smtClean="0"/>
              <a:t>                      Р         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uk-UA" altLang="uk-UA" dirty="0" smtClean="0"/>
              <a:t> </a:t>
            </a:r>
            <a:r>
              <a:rPr kumimoji="0" lang="en-US" alt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 = mg</a:t>
            </a:r>
            <a:endParaRPr kumimoji="0" lang="uk-UA" altLang="uk-UA" sz="3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uk-UA" altLang="uk-UA" dirty="0" smtClean="0"/>
              <a:t>                                                    Р</a:t>
            </a:r>
            <a:endParaRPr lang="ru-RU" altLang="uk-UA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828800" y="3124200"/>
            <a:ext cx="17526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19200" y="3962400"/>
            <a:ext cx="28956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</p:cNvCxnSpPr>
          <p:nvPr/>
        </p:nvCxnSpPr>
        <p:spPr>
          <a:xfrm>
            <a:off x="2705100" y="3962400"/>
            <a:ext cx="0" cy="1143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324600" y="3810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6781800" y="2286000"/>
            <a:ext cx="0" cy="1524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24600" y="2286000"/>
            <a:ext cx="914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781800" y="3810000"/>
            <a:ext cx="0" cy="1295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6781800" y="3810000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705100" y="3962400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09600" y="1066800"/>
            <a:ext cx="7620000" cy="5486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uk-UA" altLang="uk-UA" i="1" kern="12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altLang="uk-UA" i="1" kern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Вага </a:t>
            </a:r>
            <a:r>
              <a:rPr lang="uk-UA" altLang="uk-UA" i="1" kern="1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сила тяжіння відрізняються </a:t>
            </a:r>
            <a:r>
              <a:rPr lang="uk-UA" altLang="uk-UA" i="1" kern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   </a:t>
            </a:r>
            <a:r>
              <a:rPr lang="uk-UA" altLang="uk-UA" i="1" kern="1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 одної. Ці сили прикладені до </a:t>
            </a:r>
            <a:r>
              <a:rPr lang="uk-UA" altLang="uk-UA" i="1" kern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різних  </a:t>
            </a:r>
            <a:r>
              <a:rPr lang="uk-UA" altLang="uk-UA" i="1" kern="1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тіл: сила тяжіння прикладена до тіла, </a:t>
            </a:r>
            <a:r>
              <a:rPr lang="uk-UA" altLang="uk-UA" i="1" kern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 </a:t>
            </a:r>
            <a:r>
              <a:rPr lang="uk-UA" altLang="uk-UA" i="1" kern="1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вага – до опори або підвісу. І ці сили мають різну фізичну природу: сила тяжіння – це прояв сили всесвітнього тяжіння, що діють на відстані, а вага – зазвичай сила пружності, що діє при безпосередньому контакті. І, нарешті, сила тяжіння діє на тіло, що перебуває поблизу Землі, завжди, а вага тіла може при цьому дорівнювати нулю</a:t>
            </a:r>
            <a:r>
              <a:rPr lang="uk-UA" altLang="uk-UA" i="1" kern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uk-UA" i="1" kern="1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4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371600"/>
            <a:ext cx="7086600" cy="685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Невагомість</a:t>
            </a:r>
            <a:endParaRPr lang="ru-RU" altLang="uk-UA" dirty="0" smtClean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5756564"/>
            <a:ext cx="6400800" cy="762000"/>
          </a:xfrm>
        </p:spPr>
        <p:txBody>
          <a:bodyPr/>
          <a:lstStyle/>
          <a:p>
            <a:r>
              <a:rPr lang="uk-UA" altLang="uk-UA" dirty="0" smtClean="0"/>
              <a:t>Р=0</a:t>
            </a:r>
            <a:endParaRPr lang="ru-RU" altLang="uk-UA" dirty="0" smtClean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2588" y="2667000"/>
            <a:ext cx="2667000" cy="20748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2514600"/>
            <a:ext cx="2819400" cy="21145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2209800"/>
            <a:ext cx="1781175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14400" y="1295400"/>
            <a:ext cx="7162800" cy="2057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pPr marL="0" lvl="0" indent="0" algn="just" eaLnBrk="1" hangingPunct="1">
              <a:buNone/>
            </a:pPr>
            <a:r>
              <a:rPr lang="uk-UA" altLang="uk-UA" sz="3600" b="1" i="1" kern="1200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Невагомість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uk-UA" sz="3600" b="1" i="1" kern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стан, 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altLang="uk-UA" sz="3600" b="1" i="1" kern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якому </a:t>
            </a:r>
            <a:r>
              <a:rPr lang="en-US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перебуває тіло</a:t>
            </a:r>
            <a:r>
              <a:rPr lang="uk-UA" altLang="uk-UA" sz="3600" b="1" i="1" kern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altLang="uk-UA" sz="3600" b="1" i="1" kern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яке діє 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uk-UA" altLang="uk-UA" sz="3600" b="1" i="1" kern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сила </a:t>
            </a:r>
            <a:r>
              <a:rPr lang="uk-UA" altLang="uk-UA" sz="3600" b="1" i="1" kern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тяжіння</a:t>
            </a:r>
            <a:r>
              <a:rPr lang="uk-UA" altLang="uk-UA" sz="3600" b="1" i="1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altLang="uk-UA" sz="3600" b="1" i="1" kern="12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05200"/>
            <a:ext cx="3404804" cy="2743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59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30036"/>
            <a:ext cx="2895599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кутник 4"/>
          <p:cNvSpPr/>
          <p:nvPr/>
        </p:nvSpPr>
        <p:spPr>
          <a:xfrm>
            <a:off x="3886200" y="1302327"/>
            <a:ext cx="4267200" cy="4869873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just"/>
            <a:r>
              <a:rPr lang="uk-UA" sz="3200" b="1" i="1" dirty="0" smtClean="0">
                <a:ln>
                  <a:solidFill>
                    <a:srgbClr val="FF0000"/>
                  </a:solidFill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Орбітальна станція</a:t>
            </a:r>
            <a:r>
              <a:rPr lang="uk-UA" sz="2400" b="1" i="1" dirty="0" smtClean="0">
                <a:ln>
                  <a:solidFill>
                    <a:srgbClr val="FF0000"/>
                  </a:solidFill>
                </a:ln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– великий космічний апарат для тривалих наукових досліджень за участю космонавтів або за допомо-гою автоматичного облад-нання, який обертається по навколоземній орбіті.</a:t>
            </a:r>
            <a:endParaRPr lang="uk-UA" sz="2400" b="1" i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9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752" y="2286000"/>
            <a:ext cx="6301896" cy="381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кутник 4"/>
          <p:cNvSpPr/>
          <p:nvPr/>
        </p:nvSpPr>
        <p:spPr>
          <a:xfrm>
            <a:off x="838200" y="1295400"/>
            <a:ext cx="7239000" cy="838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uk-UA" sz="2400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Астронавти на Міжнародній </a:t>
            </a:r>
          </a:p>
          <a:p>
            <a:pPr algn="ctr"/>
            <a:r>
              <a:rPr lang="uk-UA" sz="2400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космічній станції </a:t>
            </a:r>
            <a:endParaRPr lang="uk-UA" sz="2400" b="1" i="1" dirty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74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657600" y="1600200"/>
            <a:ext cx="4419600" cy="4572000"/>
          </a:xfrm>
        </p:spPr>
        <p:txBody>
          <a:bodyPr/>
          <a:lstStyle/>
          <a:p>
            <a:pPr marL="0" indent="0" algn="just">
              <a:buNone/>
            </a:pPr>
            <a:r>
              <a:rPr lang="uk-UA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Стан невагомості є зовсім не рідкісним для людини. У такому стані знаходиться стрибун із моменту відриву від землі і до моменту приземлення; плавець, який стрибає з вишки, тощо.</a:t>
            </a:r>
            <a:endParaRPr lang="uk-UA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19200"/>
            <a:ext cx="2814944" cy="4982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266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1" y="2161309"/>
            <a:ext cx="3048000" cy="4099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71600"/>
            <a:ext cx="7162800" cy="88423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>
                <a:gd name="adj" fmla="val 50608"/>
              </a:avLst>
            </a:prstTxWarp>
          </a:bodyPr>
          <a:lstStyle/>
          <a:p>
            <a:r>
              <a:rPr 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Вплив невагомості </a:t>
            </a:r>
            <a:br>
              <a:rPr 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людину</a:t>
            </a:r>
            <a:endParaRPr lang="uk-UA" b="1" i="1" dirty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90600" y="2226468"/>
            <a:ext cx="5029200" cy="40386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Розлади вестибулярного</a:t>
            </a:r>
          </a:p>
          <a:p>
            <a:pPr marL="0" indent="0">
              <a:buNone/>
            </a:pPr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апарату </a:t>
            </a:r>
            <a:r>
              <a:rPr lang="uk-UA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 орган, що сприймає зміни положення голови і тіла в просторі і напрямок руху тіла у людини, частина внутрішнього вуха.</a:t>
            </a:r>
            <a:endParaRPr lang="uk-UA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96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1143000"/>
            <a:ext cx="4724400" cy="1143000"/>
          </a:xfrm>
        </p:spPr>
        <p:txBody>
          <a:bodyPr>
            <a:prstTxWarp prst="textInflate">
              <a:avLst/>
            </a:prstTxWarp>
          </a:bodyPr>
          <a:lstStyle/>
          <a:p>
            <a:r>
              <a:rPr lang="uk-UA" altLang="uk-UA" sz="6600" b="1" kern="1200" dirty="0">
                <a:ln w="28575"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Історія вивчення</a:t>
            </a:r>
            <a:endParaRPr lang="uk-UA" sz="6600" b="1" dirty="0">
              <a:ln w="28575"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09600" y="1714501"/>
            <a:ext cx="5029200" cy="4783544"/>
          </a:xfrm>
        </p:spPr>
        <p:txBody>
          <a:bodyPr/>
          <a:lstStyle/>
          <a:p>
            <a:pPr marL="0" indent="0">
              <a:buNone/>
            </a:pPr>
            <a:endParaRPr lang="uk-UA" sz="2800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j-ea"/>
              <a:cs typeface="Arial"/>
            </a:endParaRPr>
          </a:p>
          <a:p>
            <a:pPr marL="0" indent="0" algn="ctr">
              <a:buNone/>
            </a:pPr>
            <a:r>
              <a:rPr lang="uk-UA" sz="36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Аристотель </a:t>
            </a: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</a:t>
            </a:r>
          </a:p>
          <a:p>
            <a:pPr marL="0" indent="0" algn="ctr">
              <a:buNone/>
            </a:pP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lang="uk-UA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384-322 до </a:t>
            </a:r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н.е.) -                         </a:t>
            </a:r>
          </a:p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давньогрецький </a:t>
            </a:r>
          </a:p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філософ і  вчений</a:t>
            </a:r>
            <a:r>
              <a:rPr lang="uk-UA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endParaRPr lang="uk-UA" sz="3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основоположник </a:t>
            </a:r>
          </a:p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науки логіки</a:t>
            </a:r>
            <a:r>
              <a:rPr lang="uk-UA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Arial"/>
              </a:rPr>
              <a:t>.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8" t="15298" r="51794" b="16972"/>
          <a:stretch>
            <a:fillRect/>
          </a:stretch>
        </p:blipFill>
        <p:spPr bwMode="auto">
          <a:xfrm>
            <a:off x="5181600" y="2362200"/>
            <a:ext cx="2971800" cy="41358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39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191000" y="3294267"/>
            <a:ext cx="4495800" cy="914400"/>
          </a:xfrm>
        </p:spPr>
        <p:txBody>
          <a:bodyPr/>
          <a:lstStyle/>
          <a:p>
            <a:pPr algn="r">
              <a:buFont typeface="Wingdings" pitchFamily="2" charset="2"/>
              <a:buChar char="Ø"/>
            </a:pPr>
            <a:r>
              <a:rPr lang="uk-UA" sz="44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Нервові розлади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4208667"/>
            <a:ext cx="3012393" cy="2057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4" y="2819400"/>
            <a:ext cx="3048000" cy="2417967"/>
          </a:xfrm>
          <a:prstGeom prst="rect">
            <a:avLst/>
          </a:prstGeom>
        </p:spPr>
      </p:pic>
      <p:sp>
        <p:nvSpPr>
          <p:cNvPr id="7" name="Місце для вмісту 2"/>
          <p:cNvSpPr txBox="1">
            <a:spLocks/>
          </p:cNvSpPr>
          <p:nvPr/>
        </p:nvSpPr>
        <p:spPr bwMode="auto">
          <a:xfrm>
            <a:off x="1011382" y="2133600"/>
            <a:ext cx="4495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uk-UA" sz="4400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Нудота</a:t>
            </a:r>
          </a:p>
        </p:txBody>
      </p:sp>
      <p:sp>
        <p:nvSpPr>
          <p:cNvPr id="2" name="AutoShape 2" descr="Картинки по запросу вплив невагомості на  людин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Картинки по запросу вплив невагомості на  людину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Картинки по запросу вплив невагомості на  людину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aerospace.klasna.com/uploads/editor/3930/337660/sitepage_57/image/13340885761344726977/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1274618"/>
            <a:ext cx="3288695" cy="228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5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914400" y="1219200"/>
            <a:ext cx="71628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Inflate">
              <a:avLst/>
            </a:prstTxWarp>
          </a:bodyPr>
          <a:lstStyle/>
          <a:p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Закріплення</a:t>
            </a:r>
            <a:endParaRPr lang="ru-RU" altLang="uk-UA" b="1" i="1" dirty="0" smtClean="0">
              <a:ln>
                <a:solidFill>
                  <a:srgbClr val="0066FF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286000"/>
            <a:ext cx="7391400" cy="4114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ми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вивчили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buFont typeface="Wingdings" pitchFamily="2" charset="2"/>
              <a:buChar char="Ø"/>
            </a:pP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  вони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напрямлені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Точки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прикладання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сил?</a:t>
            </a:r>
          </a:p>
          <a:p>
            <a:pPr>
              <a:buFont typeface="Wingdings" pitchFamily="2" charset="2"/>
              <a:buChar char="Ø"/>
            </a:pP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Позначення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одиниці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вимірювання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невагомість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Яка сила тяжіння діє на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м’яч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масою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 г?</a:t>
            </a:r>
          </a:p>
          <a:p>
            <a:endParaRPr lang="ru-RU" altLang="uk-UA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95400"/>
            <a:ext cx="7315200" cy="1600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altLang="uk-UA" dirty="0" smtClean="0">
                <a:solidFill>
                  <a:srgbClr val="002060"/>
                </a:solidFill>
              </a:rPr>
              <a:t> 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Спортсмен утримує на витягнутих руках штангу вагою 900 Н. </a:t>
            </a:r>
            <a:r>
              <a:rPr lang="ru-RU" alt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alt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дорівнює маса штанги?</a:t>
            </a:r>
          </a:p>
          <a:p>
            <a:endParaRPr lang="ru-RU" altLang="uk-UA" dirty="0" smtClean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124200"/>
            <a:ext cx="4451350" cy="30064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66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3000" y="1219200"/>
            <a:ext cx="678180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>
                  <a:solidFill>
                    <a:srgbClr val="0066FF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Поміркуй і відповідай</a:t>
            </a:r>
            <a:endParaRPr lang="ru-RU" sz="5400" b="1" cap="none" spc="0" dirty="0">
              <a:ln w="11430">
                <a:solidFill>
                  <a:srgbClr val="0066FF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601" y="-4925"/>
            <a:ext cx="1340399" cy="212174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42530"/>
            <a:ext cx="7218218" cy="4182070"/>
          </a:xfrm>
        </p:spPr>
        <p:txBody>
          <a:bodyPr>
            <a:prstTxWarp prst="textPlain">
              <a:avLst/>
            </a:prstTxWarp>
          </a:bodyPr>
          <a:lstStyle/>
          <a:p>
            <a:pPr marL="0" indent="0" algn="just">
              <a:buNone/>
              <a:defRPr/>
            </a:pP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Відомий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фантаст Герберт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Веллс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своєму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n>
                  <a:solidFill>
                    <a:srgbClr val="FF33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 err="1" smtClean="0">
                <a:ln>
                  <a:solidFill>
                    <a:srgbClr val="FF33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Перші</a:t>
            </a:r>
            <a:r>
              <a:rPr lang="ru-RU" sz="2000" b="1" i="1" dirty="0" smtClean="0">
                <a:ln>
                  <a:solidFill>
                    <a:srgbClr val="FF33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люди на </a:t>
            </a:r>
            <a:r>
              <a:rPr lang="ru-RU" sz="2000" b="1" i="1" dirty="0" err="1" smtClean="0">
                <a:ln>
                  <a:solidFill>
                    <a:srgbClr val="FF33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місяці</a:t>
            </a:r>
            <a:r>
              <a:rPr lang="ru-RU" sz="2000" b="1" i="1" dirty="0" smtClean="0">
                <a:ln>
                  <a:solidFill>
                    <a:srgbClr val="FF33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писав:</a:t>
            </a:r>
          </a:p>
          <a:p>
            <a:pPr marL="0" indent="0" algn="just">
              <a:buFontTx/>
              <a:buNone/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Дивне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витати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просторі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моторошно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коли страх проходить,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позбавлено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приємності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покійно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схоже на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лежання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м’якому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пуховику.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Повна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відчуженість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незалежність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Я не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очікував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подібного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Я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очікував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сильного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поштовху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запаморочливої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швидкості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польоту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Замість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усього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відчув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себе як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безтілесним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походило не на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подорож,а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сновидіння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.»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Яке явище описано в цьому уривку?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1340399" cy="212174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71600"/>
            <a:ext cx="7086600" cy="79216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</a:t>
            </a:r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altLang="uk-UA" b="1" i="1" dirty="0" smtClean="0">
              <a:ln>
                <a:solidFill>
                  <a:srgbClr val="0066FF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09800"/>
            <a:ext cx="7010400" cy="3733801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uk-UA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Вивчити параграф 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9, сторінка 70.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Підготуватись до виконання лабораторної роботи №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Вимірювання </a:t>
            </a:r>
            <a:r>
              <a:rPr lang="uk-UA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 за допомогою динамометра. Вимірювання ваги тіл. Сторінка 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234.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altLang="uk-UA" dirty="0" smtClean="0"/>
          </a:p>
        </p:txBody>
      </p:sp>
      <p:pic>
        <p:nvPicPr>
          <p:cNvPr id="2050" name="Picture 2" descr="http://korysne.ostriv.in.ua/images/publications/4/13842/13523933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724401"/>
            <a:ext cx="1981200" cy="156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novicka.mk.ua/wp-content/uploads/2014/11/4fe4e266c6f9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242215"/>
            <a:ext cx="1447798" cy="95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p.vk.me/c317322/g44380076/a_5ae54ef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7"/>
          <a:stretch/>
        </p:blipFill>
        <p:spPr bwMode="auto">
          <a:xfrm>
            <a:off x="3103418" y="5175540"/>
            <a:ext cx="1544782" cy="104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galileos_experiment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199"/>
            <a:ext cx="2667000" cy="5007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266539"/>
            <a:ext cx="2476500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кутник 7"/>
          <p:cNvSpPr/>
          <p:nvPr/>
        </p:nvSpPr>
        <p:spPr>
          <a:xfrm>
            <a:off x="3352800" y="1352139"/>
            <a:ext cx="4572000" cy="4972461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ru-RU" altLang="uk-UA" sz="3600" b="1" i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Галіле́о</a:t>
            </a:r>
            <a:r>
              <a:rPr lang="ru-RU" altLang="uk-UA" sz="36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3600" b="1" i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Галіле́й</a:t>
            </a:r>
            <a:r>
              <a:rPr lang="ru-RU" altLang="uk-UA" sz="36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8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uk-UA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1564 - 1642) </a:t>
            </a:r>
            <a:r>
              <a:rPr lang="ru-RU" altLang="uk-UA" sz="2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видатний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італійський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мислитель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засновник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класичної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механіки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фізик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астроном,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математик, 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засновників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експериментально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lvl="0" eaLnBrk="1" hangingPunct="1">
              <a:spcBef>
                <a:spcPct val="50000"/>
              </a:spcBef>
            </a:pP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теоретичного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природознавства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, поет і </a:t>
            </a:r>
            <a:r>
              <a:rPr lang="ru-RU" altLang="uk-UA" sz="24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літературний</a:t>
            </a:r>
            <a:r>
              <a:rPr lang="ru-RU" altLang="uk-UA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критик.</a:t>
            </a:r>
            <a:endParaRPr lang="ru-RU" altLang="uk-UA" sz="2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32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Лариса\Рабочий стол\e40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17" y="3048000"/>
            <a:ext cx="4606925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93617" y="1295400"/>
            <a:ext cx="3449783" cy="12192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sz="4000" b="1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Ісаак</a:t>
            </a:r>
            <a:r>
              <a:rPr lang="ru-RU" sz="40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Ньютон</a:t>
            </a:r>
            <a:r>
              <a:rPr lang="ru-RU" sz="40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Arial"/>
              </a:rPr>
              <a:t/>
            </a:r>
            <a:br>
              <a:rPr lang="ru-RU" sz="40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Arial"/>
              </a:rPr>
            </a:br>
            <a:r>
              <a:rPr lang="ru-RU" sz="36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(1643 – 1727)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Лариса\Рабочий стол\t1_newt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64" y="1447800"/>
            <a:ext cx="4114800" cy="4343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3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Из Кирилла и Мефодия\Рисунки по физике\03-06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4520821" cy="4682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066800"/>
            <a:ext cx="7391400" cy="685800"/>
          </a:xfr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sz="2800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Сила тяжіння                             </a:t>
            </a:r>
            <a:endParaRPr lang="uk-UA" sz="2800" b="1" i="1" dirty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иугольник 10"/>
          <p:cNvSpPr>
            <a:spLocks noChangeArrowheads="1"/>
          </p:cNvSpPr>
          <p:nvPr/>
        </p:nvSpPr>
        <p:spPr bwMode="auto">
          <a:xfrm rot="10800000">
            <a:off x="4800600" y="2667000"/>
            <a:ext cx="3352800" cy="2089150"/>
          </a:xfrm>
          <a:prstGeom prst="homePlate">
            <a:avLst>
              <a:gd name="adj" fmla="val 29103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108000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lvl="0" algn="ctr" eaLnBrk="1" hangingPunct="1"/>
            <a:r>
              <a:rPr lang="ru-RU" altLang="uk-UA" sz="2400" b="1" i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СИЛА, З ЯКОЮ ЗЕМЛЯ ПРИТЯГУЄ ДО СЕБЕ ТІЛО, НАЗИВАЮТЬ СИЛОЮ ТЯЖІННЯ</a:t>
            </a:r>
            <a:endParaRPr lang="ru-RU" altLang="uk-UA" sz="2400" b="1" i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25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52400" y="1110566"/>
            <a:ext cx="8229600" cy="5181600"/>
          </a:xfrm>
        </p:spPr>
        <p:txBody>
          <a:bodyPr/>
          <a:lstStyle/>
          <a:p>
            <a:pPr marL="0" indent="0" algn="ctr">
              <a:buNone/>
            </a:pPr>
            <a:r>
              <a:rPr lang="uk-UA" sz="5400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Arial"/>
              </a:rPr>
              <a:t>             Позначення</a:t>
            </a:r>
          </a:p>
          <a:p>
            <a:pPr marL="0" indent="0">
              <a:buNone/>
            </a:pPr>
            <a:endParaRPr lang="uk-UA" sz="3600" b="1" i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j-ea"/>
              <a:cs typeface="Arial"/>
            </a:endParaRPr>
          </a:p>
          <a:p>
            <a:pPr marL="0" indent="0" algn="ctr">
              <a:buNone/>
            </a:pPr>
            <a:endParaRPr lang="uk-UA" sz="5400" b="1" i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j-ea"/>
              <a:cs typeface="Arial"/>
            </a:endParaRPr>
          </a:p>
          <a:p>
            <a:pPr marL="0" indent="0" algn="ctr">
              <a:buNone/>
            </a:pPr>
            <a:r>
              <a:rPr lang="uk-UA" sz="5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Arial"/>
              </a:rPr>
              <a:t> </a:t>
            </a:r>
            <a:r>
              <a:rPr lang="uk-UA" sz="4800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Arial"/>
              </a:rPr>
              <a:t>Одиниці вимірювання</a:t>
            </a:r>
            <a:endParaRPr lang="uk-UA" dirty="0">
              <a:ln>
                <a:solidFill>
                  <a:srgbClr val="0066FF"/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uk-UA" sz="5400" b="1" i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j-ea"/>
              <a:cs typeface="Arial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043512" y="2364855"/>
            <a:ext cx="7239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en-US" sz="66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F</a:t>
            </a:r>
            <a:r>
              <a:rPr lang="uk-UA" sz="24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тяж </a:t>
            </a:r>
            <a:r>
              <a:rPr lang="uk-UA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- </a:t>
            </a:r>
            <a:r>
              <a:rPr lang="uk-UA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</a:rPr>
              <a:t>сила тяжіння</a:t>
            </a:r>
            <a:endParaRPr lang="uk-UA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cxnSp>
        <p:nvCxnSpPr>
          <p:cNvPr id="22" name="Пряма сполучна лінія 21"/>
          <p:cNvCxnSpPr/>
          <p:nvPr/>
        </p:nvCxnSpPr>
        <p:spPr>
          <a:xfrm>
            <a:off x="4339162" y="7125604"/>
            <a:ext cx="6477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3" name="Прямокутник 22"/>
          <p:cNvSpPr/>
          <p:nvPr/>
        </p:nvSpPr>
        <p:spPr>
          <a:xfrm>
            <a:off x="838200" y="4727139"/>
            <a:ext cx="7162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 </a:t>
            </a:r>
            <a:r>
              <a:rPr lang="uk-UA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тяж</a:t>
            </a:r>
            <a:r>
              <a:rPr lang="uk-UA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= 1 </a:t>
            </a:r>
            <a:r>
              <a:rPr lang="en-US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</a:t>
            </a:r>
            <a:endParaRPr lang="uk-UA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3457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237014" y="1219200"/>
            <a:ext cx="5826331" cy="838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Центр тяжіння</a:t>
            </a:r>
            <a:endParaRPr lang="ru-RU" altLang="uk-UA" b="1" i="1" dirty="0" smtClean="0">
              <a:ln>
                <a:solidFill>
                  <a:srgbClr val="0066FF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7014" y="4408622"/>
            <a:ext cx="2463427" cy="1180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67014" y="3677558"/>
            <a:ext cx="2271486" cy="111941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67014" y="4416034"/>
            <a:ext cx="2435718" cy="1142029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67014" y="4408622"/>
            <a:ext cx="2463427" cy="1149441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6248400" y="4285343"/>
            <a:ext cx="16002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stCxn id="10" idx="0"/>
          </p:cNvCxnSpPr>
          <p:nvPr/>
        </p:nvCxnSpPr>
        <p:spPr>
          <a:xfrm>
            <a:off x="7048500" y="4285343"/>
            <a:ext cx="0" cy="144780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0" idx="2"/>
          </p:cNvCxnSpPr>
          <p:nvPr/>
        </p:nvCxnSpPr>
        <p:spPr>
          <a:xfrm>
            <a:off x="6248400" y="5009243"/>
            <a:ext cx="1600200" cy="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авнобедренный треугольник 14"/>
          <p:cNvSpPr/>
          <p:nvPr/>
        </p:nvSpPr>
        <p:spPr>
          <a:xfrm>
            <a:off x="3632200" y="4972957"/>
            <a:ext cx="2438400" cy="1371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stCxn id="15" idx="0"/>
          </p:cNvCxnSpPr>
          <p:nvPr/>
        </p:nvCxnSpPr>
        <p:spPr>
          <a:xfrm>
            <a:off x="4851400" y="4972957"/>
            <a:ext cx="0" cy="137160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5" idx="4"/>
            <a:endCxn id="15" idx="1"/>
          </p:cNvCxnSpPr>
          <p:nvPr/>
        </p:nvCxnSpPr>
        <p:spPr>
          <a:xfrm flipH="1" flipV="1">
            <a:off x="4241800" y="5658757"/>
            <a:ext cx="1828800" cy="68580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5" idx="2"/>
            <a:endCxn id="15" idx="5"/>
          </p:cNvCxnSpPr>
          <p:nvPr/>
        </p:nvCxnSpPr>
        <p:spPr>
          <a:xfrm flipV="1">
            <a:off x="3632200" y="5658757"/>
            <a:ext cx="1828800" cy="68580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932378" y="2209800"/>
            <a:ext cx="7144822" cy="1708830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          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Центр тяжіння</a:t>
            </a:r>
            <a:r>
              <a:rPr lang="ru-RU" b="1" i="1" dirty="0" smtClean="0">
                <a:solidFill>
                  <a:srgbClr val="002060"/>
                </a:solidFill>
              </a:rPr>
              <a:t> – </a:t>
            </a:r>
            <a:r>
              <a:rPr lang="ru-RU" i="1" dirty="0" smtClean="0">
                <a:solidFill>
                  <a:srgbClr val="002060"/>
                </a:solidFill>
              </a:rPr>
              <a:t>точка </a:t>
            </a:r>
            <a:r>
              <a:rPr lang="ru-RU" i="1" dirty="0" err="1" smtClean="0">
                <a:solidFill>
                  <a:srgbClr val="002060"/>
                </a:solidFill>
              </a:rPr>
              <a:t>прикладання</a:t>
            </a:r>
            <a:r>
              <a:rPr lang="ru-RU" i="1" dirty="0" smtClean="0">
                <a:solidFill>
                  <a:srgbClr val="002060"/>
                </a:solidFill>
              </a:rPr>
              <a:t>  </a:t>
            </a:r>
            <a:r>
              <a:rPr lang="ru-RU" i="1" dirty="0" err="1" smtClean="0">
                <a:solidFill>
                  <a:srgbClr val="002060"/>
                </a:solidFill>
              </a:rPr>
              <a:t>сили</a:t>
            </a:r>
            <a:r>
              <a:rPr lang="ru-RU" i="1" dirty="0" smtClean="0">
                <a:solidFill>
                  <a:srgbClr val="002060"/>
                </a:solidFill>
              </a:rPr>
              <a:t> тяжіння, що діє на </a:t>
            </a:r>
            <a:r>
              <a:rPr lang="ru-RU" i="1" dirty="0" err="1" smtClean="0">
                <a:solidFill>
                  <a:srgbClr val="002060"/>
                </a:solidFill>
              </a:rPr>
              <a:t>тіло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ctr">
              <a:buFontTx/>
              <a:buNone/>
              <a:defRPr/>
            </a:pPr>
            <a:r>
              <a:rPr lang="uk-UA" dirty="0" smtClean="0"/>
              <a:t>                                             </a:t>
            </a:r>
          </a:p>
          <a:p>
            <a:pPr marL="0" indent="0" algn="ctr">
              <a:buFontTx/>
              <a:buNone/>
              <a:defRPr/>
            </a:pPr>
            <a:r>
              <a:rPr lang="uk-UA" dirty="0" smtClean="0"/>
              <a:t>                                                                          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975944" y="4237265"/>
            <a:ext cx="417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11469" y="5232216"/>
            <a:ext cx="417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55460" y="4408622"/>
            <a:ext cx="417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03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1981200" y="1334800"/>
            <a:ext cx="5413664" cy="875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</a:bodyPr>
          <a:lstStyle/>
          <a:p>
            <a:r>
              <a:rPr lang="uk-UA" altLang="uk-UA" b="1" i="1" dirty="0" smtClean="0">
                <a:ln>
                  <a:solidFill>
                    <a:srgbClr val="0066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Формула</a:t>
            </a:r>
            <a:endParaRPr lang="ru-RU" altLang="uk-UA" b="1" i="1" dirty="0" smtClean="0">
              <a:ln>
                <a:solidFill>
                  <a:srgbClr val="0066FF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19021" y="2209800"/>
            <a:ext cx="4091250" cy="971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922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4956" y="2013355"/>
            <a:ext cx="3494088" cy="1450975"/>
          </a:xfrm>
          <a:noFill/>
        </p:spPr>
      </p:pic>
      <p:sp>
        <p:nvSpPr>
          <p:cNvPr id="9223" name="Заголовок 1"/>
          <p:cNvSpPr txBox="1">
            <a:spLocks/>
          </p:cNvSpPr>
          <p:nvPr/>
        </p:nvSpPr>
        <p:spPr bwMode="auto">
          <a:xfrm>
            <a:off x="1714500" y="3181506"/>
            <a:ext cx="5715000" cy="565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uk-UA" altLang="uk-UA" sz="3600" b="1" dirty="0">
                <a:solidFill>
                  <a:srgbClr val="C00000"/>
                </a:solidFill>
              </a:rPr>
              <a:t>Напрям сили тяжіння</a:t>
            </a:r>
            <a:endParaRPr lang="ru-RU" altLang="uk-UA" sz="3600" b="1" dirty="0">
              <a:solidFill>
                <a:srgbClr val="C00000"/>
              </a:solidFill>
            </a:endParaRPr>
          </a:p>
        </p:txBody>
      </p:sp>
      <p:sp>
        <p:nvSpPr>
          <p:cNvPr id="9" name="Rectangle 19" descr="Широкий диагональный 2"/>
          <p:cNvSpPr>
            <a:spLocks noChangeArrowheads="1"/>
          </p:cNvSpPr>
          <p:nvPr/>
        </p:nvSpPr>
        <p:spPr bwMode="auto">
          <a:xfrm>
            <a:off x="1053282" y="4749385"/>
            <a:ext cx="2232025" cy="217488"/>
          </a:xfrm>
          <a:prstGeom prst="rect">
            <a:avLst/>
          </a:prstGeom>
          <a:pattFill prst="wdUpDiag">
            <a:fgClr>
              <a:srgbClr val="99330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Rectangle 12" descr="Широкий диагональный 2"/>
          <p:cNvSpPr>
            <a:spLocks noChangeArrowheads="1"/>
          </p:cNvSpPr>
          <p:nvPr/>
        </p:nvSpPr>
        <p:spPr bwMode="auto">
          <a:xfrm>
            <a:off x="4903787" y="3898530"/>
            <a:ext cx="2232025" cy="217487"/>
          </a:xfrm>
          <a:prstGeom prst="rect">
            <a:avLst/>
          </a:prstGeom>
          <a:pattFill prst="wdUpDiag">
            <a:fgClr>
              <a:srgbClr val="99330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5555931" y="4791765"/>
            <a:ext cx="1027432" cy="997817"/>
          </a:xfrm>
          <a:prstGeom prst="ellipse">
            <a:avLst/>
          </a:prstGeom>
          <a:solidFill>
            <a:srgbClr val="BBE0E3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1656597" y="3724444"/>
            <a:ext cx="1002151" cy="1044575"/>
          </a:xfrm>
          <a:prstGeom prst="ellipse">
            <a:avLst/>
          </a:prstGeom>
          <a:solidFill>
            <a:srgbClr val="BBE0E3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>
            <a:off x="6019800" y="4116017"/>
            <a:ext cx="26988" cy="706306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190751" y="4185468"/>
            <a:ext cx="90" cy="1657350"/>
            <a:chOff x="1565" y="1389"/>
            <a:chExt cx="90" cy="1044"/>
          </a:xfrm>
        </p:grpSpPr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1610" y="1435"/>
              <a:ext cx="0" cy="99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565" y="138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046788" y="5276944"/>
            <a:ext cx="45719" cy="956771"/>
            <a:chOff x="1565" y="1389"/>
            <a:chExt cx="90" cy="1044"/>
          </a:xfrm>
        </p:grpSpPr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1610" y="1435"/>
              <a:ext cx="0" cy="99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1565" y="1389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" name="Прямокутник 1"/>
          <p:cNvSpPr/>
          <p:nvPr/>
        </p:nvSpPr>
        <p:spPr>
          <a:xfrm>
            <a:off x="2304014" y="560351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uk-UA" sz="3200" b="1" dirty="0">
                <a:solidFill>
                  <a:srgbClr val="000000"/>
                </a:solidFill>
              </a:rPr>
              <a:t>m</a:t>
            </a:r>
            <a:r>
              <a:rPr lang="en-US" altLang="uk-UA" sz="3200" b="1" dirty="0">
                <a:solidFill>
                  <a:srgbClr val="000000"/>
                </a:solidFill>
                <a:cs typeface="Arial" panose="020B0604020202020204" pitchFamily="34" charset="0"/>
              </a:rPr>
              <a:t>g</a:t>
            </a:r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6210162" y="574467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uk-UA" sz="3200" b="1" dirty="0">
                <a:solidFill>
                  <a:srgbClr val="000000"/>
                </a:solidFill>
              </a:rPr>
              <a:t>m</a:t>
            </a:r>
            <a:r>
              <a:rPr lang="en-US" altLang="uk-UA" sz="3200" b="1" dirty="0">
                <a:solidFill>
                  <a:srgbClr val="000000"/>
                </a:solidFill>
                <a:cs typeface="Arial" panose="020B0604020202020204" pitchFamily="34" charset="0"/>
              </a:rPr>
              <a:t>g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6" t="17914" r="32655" b="18060"/>
          <a:stretch>
            <a:fillRect/>
          </a:stretch>
        </p:blipFill>
        <p:spPr bwMode="auto">
          <a:xfrm>
            <a:off x="685800" y="1219200"/>
            <a:ext cx="3101758" cy="510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3810001" y="1219200"/>
            <a:ext cx="4343399" cy="402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prstTxWarp prst="textPlain">
              <a:avLst/>
            </a:prstTxWarp>
            <a:spAutoFit/>
          </a:bodyPr>
          <a:lstStyle/>
          <a:p>
            <a:pPr algn="just"/>
            <a:r>
              <a:rPr lang="uk-UA" altLang="uk-UA" sz="3200" i="1" dirty="0" smtClean="0">
                <a:solidFill>
                  <a:srgbClr val="000000"/>
                </a:solidFill>
                <a:latin typeface="Arial"/>
              </a:rPr>
              <a:t>  </a:t>
            </a:r>
            <a:r>
              <a:rPr lang="uk-UA" altLang="uk-UA" sz="3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altLang="uk-UA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тіло масою 1 кг з боку Землі на її поверхні діє сила 9,8 Н. Цю величину </a:t>
            </a:r>
            <a:r>
              <a:rPr lang="uk-UA" altLang="uk-UA" sz="3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позначають </a:t>
            </a:r>
            <a:r>
              <a:rPr lang="uk-UA" altLang="uk-UA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літерою </a:t>
            </a:r>
            <a:r>
              <a:rPr lang="en-US" altLang="uk-UA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altLang="uk-UA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(же) і </a:t>
            </a:r>
            <a:r>
              <a:rPr lang="uk-UA" altLang="uk-UA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записують так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982" y="4717472"/>
            <a:ext cx="2493818" cy="1607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624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</TotalTime>
  <Words>564</Words>
  <Application>Microsoft Office PowerPoint</Application>
  <PresentationFormat>Екран (4:3)</PresentationFormat>
  <Paragraphs>93</Paragraphs>
  <Slides>24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Wingdings</vt:lpstr>
      <vt:lpstr>Оформление по умолчанию</vt:lpstr>
      <vt:lpstr> Сила тяжіння.  Вага тіла.  Невагомість</vt:lpstr>
      <vt:lpstr>Історія вивчення</vt:lpstr>
      <vt:lpstr>Презентація PowerPoint</vt:lpstr>
      <vt:lpstr>Презентація PowerPoint</vt:lpstr>
      <vt:lpstr>Сила тяжіння                             </vt:lpstr>
      <vt:lpstr>Презентація PowerPoint</vt:lpstr>
      <vt:lpstr>Центр тяжіння</vt:lpstr>
      <vt:lpstr>Формула</vt:lpstr>
      <vt:lpstr>Презентація PowerPoint</vt:lpstr>
      <vt:lpstr>Тяжіння на інших планетах</vt:lpstr>
      <vt:lpstr>Вага тіла</vt:lpstr>
      <vt:lpstr>Напрям ваги</vt:lpstr>
      <vt:lpstr>Презентація PowerPoint</vt:lpstr>
      <vt:lpstr>Невагомість</vt:lpstr>
      <vt:lpstr>Презентація PowerPoint</vt:lpstr>
      <vt:lpstr>Презентація PowerPoint</vt:lpstr>
      <vt:lpstr>Презентація PowerPoint</vt:lpstr>
      <vt:lpstr>Презентація PowerPoint</vt:lpstr>
      <vt:lpstr>Вплив невагомості  на людину</vt:lpstr>
      <vt:lpstr>Презентація PowerPoint</vt:lpstr>
      <vt:lpstr>Закріплення</vt:lpstr>
      <vt:lpstr>Презентація PowerPoint</vt:lpstr>
      <vt:lpstr>Презентація PowerPoint</vt:lpstr>
      <vt:lpstr>Домашнє завдання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Цвiтоське НВО</dc:creator>
  <cp:lastModifiedBy>julia</cp:lastModifiedBy>
  <cp:revision>104</cp:revision>
  <cp:lastPrinted>2015-10-31T14:18:46Z</cp:lastPrinted>
  <dcterms:created xsi:type="dcterms:W3CDTF">1601-01-01T00:00:00Z</dcterms:created>
  <dcterms:modified xsi:type="dcterms:W3CDTF">2016-11-18T19:49:04Z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0008008016000000000001024140</vt:lpwstr>
  </property>
</Properties>
</file>