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6" r:id="rId2"/>
    <p:sldId id="297" r:id="rId3"/>
    <p:sldId id="298" r:id="rId4"/>
    <p:sldId id="299" r:id="rId5"/>
    <p:sldId id="300" r:id="rId6"/>
    <p:sldId id="287" r:id="rId7"/>
    <p:sldId id="301" r:id="rId8"/>
    <p:sldId id="302" r:id="rId9"/>
    <p:sldId id="303" r:id="rId10"/>
    <p:sldId id="289" r:id="rId11"/>
    <p:sldId id="304" r:id="rId12"/>
    <p:sldId id="305" r:id="rId13"/>
    <p:sldId id="274" r:id="rId14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272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5894D-230B-4E8C-AB21-D9FDD34BEC67}" type="datetimeFigureOut">
              <a:rPr lang="uk-UA" smtClean="0"/>
              <a:pPr/>
              <a:t>13.11.2016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6CC44-A241-4B42-82D8-2FBCC0F9AE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>
    <p:blinds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5894D-230B-4E8C-AB21-D9FDD34BEC67}" type="datetimeFigureOut">
              <a:rPr lang="uk-UA" smtClean="0"/>
              <a:pPr/>
              <a:t>13.11.2016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6CC44-A241-4B42-82D8-2FBCC0F9AE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>
    <p:blinds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5894D-230B-4E8C-AB21-D9FDD34BEC67}" type="datetimeFigureOut">
              <a:rPr lang="uk-UA" smtClean="0"/>
              <a:pPr/>
              <a:t>13.11.2016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6CC44-A241-4B42-82D8-2FBCC0F9AE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>
    <p:blinds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5894D-230B-4E8C-AB21-D9FDD34BEC67}" type="datetimeFigureOut">
              <a:rPr lang="uk-UA" smtClean="0"/>
              <a:pPr/>
              <a:t>13.11.2016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6CC44-A241-4B42-82D8-2FBCC0F9AE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>
    <p:blinds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5894D-230B-4E8C-AB21-D9FDD34BEC67}" type="datetimeFigureOut">
              <a:rPr lang="uk-UA" smtClean="0"/>
              <a:pPr/>
              <a:t>13.11.2016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6CC44-A241-4B42-82D8-2FBCC0F9AE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>
    <p:blinds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5894D-230B-4E8C-AB21-D9FDD34BEC67}" type="datetimeFigureOut">
              <a:rPr lang="uk-UA" smtClean="0"/>
              <a:pPr/>
              <a:t>13.11.2016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6CC44-A241-4B42-82D8-2FBCC0F9AE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>
    <p:blinds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5894D-230B-4E8C-AB21-D9FDD34BEC67}" type="datetimeFigureOut">
              <a:rPr lang="uk-UA" smtClean="0"/>
              <a:pPr/>
              <a:t>13.11.2016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6CC44-A241-4B42-82D8-2FBCC0F9AE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>
    <p:blinds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5894D-230B-4E8C-AB21-D9FDD34BEC67}" type="datetimeFigureOut">
              <a:rPr lang="uk-UA" smtClean="0"/>
              <a:pPr/>
              <a:t>13.11.2016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6CC44-A241-4B42-82D8-2FBCC0F9AE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>
    <p:blinds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5894D-230B-4E8C-AB21-D9FDD34BEC67}" type="datetimeFigureOut">
              <a:rPr lang="uk-UA" smtClean="0"/>
              <a:pPr/>
              <a:t>13.11.2016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6CC44-A241-4B42-82D8-2FBCC0F9AE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>
    <p:blinds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5894D-230B-4E8C-AB21-D9FDD34BEC67}" type="datetimeFigureOut">
              <a:rPr lang="uk-UA" smtClean="0"/>
              <a:pPr/>
              <a:t>13.11.2016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6CC44-A241-4B42-82D8-2FBCC0F9AE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>
    <p:blinds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5894D-230B-4E8C-AB21-D9FDD34BEC67}" type="datetimeFigureOut">
              <a:rPr lang="uk-UA" smtClean="0"/>
              <a:pPr/>
              <a:t>13.11.2016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6CC44-A241-4B42-82D8-2FBCC0F9AE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>
    <p:blinds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A5894D-230B-4E8C-AB21-D9FDD34BEC67}" type="datetimeFigureOut">
              <a:rPr lang="uk-UA" smtClean="0"/>
              <a:pPr/>
              <a:t>13.11.2016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96CC44-A241-4B42-82D8-2FBCC0F9AE71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blinds dir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980729"/>
            <a:ext cx="7772400" cy="2619722"/>
          </a:xfrm>
        </p:spPr>
        <p:txBody>
          <a:bodyPr>
            <a:noAutofit/>
          </a:bodyPr>
          <a:lstStyle/>
          <a:p>
            <a:r>
              <a:rPr lang="uk-UA" sz="5400" b="1" dirty="0" smtClean="0">
                <a:latin typeface="Times New Roman" pitchFamily="18" charset="0"/>
                <a:cs typeface="Times New Roman" pitchFamily="18" charset="0"/>
              </a:rPr>
              <a:t>Тема уроку: </a:t>
            </a:r>
            <a:br>
              <a:rPr lang="uk-UA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Формули скороченого множення</a:t>
            </a:r>
            <a:endParaRPr lang="ru-RU" sz="5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Узагальнення знань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6352279"/>
      </p:ext>
    </p:extLst>
  </p:cSld>
  <p:clrMapOvr>
    <a:masterClrMapping/>
  </p:clrMapOvr>
  <p:transition>
    <p:blinds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i="1" dirty="0" err="1" smtClean="0"/>
              <a:t>Сампсонівська</a:t>
            </a:r>
            <a:r>
              <a:rPr lang="uk-UA" b="1" i="1" dirty="0" smtClean="0"/>
              <a:t> церква</a:t>
            </a:r>
            <a:br>
              <a:rPr lang="uk-UA" b="1" i="1" dirty="0" smtClean="0"/>
            </a:br>
            <a:r>
              <a:rPr lang="uk-UA" sz="2000" b="1" i="1" dirty="0" smtClean="0"/>
              <a:t>Відразу ж після перемоги Петро І видає наказ побудувати церкву Преподобного Самсона «… на якого пам’ять та преславна вікторія здобута …».15 жовтня 1895 року церква була урочисто освячена єпископом Іларіоном.</a:t>
            </a:r>
            <a:endParaRPr lang="ru-RU" b="1" i="1" dirty="0"/>
          </a:p>
        </p:txBody>
      </p:sp>
      <p:pic>
        <p:nvPicPr>
          <p:cNvPr id="7170" name="Picture 2" descr="F:\Мои документы\фото памят.Полтави\S630155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67744" y="1844824"/>
            <a:ext cx="5189780" cy="4465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9254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71604" y="0"/>
            <a:ext cx="58418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Самостійна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робота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1119830"/>
            <a:ext cx="878687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514350" indent="-514350">
              <a:buFontTx/>
              <a:buAutoNum type="arabicPeriod"/>
            </a:pPr>
            <a:r>
              <a:rPr lang="ru-RU" sz="2800" b="1" spc="50" dirty="0" err="1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Перетворити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в многочлен стандартного </a:t>
            </a:r>
            <a:r>
              <a:rPr lang="ru-RU" sz="2800" b="1" spc="50" dirty="0" err="1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вигляду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1585729"/>
            <a:ext cx="421484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uk-UA" sz="20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Варіант 1.</a:t>
            </a:r>
          </a:p>
          <a:p>
            <a:pPr marL="514350" indent="-514350"/>
            <a:r>
              <a:rPr lang="ru-RU" sz="20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а) (3х – 4у)</a:t>
            </a:r>
            <a:r>
              <a:rPr lang="ru-RU" sz="2000" b="1" baseline="30000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</a:p>
          <a:p>
            <a:pPr marL="514350" indent="-514350"/>
            <a:r>
              <a:rPr lang="ru-RU" sz="20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б) (</a:t>
            </a:r>
            <a:r>
              <a:rPr lang="en-US" sz="20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5a + 8b)(8b – 5a)</a:t>
            </a:r>
            <a:endParaRPr lang="en-US" sz="2000" b="1" baseline="30000" dirty="0" smtClean="0">
              <a:ln w="12700">
                <a:solidFill>
                  <a:srgbClr val="1F497D">
                    <a:satMod val="155000"/>
                  </a:srgbClr>
                </a:solidFill>
                <a:prstDash val="solid"/>
              </a:ln>
              <a:solidFill>
                <a:srgbClr val="EEECE1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514350" indent="-514350"/>
            <a:r>
              <a:rPr lang="ru-RU" sz="20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в) </a:t>
            </a:r>
            <a:r>
              <a:rPr lang="en-US" sz="20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(m – 2)(m</a:t>
            </a:r>
            <a:r>
              <a:rPr lang="en-US" sz="2000" b="1" baseline="30000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r>
              <a:rPr lang="en-US" sz="20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+ 2m + 4)</a:t>
            </a:r>
            <a:endParaRPr lang="ru-RU" sz="2000" b="1" dirty="0">
              <a:ln w="12700">
                <a:solidFill>
                  <a:srgbClr val="1F497D">
                    <a:satMod val="155000"/>
                  </a:srgbClr>
                </a:solidFill>
                <a:prstDash val="solid"/>
              </a:ln>
              <a:solidFill>
                <a:srgbClr val="EEECE1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57686" y="1657167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marL="514350" indent="-514350"/>
            <a:r>
              <a:rPr lang="uk-UA" sz="20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Варіант 2.</a:t>
            </a:r>
          </a:p>
          <a:p>
            <a:pPr marL="514350" indent="-514350"/>
            <a:r>
              <a:rPr lang="ru-RU" sz="20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а) (3у + 0,5х)</a:t>
            </a:r>
            <a:r>
              <a:rPr lang="ru-RU" sz="2000" b="1" baseline="30000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</a:p>
          <a:p>
            <a:pPr marL="514350" indent="-514350"/>
            <a:r>
              <a:rPr lang="ru-RU" sz="20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б) (</a:t>
            </a:r>
            <a:r>
              <a:rPr lang="en-US" sz="20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2m + n)(n – 2m)</a:t>
            </a:r>
            <a:endParaRPr lang="en-US" sz="2000" b="1" baseline="30000" dirty="0" smtClean="0">
              <a:ln w="12700">
                <a:solidFill>
                  <a:srgbClr val="1F497D">
                    <a:satMod val="155000"/>
                  </a:srgbClr>
                </a:solidFill>
                <a:prstDash val="solid"/>
              </a:ln>
              <a:solidFill>
                <a:srgbClr val="EEECE1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514350" indent="-514350"/>
            <a:r>
              <a:rPr lang="ru-RU" sz="20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в) </a:t>
            </a:r>
            <a:r>
              <a:rPr lang="en-US" sz="20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(y + 1)(y</a:t>
            </a:r>
            <a:r>
              <a:rPr lang="en-US" sz="2000" b="1" baseline="30000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r>
              <a:rPr lang="en-US" sz="20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- y + 1)</a:t>
            </a:r>
            <a:endParaRPr lang="ru-RU" sz="2000" b="1" dirty="0">
              <a:ln w="12700">
                <a:solidFill>
                  <a:srgbClr val="1F497D">
                    <a:satMod val="155000"/>
                  </a:srgbClr>
                </a:solidFill>
                <a:prstDash val="solid"/>
              </a:ln>
              <a:solidFill>
                <a:srgbClr val="EEECE1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2844" y="3214686"/>
            <a:ext cx="878687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514350" indent="-514350"/>
            <a:r>
              <a:rPr lang="en-US" sz="28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2. </a:t>
            </a:r>
            <a:r>
              <a:rPr lang="uk-UA" sz="28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Розкласти на множники многочлен:</a:t>
            </a:r>
            <a:endParaRPr lang="ru-RU" sz="2800" b="1" spc="50" dirty="0" smtClean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3857628"/>
            <a:ext cx="41434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uk-UA" sz="24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Варіант 1.</a:t>
            </a:r>
          </a:p>
          <a:p>
            <a:pPr marL="514350" indent="-514350"/>
            <a:r>
              <a:rPr lang="ru-RU" sz="24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а) 25х</a:t>
            </a:r>
            <a:r>
              <a:rPr lang="ru-RU" sz="2400" b="1" baseline="30000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r>
              <a:rPr lang="ru-RU" sz="24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– 16</a:t>
            </a:r>
            <a:endParaRPr lang="ru-RU" sz="2400" b="1" baseline="30000" dirty="0" smtClean="0">
              <a:ln w="12700">
                <a:solidFill>
                  <a:srgbClr val="1F497D">
                    <a:satMod val="155000"/>
                  </a:srgbClr>
                </a:solidFill>
                <a:prstDash val="solid"/>
              </a:ln>
              <a:solidFill>
                <a:srgbClr val="EEECE1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514350" indent="-514350"/>
            <a:r>
              <a:rPr lang="ru-RU" sz="24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б) </a:t>
            </a:r>
            <a:r>
              <a:rPr lang="uk-UA" sz="24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49х</a:t>
            </a:r>
            <a:r>
              <a:rPr lang="en-US" sz="2400" b="1" baseline="30000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r>
              <a:rPr lang="uk-UA" sz="24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– 14х + 1</a:t>
            </a:r>
            <a:endParaRPr lang="en-US" sz="2400" b="1" baseline="30000" dirty="0" smtClean="0">
              <a:ln w="12700">
                <a:solidFill>
                  <a:srgbClr val="1F497D">
                    <a:satMod val="155000"/>
                  </a:srgbClr>
                </a:solidFill>
                <a:prstDash val="solid"/>
              </a:ln>
              <a:solidFill>
                <a:srgbClr val="EEECE1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429124" y="3857628"/>
            <a:ext cx="43577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uk-UA" sz="24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Варіант 2.</a:t>
            </a:r>
          </a:p>
          <a:p>
            <a:pPr marL="514350" indent="-514350"/>
            <a:r>
              <a:rPr lang="ru-RU" sz="24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а) 81 – 9а</a:t>
            </a:r>
            <a:r>
              <a:rPr lang="ru-RU" sz="2400" b="1" baseline="30000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</a:p>
          <a:p>
            <a:pPr marL="514350" indent="-514350"/>
            <a:r>
              <a:rPr lang="ru-RU" sz="24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б) </a:t>
            </a:r>
            <a:r>
              <a:rPr lang="uk-UA" sz="24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16х</a:t>
            </a:r>
            <a:r>
              <a:rPr lang="en-US" sz="2400" b="1" baseline="30000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r>
              <a:rPr lang="uk-UA" sz="24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+ 8х + 1</a:t>
            </a:r>
            <a:endParaRPr lang="en-US" sz="2400" b="1" baseline="30000" dirty="0" smtClean="0">
              <a:ln w="12700">
                <a:solidFill>
                  <a:srgbClr val="1F497D">
                    <a:satMod val="155000"/>
                  </a:srgbClr>
                </a:solidFill>
                <a:prstDash val="solid"/>
              </a:ln>
              <a:solidFill>
                <a:srgbClr val="EEECE1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571604" y="1928802"/>
            <a:ext cx="19495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= 9х</a:t>
            </a:r>
            <a:r>
              <a:rPr lang="ru-RU" b="1" baseline="30000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 </a:t>
            </a:r>
            <a:r>
              <a:rPr lang="ru-RU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– 24ху + 16у</a:t>
            </a:r>
            <a:r>
              <a:rPr lang="ru-RU" b="1" baseline="30000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uk-UA" dirty="0">
              <a:solidFill>
                <a:prstClr val="black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428860" y="2214554"/>
            <a:ext cx="14366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= 64b</a:t>
            </a:r>
            <a:r>
              <a:rPr lang="en-US" b="1" baseline="30000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r>
              <a:rPr lang="en-US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– 25a</a:t>
            </a:r>
            <a:r>
              <a:rPr lang="en-US" b="1" baseline="30000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uk-UA" dirty="0">
              <a:solidFill>
                <a:prstClr val="black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643174" y="2500306"/>
            <a:ext cx="9653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/>
            <a:r>
              <a:rPr lang="en-US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= m</a:t>
            </a:r>
            <a:r>
              <a:rPr lang="en-US" b="1" baseline="30000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r>
              <a:rPr lang="en-US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- 8</a:t>
            </a:r>
            <a:endParaRPr lang="ru-RU" b="1" dirty="0">
              <a:ln w="12700">
                <a:solidFill>
                  <a:srgbClr val="1F497D">
                    <a:satMod val="155000"/>
                  </a:srgbClr>
                </a:solidFill>
                <a:prstDash val="solid"/>
              </a:ln>
              <a:solidFill>
                <a:srgbClr val="EEECE1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857884" y="2000240"/>
            <a:ext cx="20088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= 9у</a:t>
            </a:r>
            <a:r>
              <a:rPr lang="ru-RU" b="1" baseline="30000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 </a:t>
            </a:r>
            <a:r>
              <a:rPr lang="ru-RU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+ 3ху + 0,25х</a:t>
            </a:r>
            <a:r>
              <a:rPr lang="ru-RU" b="1" baseline="30000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uk-UA" dirty="0">
              <a:solidFill>
                <a:prstClr val="black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357950" y="2285992"/>
            <a:ext cx="12121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= n</a:t>
            </a:r>
            <a:r>
              <a:rPr lang="en-US" b="1" baseline="30000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r>
              <a:rPr lang="en-US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– 4m</a:t>
            </a:r>
            <a:r>
              <a:rPr lang="en-US" b="1" baseline="30000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uk-UA" dirty="0">
              <a:solidFill>
                <a:prstClr val="black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354979" y="2571744"/>
            <a:ext cx="9316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/>
            <a:r>
              <a:rPr lang="en-US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= y</a:t>
            </a:r>
            <a:r>
              <a:rPr lang="en-US" b="1" baseline="30000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r>
              <a:rPr lang="en-US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+ 1</a:t>
            </a:r>
            <a:endParaRPr lang="ru-RU" b="1" dirty="0">
              <a:ln w="12700">
                <a:solidFill>
                  <a:srgbClr val="1F497D">
                    <a:satMod val="155000"/>
                  </a:srgbClr>
                </a:solidFill>
                <a:prstDash val="solid"/>
              </a:ln>
              <a:solidFill>
                <a:srgbClr val="EEECE1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785918" y="4243336"/>
            <a:ext cx="19351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= (5х – 4)(5х + 4)</a:t>
            </a:r>
            <a:endParaRPr lang="uk-UA" sz="2000" dirty="0">
              <a:solidFill>
                <a:prstClr val="black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428860" y="4600526"/>
            <a:ext cx="123944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= (7х – 1)</a:t>
            </a:r>
            <a:r>
              <a:rPr lang="uk-UA" sz="2000" b="1" baseline="30000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uk-UA" sz="2000" dirty="0">
              <a:solidFill>
                <a:prstClr val="black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786446" y="4286256"/>
            <a:ext cx="195117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= (9 – 3а)(9 + 3а)</a:t>
            </a:r>
            <a:endParaRPr lang="uk-UA" sz="2000" dirty="0">
              <a:solidFill>
                <a:prstClr val="black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346684" y="4600526"/>
            <a:ext cx="12971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/>
            <a:r>
              <a:rPr lang="uk-UA" sz="20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= (4х + 1)</a:t>
            </a:r>
            <a:r>
              <a:rPr lang="uk-UA" sz="2000" b="1" baseline="30000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en-US" sz="2000" b="1" baseline="30000" dirty="0" smtClean="0">
              <a:ln w="12700">
                <a:solidFill>
                  <a:srgbClr val="1F497D">
                    <a:satMod val="155000"/>
                  </a:srgbClr>
                </a:solidFill>
                <a:prstDash val="solid"/>
              </a:ln>
              <a:solidFill>
                <a:srgbClr val="EEECE1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02369928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3200" b="1" i="1" dirty="0" smtClean="0"/>
              <a:t>Обеліски </a:t>
            </a:r>
            <a:r>
              <a:rPr lang="uk-UA" sz="3200" b="1" i="1" dirty="0"/>
              <a:t>на місці російських </a:t>
            </a:r>
            <a:r>
              <a:rPr lang="uk-UA" sz="3200" b="1" i="1" dirty="0" smtClean="0"/>
              <a:t>редутів</a:t>
            </a:r>
            <a:br>
              <a:rPr lang="uk-UA" sz="3200" b="1" i="1" dirty="0" smtClean="0"/>
            </a:br>
            <a:r>
              <a:rPr lang="uk-UA" sz="2000" b="1" i="1" dirty="0" smtClean="0"/>
              <a:t>Напередодні бою було споруджено 10 редутів, кожен з яких вміщував від 12- до 150 воїнів та 1-2 гармати. Кожен з редутів був обнесений земляним валом висотою 3 м.</a:t>
            </a:r>
            <a:endParaRPr lang="ru-RU" sz="3200" b="1" i="1" dirty="0"/>
          </a:p>
        </p:txBody>
      </p:sp>
      <p:pic>
        <p:nvPicPr>
          <p:cNvPr id="6" name="Объект 5" descr="C:\Documents and Settings\Таня- ПК\Рабочий стол\Портфель\redut6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87624" y="1628801"/>
            <a:ext cx="6552728" cy="51125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28035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лыбающееся лицо 3"/>
          <p:cNvSpPr/>
          <p:nvPr/>
        </p:nvSpPr>
        <p:spPr>
          <a:xfrm>
            <a:off x="1857356" y="1000108"/>
            <a:ext cx="5572164" cy="4929222"/>
          </a:xfrm>
          <a:prstGeom prst="smileyFace">
            <a:avLst/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Перевірка домашнього завдання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8000" b="1" dirty="0" smtClean="0">
                <a:latin typeface="Times New Roman" pitchFamily="18" charset="0"/>
                <a:cs typeface="Times New Roman" pitchFamily="18" charset="0"/>
              </a:rPr>
              <a:t>№ 685</a:t>
            </a:r>
          </a:p>
          <a:p>
            <a:pPr algn="ctr"/>
            <a:r>
              <a:rPr lang="uk-UA" sz="8000" b="1" dirty="0" smtClean="0">
                <a:latin typeface="Times New Roman" pitchFamily="18" charset="0"/>
                <a:cs typeface="Times New Roman" pitchFamily="18" charset="0"/>
              </a:rPr>
              <a:t>№ 699</a:t>
            </a:r>
            <a:endParaRPr lang="ru-RU" sz="8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2260585"/>
      </p:ext>
    </p:extLst>
  </p:cSld>
  <p:clrMapOvr>
    <a:masterClrMapping/>
  </p:clrMapOvr>
  <p:transition>
    <p:blinds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b="1" i="1" dirty="0">
                <a:latin typeface="Times New Roman" pitchFamily="18" charset="0"/>
                <a:cs typeface="Times New Roman" pitchFamily="18" charset="0"/>
              </a:rPr>
              <a:t>Музей Полтавської битви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F:\Мои документы\фото памят.Полтави\Ретро-фото Полтавы\Безымянный49.bmp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0526" y="1700808"/>
            <a:ext cx="4748506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Текст 1"/>
          <p:cNvSpPr>
            <a:spLocks noGrp="1"/>
          </p:cNvSpPr>
          <p:nvPr>
            <p:ph sz="half" idx="2"/>
          </p:nvPr>
        </p:nvSpPr>
        <p:spPr>
          <a:xfrm>
            <a:off x="5076056" y="1600200"/>
            <a:ext cx="3610744" cy="4525963"/>
          </a:xfrm>
        </p:spPr>
        <p:txBody>
          <a:bodyPr>
            <a:normAutofit/>
          </a:bodyPr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Відкрито у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1909 році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25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 ініціативи викладача історії Полтавського кадетського корпусу І.Ф. Павловського</a:t>
            </a:r>
            <a:endParaRPr lang="ru-RU" sz="25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256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71414"/>
            <a:ext cx="56875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Відтворіть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записи: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1071546"/>
            <a:ext cx="8643998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Font typeface="Wingdings" pitchFamily="2" charset="2"/>
              <a:buChar char="q"/>
            </a:pPr>
            <a:r>
              <a:rPr lang="ru-RU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</a:t>
            </a:r>
            <a:r>
              <a:rPr lang="en-US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…-2)(…+2) = a</a:t>
            </a:r>
            <a:r>
              <a:rPr lang="en-US" sz="5400" b="1" spc="50" baseline="3000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r>
              <a:rPr lang="en-US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-…</a:t>
            </a:r>
          </a:p>
          <a:p>
            <a:pPr>
              <a:buFont typeface="Wingdings" pitchFamily="2" charset="2"/>
              <a:buChar char="q"/>
            </a:pPr>
            <a:r>
              <a:rPr lang="en-US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a</a:t>
            </a:r>
            <a:r>
              <a:rPr lang="en-US" sz="5400" b="1" spc="50" baseline="3000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r>
              <a:rPr lang="en-US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 …  = (…-4c)(a+ … )</a:t>
            </a:r>
          </a:p>
          <a:p>
            <a:pPr>
              <a:buFont typeface="Wingdings" pitchFamily="2" charset="2"/>
              <a:buChar char="q"/>
            </a:pPr>
            <a:r>
              <a:rPr lang="en-US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(3a+…)</a:t>
            </a:r>
            <a:r>
              <a:rPr lang="en-US" sz="5400" b="1" spc="50" baseline="3000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r>
              <a:rPr lang="en-US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= …+ … +49</a:t>
            </a:r>
          </a:p>
          <a:p>
            <a:pPr>
              <a:buFont typeface="Wingdings" pitchFamily="2" charset="2"/>
              <a:buChar char="q"/>
            </a:pPr>
            <a:r>
              <a:rPr lang="en-US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(…-a)</a:t>
            </a:r>
            <a:r>
              <a:rPr lang="en-US" sz="5400" b="1" spc="50" baseline="3000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r>
              <a:rPr lang="en-US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= m</a:t>
            </a:r>
            <a:r>
              <a:rPr lang="en-US" sz="5400" b="1" spc="50" baseline="3000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r>
              <a:rPr lang="en-US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 … +…</a:t>
            </a:r>
          </a:p>
          <a:p>
            <a:pPr>
              <a:buFont typeface="Wingdings" pitchFamily="2" charset="2"/>
              <a:buChar char="q"/>
            </a:pPr>
            <a:r>
              <a:rPr lang="en-US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(ax+…)</a:t>
            </a:r>
            <a:r>
              <a:rPr lang="en-US" sz="5400" b="1" spc="50" baseline="3000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r>
              <a:rPr lang="en-US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= …+2axb</a:t>
            </a:r>
            <a:r>
              <a:rPr lang="en-US" sz="5400" b="1" spc="50" baseline="3000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r>
              <a:rPr lang="en-US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+…</a:t>
            </a:r>
          </a:p>
          <a:p>
            <a:pPr>
              <a:buFont typeface="Wingdings" pitchFamily="2" charset="2"/>
              <a:buChar char="q"/>
            </a:pPr>
            <a:r>
              <a:rPr lang="en-US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…-9 = (a-…)(…+3)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571604" y="928670"/>
            <a:ext cx="5325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</a:t>
            </a:r>
            <a:endParaRPr lang="ru-RU" sz="54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10788" y="928670"/>
            <a:ext cx="5325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</a:t>
            </a:r>
            <a:endParaRPr lang="ru-RU" sz="54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29322" y="928670"/>
            <a:ext cx="5325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</a:t>
            </a:r>
            <a:endParaRPr lang="ru-RU" sz="54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14546" y="2000240"/>
            <a:ext cx="92869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16c</a:t>
            </a:r>
            <a:r>
              <a:rPr lang="en-US" sz="3200" b="1" spc="50" baseline="3000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 </a:t>
            </a:r>
            <a:endParaRPr lang="ru-RU" sz="32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857620" y="1719852"/>
            <a:ext cx="5325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</a:t>
            </a:r>
            <a:endParaRPr lang="ru-RU" sz="54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367474" y="1873741"/>
            <a:ext cx="84773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4c</a:t>
            </a:r>
            <a:endParaRPr lang="ru-RU" sz="44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682160" y="2577108"/>
            <a:ext cx="5325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7</a:t>
            </a:r>
            <a:endParaRPr lang="ru-RU" sz="54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071934" y="2786058"/>
            <a:ext cx="84773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9a</a:t>
            </a:r>
            <a:r>
              <a:rPr lang="en-US" sz="3200" b="1" spc="50" baseline="3000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endParaRPr lang="ru-RU" sz="32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081590" y="2857496"/>
            <a:ext cx="84773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8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42a</a:t>
            </a:r>
            <a:endParaRPr lang="ru-RU" sz="28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571604" y="3362926"/>
            <a:ext cx="5325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</a:t>
            </a:r>
            <a:endParaRPr lang="ru-RU" sz="54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581524" y="3630043"/>
            <a:ext cx="127636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2ma</a:t>
            </a:r>
            <a:endParaRPr lang="ru-RU" sz="32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929322" y="3429000"/>
            <a:ext cx="70485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8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</a:t>
            </a:r>
            <a:r>
              <a:rPr lang="en-US" sz="4800" b="1" spc="50" baseline="3000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endParaRPr lang="ru-RU" sz="48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581260" y="4357694"/>
            <a:ext cx="70485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</a:t>
            </a:r>
            <a:r>
              <a:rPr lang="en-US" sz="4400" b="1" spc="50" baseline="3000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endParaRPr lang="ru-RU" sz="44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929058" y="4429132"/>
            <a:ext cx="100013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</a:t>
            </a:r>
            <a:r>
              <a:rPr lang="en-US" sz="3200" b="1" spc="50" baseline="3000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r>
              <a:rPr lang="en-US" sz="3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x</a:t>
            </a:r>
            <a:r>
              <a:rPr lang="en-US" sz="3200" b="1" spc="50" baseline="3000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endParaRPr lang="ru-RU" sz="32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000892" y="4357694"/>
            <a:ext cx="70485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0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</a:t>
            </a:r>
            <a:r>
              <a:rPr lang="en-US" sz="4000" b="1" spc="50" baseline="3000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</a:t>
            </a:r>
            <a:endParaRPr lang="ru-RU" sz="40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223938" y="5214950"/>
            <a:ext cx="84773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0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</a:t>
            </a:r>
            <a:r>
              <a:rPr lang="en-US" sz="4000" b="1" spc="50" baseline="3000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endParaRPr lang="ru-RU" sz="40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825300" y="5000636"/>
            <a:ext cx="5325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</a:t>
            </a:r>
            <a:endParaRPr lang="ru-RU" sz="54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896606" y="5000636"/>
            <a:ext cx="5325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endParaRPr lang="ru-RU" sz="54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15672436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3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3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5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3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3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3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latin typeface="Times New Roman"/>
                <a:ea typeface="Calibri"/>
              </a:rPr>
              <a:t>Пам’ятник </a:t>
            </a:r>
            <a:r>
              <a:rPr lang="uk-UA" b="1" dirty="0">
                <a:latin typeface="Times New Roman"/>
                <a:ea typeface="Calibri"/>
              </a:rPr>
              <a:t>Петру І</a:t>
            </a:r>
            <a:endParaRPr lang="ru-RU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469823"/>
            <a:ext cx="3816424" cy="519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8424796"/>
      </p:ext>
    </p:extLst>
  </p:cSld>
  <p:clrMapOvr>
    <a:masterClrMapping/>
  </p:clrMapOvr>
  <p:transition>
    <p:blinds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i="1" dirty="0"/>
              <a:t>Братська могила російських </a:t>
            </a:r>
            <a:r>
              <a:rPr lang="uk-UA" b="1" i="1" dirty="0" smtClean="0"/>
              <a:t>воїнів</a:t>
            </a:r>
            <a:r>
              <a:rPr lang="en-US" b="1" i="1" dirty="0" smtClean="0"/>
              <a:t/>
            </a:r>
            <a:br>
              <a:rPr lang="en-US" b="1" i="1" dirty="0" smtClean="0"/>
            </a:br>
            <a:r>
              <a:rPr lang="uk-UA" sz="2000" b="1" i="1" dirty="0" smtClean="0"/>
              <a:t>У 1894 році на братській могилі було встановлено новий пам'ятник – </a:t>
            </a:r>
            <a:r>
              <a:rPr lang="uk-UA" sz="2000" b="1" i="1" dirty="0" err="1" smtClean="0"/>
              <a:t>восьмиконечний</a:t>
            </a:r>
            <a:r>
              <a:rPr lang="uk-UA" sz="2000" b="1" i="1" dirty="0" smtClean="0"/>
              <a:t> хрест. А в 1907 році над могилою було побудовано каплицю із граніту</a:t>
            </a:r>
            <a:endParaRPr lang="ru-RU" b="1" i="1" dirty="0"/>
          </a:p>
        </p:txBody>
      </p:sp>
      <p:pic>
        <p:nvPicPr>
          <p:cNvPr id="3075" name="Picture 3" descr="F:\Мои документы\фото памят.Полтави\7-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75656" y="1733272"/>
            <a:ext cx="6861767" cy="4720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7239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200" b="1" i="1" dirty="0" smtClean="0"/>
              <a:t>Пам’ятник загиблим </a:t>
            </a:r>
            <a:r>
              <a:rPr lang="uk-UA" sz="3200" b="1" i="1" dirty="0"/>
              <a:t>шведам від </a:t>
            </a:r>
            <a:r>
              <a:rPr lang="uk-UA" sz="3200" b="1" i="1" dirty="0" smtClean="0"/>
              <a:t>росіян</a:t>
            </a:r>
            <a:br>
              <a:rPr lang="uk-UA" sz="3200" b="1" i="1" dirty="0" smtClean="0"/>
            </a:br>
            <a:r>
              <a:rPr lang="uk-UA" sz="2000" b="1" i="1" dirty="0" smtClean="0"/>
              <a:t>Це єдиний пам'ятник поставлений переможцями переможеній армії</a:t>
            </a:r>
            <a:endParaRPr lang="ru-RU" sz="3200" b="1" i="1" dirty="0"/>
          </a:p>
        </p:txBody>
      </p:sp>
      <p:pic>
        <p:nvPicPr>
          <p:cNvPr id="4098" name="Picture 2" descr="F:\Мои документы\фото памят.Полтави\1247953689_f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1795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3200" b="1" i="1" dirty="0" smtClean="0"/>
              <a:t>Пам’ятник </a:t>
            </a:r>
            <a:r>
              <a:rPr lang="uk-UA" sz="3200" b="1" i="1" dirty="0"/>
              <a:t>шведам від </a:t>
            </a:r>
            <a:r>
              <a:rPr lang="uk-UA" sz="3200" b="1" i="1" dirty="0" smtClean="0"/>
              <a:t>співвітчизників</a:t>
            </a:r>
            <a:br>
              <a:rPr lang="uk-UA" sz="3200" b="1" i="1" dirty="0" smtClean="0"/>
            </a:br>
            <a:r>
              <a:rPr lang="uk-UA" sz="2000" b="1" i="1" dirty="0" smtClean="0"/>
              <a:t>Обеліск був виготовлений у Швеції, за переказами у місячну ніч на лицевій стороні обеліска виникає образ чоловіка, над яким схиляється жінка, яка </a:t>
            </a:r>
            <a:r>
              <a:rPr lang="uk-UA" sz="2000" b="1" i="1" dirty="0" err="1" smtClean="0"/>
              <a:t>мо</a:t>
            </a:r>
            <a:r>
              <a:rPr lang="uk-UA" sz="2000" b="1" i="1" dirty="0" smtClean="0"/>
              <a:t> би накриває шведського солдата покривалом із своїх плечей</a:t>
            </a:r>
            <a:endParaRPr lang="ru-RU" sz="3200" b="1" i="1" dirty="0"/>
          </a:p>
        </p:txBody>
      </p:sp>
      <p:pic>
        <p:nvPicPr>
          <p:cNvPr id="5123" name="Picture 3" descr="F:\Мои документы\фото памят.Полтави\25-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87624" y="1596677"/>
            <a:ext cx="7144503" cy="4784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2175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>
                <a:latin typeface="Times New Roman"/>
                <a:ea typeface="Calibri"/>
              </a:rPr>
              <a:t>Пам’ятний </a:t>
            </a:r>
            <a:r>
              <a:rPr lang="uk-UA" dirty="0">
                <a:latin typeface="Times New Roman"/>
                <a:ea typeface="Calibri"/>
              </a:rPr>
              <a:t>знак на місці командного пункту Петра І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533823"/>
            <a:ext cx="5965046" cy="44874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8817173"/>
      </p:ext>
    </p:extLst>
  </p:cSld>
  <p:clrMapOvr>
    <a:masterClrMapping/>
  </p:clrMapOvr>
  <p:transition>
    <p:blinds dir="vert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598</TotalTime>
  <Words>312</Words>
  <Application>Microsoft Office PowerPoint</Application>
  <PresentationFormat>Экран (4:3)</PresentationFormat>
  <Paragraphs>67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Тема уроку:  Формули скороченого множення</vt:lpstr>
      <vt:lpstr>Перевірка домашнього завдання</vt:lpstr>
      <vt:lpstr>Музей Полтавської битви</vt:lpstr>
      <vt:lpstr>Презентация PowerPoint</vt:lpstr>
      <vt:lpstr>Пам’ятник Петру І</vt:lpstr>
      <vt:lpstr>Братська могила російських воїнів У 1894 році на братській могилі було встановлено новий пам'ятник – восьмиконечний хрест. А в 1907 році над могилою було побудовано каплицю із граніту</vt:lpstr>
      <vt:lpstr>Пам’ятник загиблим шведам від росіян Це єдиний пам'ятник поставлений переможцями переможеній армії</vt:lpstr>
      <vt:lpstr>Пам’ятник шведам від співвітчизників Обеліск був виготовлений у Швеції, за переказами у місячну ніч на лицевій стороні обеліска виникає образ чоловіка, над яким схиляється жінка, яка мо би накриває шведського солдата покривалом із своїх плечей</vt:lpstr>
      <vt:lpstr>Пам’ятний знак на місці командного пункту Петра І</vt:lpstr>
      <vt:lpstr>Сампсонівська церква Відразу ж після перемоги Петро І видає наказ побудувати церкву Преподобного Самсона «… на якого пам’ять та преславна вікторія здобута …».15 жовтня 1895 року церква була урочисто освячена єпископом Іларіоном.</vt:lpstr>
      <vt:lpstr>Презентация PowerPoint</vt:lpstr>
      <vt:lpstr>Обеліски на місці російських редутів Напередодні бою було споруджено 10 редутів, кожен з яких вміщував від 12- до 150 воїнів та 1-2 гармати. Кожен з редутів був обнесений земляним валом висотою 3 м.</vt:lpstr>
      <vt:lpstr>Презентация PowerPoint</vt:lpstr>
    </vt:vector>
  </TitlesOfParts>
  <Company>USN Team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</dc:creator>
  <cp:lastModifiedBy>пк</cp:lastModifiedBy>
  <cp:revision>56</cp:revision>
  <dcterms:created xsi:type="dcterms:W3CDTF">2010-02-23T17:23:01Z</dcterms:created>
  <dcterms:modified xsi:type="dcterms:W3CDTF">2016-11-13T08:13:04Z</dcterms:modified>
</cp:coreProperties>
</file>