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9" r:id="rId6"/>
    <p:sldId id="270" r:id="rId7"/>
    <p:sldId id="271" r:id="rId8"/>
    <p:sldId id="262" r:id="rId9"/>
    <p:sldId id="264" r:id="rId10"/>
    <p:sldId id="273" r:id="rId11"/>
    <p:sldId id="266" r:id="rId12"/>
    <p:sldId id="267" r:id="rId13"/>
    <p:sldId id="265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1" autoAdjust="0"/>
    <p:restoredTop sz="94660"/>
  </p:normalViewPr>
  <p:slideViewPr>
    <p:cSldViewPr>
      <p:cViewPr varScale="1">
        <p:scale>
          <a:sx n="111" d="100"/>
          <a:sy n="111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CEFA2C-ADD4-4384-98C4-BC8E4B927782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A530F7-5505-4EFA-9397-E8734DF6C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a-referat.com/&#1054;&#1088;&#1075;&#1072;&#1085;&#1110;&#1079;&#1072;&#1094;&#1110;&#1103;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fun.ru/view/194336" TargetMode="Externa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Учитель фізики вищої категорії Сумської гімназії №1 </a:t>
            </a:r>
            <a:r>
              <a:rPr lang="uk-UA" dirty="0" err="1" smtClean="0"/>
              <a:t>Казбан</a:t>
            </a:r>
            <a:r>
              <a:rPr lang="uk-UA" dirty="0" smtClean="0"/>
              <a:t> Т.Л.</a:t>
            </a:r>
          </a:p>
          <a:p>
            <a:endParaRPr lang="ru-RU" dirty="0"/>
          </a:p>
        </p:txBody>
      </p:sp>
      <p:pic>
        <p:nvPicPr>
          <p:cNvPr id="2050" name="Picture 2" descr="C:\Documents and Settings\1\Рабочий стол\mota_ru_1032321-preview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560" cy="64294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500042"/>
            <a:ext cx="50006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/>
              <a:t>Організація дослідницько-експериментальної роботи на уроках фізики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28638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/>
              <a:t>Учитель фізики вищої категорії Сумської гімназії №1 </a:t>
            </a:r>
            <a:r>
              <a:rPr lang="uk-UA" sz="2800" b="1" dirty="0" err="1" smtClean="0"/>
              <a:t>Казбан</a:t>
            </a:r>
            <a:r>
              <a:rPr lang="uk-UA" sz="2800" b="1" dirty="0" smtClean="0"/>
              <a:t> Т.Л.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Виготовлення саморобних приладів</a:t>
            </a:r>
            <a:br>
              <a:rPr lang="uk-UA" dirty="0" smtClean="0"/>
            </a:br>
            <a:r>
              <a:rPr lang="uk-UA" dirty="0" smtClean="0"/>
              <a:t>       для проведення </a:t>
            </a:r>
            <a:r>
              <a:rPr lang="uk-UA" dirty="0" err="1" smtClean="0"/>
              <a:t>експерИментів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144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/>
              <a:t>«Школяр </a:t>
            </a:r>
            <a:r>
              <a:rPr lang="ru-RU" sz="2000" b="1" i="1" dirty="0" err="1" smtClean="0"/>
              <a:t>розуміє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фізичний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досвід</a:t>
            </a:r>
            <a:r>
              <a:rPr lang="ru-RU" sz="2000" b="1" i="1" dirty="0" smtClean="0"/>
              <a:t> добре </a:t>
            </a:r>
            <a:r>
              <a:rPr lang="ru-RU" sz="2000" b="1" i="1" dirty="0" err="1" smtClean="0"/>
              <a:t>тоді</a:t>
            </a:r>
            <a:r>
              <a:rPr lang="ru-RU" sz="2000" b="1" i="1" dirty="0" smtClean="0"/>
              <a:t>, коли </a:t>
            </a:r>
            <a:r>
              <a:rPr lang="ru-RU" sz="2000" b="1" i="1" dirty="0" err="1" smtClean="0"/>
              <a:t>його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робить</a:t>
            </a:r>
            <a:r>
              <a:rPr lang="ru-RU" sz="2000" b="1" i="1" dirty="0" smtClean="0"/>
              <a:t> сам, </a:t>
            </a:r>
            <a:r>
              <a:rPr lang="ru-RU" sz="2000" b="1" i="1" dirty="0" err="1" smtClean="0"/>
              <a:t>але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ще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краще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розуміє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його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він</a:t>
            </a:r>
            <a:r>
              <a:rPr lang="ru-RU" sz="2000" b="1" i="1" dirty="0" smtClean="0"/>
              <a:t> сам </a:t>
            </a:r>
            <a:r>
              <a:rPr lang="ru-RU" sz="2000" b="1" i="1" dirty="0" err="1" smtClean="0"/>
              <a:t>робить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прилад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експерименту</a:t>
            </a:r>
            <a:r>
              <a:rPr lang="ru-RU" sz="2000" b="1" i="1" dirty="0" smtClean="0"/>
              <a:t>». </a:t>
            </a:r>
          </a:p>
          <a:p>
            <a:r>
              <a:rPr lang="ru-RU" sz="2000" b="1" i="1" dirty="0" smtClean="0"/>
              <a:t>                                                П. Л. </a:t>
            </a:r>
            <a:r>
              <a:rPr lang="ru-RU" sz="2000" b="1" i="1" dirty="0" err="1" smtClean="0"/>
              <a:t>Капіца</a:t>
            </a:r>
            <a:r>
              <a:rPr lang="ru-RU" sz="2000" b="1" i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Picture 3" descr="C:\Documents and Settings\1\Рабочий стол\IMG_8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735"/>
            <a:ext cx="4049928" cy="53999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45203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Саморобний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прилад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бездоганно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відповідає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своєму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призначенню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завжди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велике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задоволення</a:t>
            </a:r>
            <a:r>
              <a:rPr lang="ru-RU" sz="2400" b="1" i="1" dirty="0" smtClean="0"/>
              <a:t> і </a:t>
            </a:r>
            <a:r>
              <a:rPr lang="ru-RU" sz="2400" b="1" i="1" dirty="0" err="1" smtClean="0"/>
              <a:t>спонукає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учня</a:t>
            </a:r>
            <a:r>
              <a:rPr lang="ru-RU" sz="2400" b="1" i="1" dirty="0" smtClean="0"/>
              <a:t> </a:t>
            </a:r>
            <a:r>
              <a:rPr lang="ru-RU" sz="2400" b="1" i="1" dirty="0"/>
              <a:t>д</a:t>
            </a:r>
            <a:r>
              <a:rPr lang="ru-RU" sz="2400" b="1" i="1" dirty="0" smtClean="0"/>
              <a:t>о </a:t>
            </a:r>
            <a:r>
              <a:rPr lang="ru-RU" sz="2400" b="1" i="1" dirty="0" err="1" smtClean="0"/>
              <a:t>подальшої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творчої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роботи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Науково-дослідницька </a:t>
            </a:r>
            <a:r>
              <a:rPr lang="uk-UA" dirty="0" err="1" smtClean="0"/>
              <a:t>діяльність-</a:t>
            </a:r>
            <a:endParaRPr lang="ru-RU" dirty="0"/>
          </a:p>
        </p:txBody>
      </p:sp>
      <p:pic>
        <p:nvPicPr>
          <p:cNvPr id="5" name="Picture 2" descr="C:\Documents and Settings\1\Рабочий стол\IMG_7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46" y="3214686"/>
            <a:ext cx="4184130" cy="3138097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357298"/>
            <a:ext cx="82868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вища форма самоосвітньої діяльності школяра. Формування науково-дослідницьких умінь процес складний і тривалий, а тому завданням вчителя є: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071810"/>
            <a:ext cx="41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ea typeface="Times New Roman" pitchFamily="18" charset="0"/>
              </a:rPr>
              <a:t>поступово і методично формувати       пошуково-дослідницькі навички;</a:t>
            </a:r>
            <a:endParaRPr lang="ru-RU" sz="1600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ea typeface="Times New Roman" pitchFamily="18" charset="0"/>
              </a:rPr>
              <a:t>здійснювати постійний контроль за підготовкою учнями науково-дослідницьких робіт;</a:t>
            </a: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ea typeface="Times New Roman" pitchFamily="18" charset="0"/>
              </a:rPr>
              <a:t>аналізувати та виправляти  помилки ;</a:t>
            </a: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ea typeface="Times New Roman" pitchFamily="18" charset="0"/>
              </a:rPr>
              <a:t>визначати найкращі, найефективніші шляхи виконання роботи, навчаючи учнів поєднувати         дослідницьку діяльність з науковою;</a:t>
            </a: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 smtClean="0">
                <a:latin typeface="Arial" pitchFamily="34" charset="0"/>
                <a:ea typeface="Times New Roman" pitchFamily="18" charset="0"/>
              </a:rPr>
              <a:t>з’ясовувати можливості подальшого застосування результатів роботи.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Фізичні конкурси,олімпіади.</a:t>
            </a:r>
            <a:endParaRPr lang="ru-RU" dirty="0"/>
          </a:p>
        </p:txBody>
      </p:sp>
      <p:pic>
        <p:nvPicPr>
          <p:cNvPr id="3074" name="Picture 2" descr="C:\Documents and Settings\1\Рабочий стол\IMG_4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588813" cy="2691610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IMG_6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107661"/>
            <a:ext cx="2928958" cy="21967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3929066"/>
            <a:ext cx="49144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Всеукраїнський фізичний конкурс </a:t>
            </a:r>
            <a:r>
              <a:rPr lang="uk-UA" sz="2000" b="1" i="1" u="sng" dirty="0" smtClean="0"/>
              <a:t>"Левеня",</a:t>
            </a:r>
          </a:p>
          <a:p>
            <a:r>
              <a:rPr lang="uk-UA" b="1" i="1" dirty="0" smtClean="0"/>
              <a:t> проводиться для всіх учнів, які цікавляться</a:t>
            </a:r>
          </a:p>
          <a:p>
            <a:r>
              <a:rPr lang="uk-UA" b="1" i="1" dirty="0" smtClean="0"/>
              <a:t> фізикою,  хто любить думати і спостерігати, </a:t>
            </a:r>
          </a:p>
          <a:p>
            <a:r>
              <a:rPr lang="uk-UA" b="1" i="1" dirty="0" smtClean="0"/>
              <a:t>змагатися і перемагати. В цьому конкурсі </a:t>
            </a:r>
          </a:p>
          <a:p>
            <a:r>
              <a:rPr lang="uk-UA" b="1" i="1" dirty="0" smtClean="0"/>
              <a:t>можна  перевірити свої знання й інтуїцію,</a:t>
            </a:r>
          </a:p>
          <a:p>
            <a:r>
              <a:rPr lang="uk-UA" b="1" i="1" dirty="0" smtClean="0"/>
              <a:t> помірятися силами з ровесниками з</a:t>
            </a:r>
          </a:p>
          <a:p>
            <a:r>
              <a:rPr lang="uk-UA" b="1" i="1" dirty="0" smtClean="0"/>
              <a:t> усієї України. Конкурс дає можливість  учням </a:t>
            </a:r>
          </a:p>
          <a:p>
            <a:r>
              <a:rPr lang="uk-UA" b="1" i="1" dirty="0" smtClean="0"/>
              <a:t>застосовувати знання на практиці, відчути азарт змагання і радість успіху.</a:t>
            </a:r>
            <a:endParaRPr lang="ru-RU" b="1" i="1" dirty="0" smtClean="0"/>
          </a:p>
          <a:p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7859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/>
              <a:t>Конкурс юних дослідників та винахідників    </a:t>
            </a:r>
            <a:r>
              <a:rPr lang="uk-UA" sz="2000" b="1" i="1" dirty="0" err="1" smtClean="0"/>
              <a:t>“Едісони</a:t>
            </a:r>
            <a:r>
              <a:rPr lang="uk-UA" sz="2000" b="1" i="1" dirty="0" smtClean="0"/>
              <a:t> ХХІ </a:t>
            </a:r>
            <a:r>
              <a:rPr lang="uk-UA" sz="2000" b="1" i="1" dirty="0" err="1" smtClean="0"/>
              <a:t>століття”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9289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err="1" smtClean="0"/>
              <a:t>Інтернет-олімпіада</a:t>
            </a:r>
            <a:r>
              <a:rPr lang="uk-UA" sz="2000" b="1" i="1" dirty="0" smtClean="0"/>
              <a:t> “Відкрита природнича демонстрація”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Турнір з фізики -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1\Рабочий стол\IMG_7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3977219" cy="29829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714356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     </a:t>
            </a:r>
            <a:endParaRPr lang="ru-RU" dirty="0"/>
          </a:p>
        </p:txBody>
      </p:sp>
      <p:pic>
        <p:nvPicPr>
          <p:cNvPr id="9" name="Содержимое 18" descr="IMG_1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51788">
            <a:off x="4772100" y="2509279"/>
            <a:ext cx="1988832" cy="1657360"/>
          </a:xfrm>
          <a:prstGeom prst="rect">
            <a:avLst/>
          </a:prstGeom>
        </p:spPr>
      </p:pic>
      <p:pic>
        <p:nvPicPr>
          <p:cNvPr id="11" name="Picture 5" descr="D:\Мои Документы\Маман\ТЮВіР 11\Замок\IMG_1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571744"/>
            <a:ext cx="1928790" cy="12858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50006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42984"/>
            <a:ext cx="9429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uk-UA" sz="2400" b="1" i="1" dirty="0" smtClean="0"/>
              <a:t>колективне </a:t>
            </a:r>
            <a:r>
              <a:rPr lang="ru-RU" sz="2400" b="1" i="1" dirty="0" err="1" smtClean="0"/>
              <a:t>змагання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учнів</a:t>
            </a:r>
            <a:r>
              <a:rPr lang="ru-RU" sz="2400" b="1" i="1" dirty="0" smtClean="0"/>
              <a:t> старших </a:t>
            </a:r>
            <a:r>
              <a:rPr lang="ru-RU" sz="2400" b="1" i="1" dirty="0" err="1" smtClean="0"/>
              <a:t>класів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вмінні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розв</a:t>
            </a:r>
            <a:r>
              <a:rPr lang="en-US" sz="2400" b="1" i="1" dirty="0" smtClean="0"/>
              <a:t>'</a:t>
            </a:r>
            <a:r>
              <a:rPr lang="ru-RU" sz="2400" b="1" i="1" dirty="0" err="1" smtClean="0"/>
              <a:t>язувати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складні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наукові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проблеми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переконливо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представляти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рішення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відстоювати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їх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наукових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дискусіях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2500306"/>
            <a:ext cx="27860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 useBgFill="1">
        <p:nvSpPr>
          <p:cNvPr id="5123" name="Rectangle 3"/>
          <p:cNvSpPr>
            <a:spLocks noChangeArrowheads="1"/>
          </p:cNvSpPr>
          <p:nvPr/>
        </p:nvSpPr>
        <p:spPr bwMode="auto">
          <a:xfrm>
            <a:off x="4143372" y="4357694"/>
            <a:ext cx="4714908" cy="224676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Серед завдань турніру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зустріти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розрахункові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якісні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теоретичні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експериментальні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конструкторські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завдання-жарти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завдання-демонстрації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творчі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дослідницькі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5" tooltip="Організація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072206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Команда </a:t>
            </a:r>
            <a:r>
              <a:rPr lang="uk-UA" b="1" dirty="0" smtClean="0">
                <a:solidFill>
                  <a:srgbClr val="FF0000"/>
                </a:solidFill>
              </a:rPr>
              <a:t>–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переможець </a:t>
            </a:r>
            <a:r>
              <a:rPr lang="uk-UA" b="1" dirty="0" err="1" smtClean="0">
                <a:solidFill>
                  <a:srgbClr val="FF0000"/>
                </a:solidFill>
              </a:rPr>
              <a:t>ВТЮВіР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b="1" smtClean="0">
                <a:solidFill>
                  <a:srgbClr val="002060"/>
                </a:solidFill>
              </a:rPr>
              <a:t>2011   ”Суми-1</a:t>
            </a:r>
            <a:r>
              <a:rPr lang="uk-UA" b="1" dirty="0" smtClean="0">
                <a:solidFill>
                  <a:srgbClr val="002060"/>
                </a:solidFill>
              </a:rPr>
              <a:t>”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 </a:t>
            </a:r>
            <a:r>
              <a:rPr lang="ru-RU" dirty="0" smtClean="0"/>
              <a:t> </a:t>
            </a:r>
            <a:r>
              <a:rPr lang="ru-RU" sz="4000" dirty="0" err="1" smtClean="0"/>
              <a:t>Можливості</a:t>
            </a:r>
            <a:r>
              <a:rPr lang="ru-RU" sz="4000" dirty="0" smtClean="0"/>
              <a:t> </a:t>
            </a:r>
            <a:r>
              <a:rPr lang="ru-RU" sz="4000" dirty="0"/>
              <a:t>уроку </a:t>
            </a:r>
            <a:r>
              <a:rPr lang="ru-RU" sz="4000" dirty="0" err="1"/>
              <a:t>невичерпні</a:t>
            </a:r>
            <a:r>
              <a:rPr lang="ru-RU" sz="4000" dirty="0"/>
              <a:t> та сила </a:t>
            </a:r>
            <a:r>
              <a:rPr lang="ru-RU" sz="4000" dirty="0" err="1"/>
              <a:t>його</a:t>
            </a:r>
            <a:r>
              <a:rPr lang="ru-RU" sz="4000" dirty="0"/>
              <a:t> </a:t>
            </a:r>
            <a:r>
              <a:rPr lang="ru-RU" sz="4000" dirty="0" smtClean="0"/>
              <a:t>   </a:t>
            </a:r>
            <a:r>
              <a:rPr lang="ru-RU" sz="4000" dirty="0" err="1" smtClean="0"/>
              <a:t>чарівна</a:t>
            </a:r>
            <a:r>
              <a:rPr lang="ru-RU" sz="4000" dirty="0" smtClean="0"/>
              <a:t>.</a:t>
            </a:r>
            <a:r>
              <a:rPr lang="ru-RU" sz="4000" dirty="0"/>
              <a:t>  </a:t>
            </a:r>
            <a:r>
              <a:rPr lang="ru-RU" sz="4000" dirty="0" err="1"/>
              <a:t>Кожен</a:t>
            </a:r>
            <a:r>
              <a:rPr lang="ru-RU" sz="4000" dirty="0"/>
              <a:t> урок —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крок</a:t>
            </a:r>
            <a:r>
              <a:rPr lang="ru-RU" sz="4000" dirty="0"/>
              <a:t> до </a:t>
            </a:r>
            <a:r>
              <a:rPr lang="ru-RU" sz="4000" dirty="0" err="1"/>
              <a:t>дозрівання</a:t>
            </a:r>
            <a:r>
              <a:rPr lang="ru-RU" sz="4000" dirty="0"/>
              <a:t> </a:t>
            </a:r>
            <a:r>
              <a:rPr lang="ru-RU" sz="4000" dirty="0" err="1"/>
              <a:t>інтелекту</a:t>
            </a:r>
            <a:r>
              <a:rPr lang="ru-RU" sz="4000" dirty="0"/>
              <a:t> </a:t>
            </a:r>
            <a:r>
              <a:rPr lang="ru-RU" sz="4000" dirty="0" err="1"/>
              <a:t>учня</a:t>
            </a:r>
            <a:r>
              <a:rPr lang="ru-RU" sz="4000" dirty="0" smtClean="0"/>
              <a:t>,</a:t>
            </a:r>
            <a:r>
              <a:rPr lang="ru-RU" sz="4000" dirty="0"/>
              <a:t>  </a:t>
            </a:r>
            <a:r>
              <a:rPr lang="ru-RU" sz="4000" dirty="0" err="1"/>
              <a:t>цеглина</a:t>
            </a:r>
            <a:r>
              <a:rPr lang="ru-RU" sz="4000" dirty="0"/>
              <a:t> в </a:t>
            </a:r>
            <a:r>
              <a:rPr lang="ru-RU" sz="4000" dirty="0" err="1"/>
              <a:t>основі</a:t>
            </a:r>
            <a:r>
              <a:rPr lang="ru-RU" sz="4000" dirty="0"/>
              <a:t> </a:t>
            </a:r>
            <a:r>
              <a:rPr lang="ru-RU" sz="4000" dirty="0" err="1"/>
              <a:t>чарівного</a:t>
            </a:r>
            <a:r>
              <a:rPr lang="ru-RU" sz="4000" dirty="0"/>
              <a:t> </a:t>
            </a:r>
            <a:r>
              <a:rPr lang="ru-RU" sz="4000" dirty="0" err="1"/>
              <a:t>будинку</a:t>
            </a:r>
            <a:r>
              <a:rPr lang="ru-RU" sz="4000" dirty="0"/>
              <a:t> на </a:t>
            </a:r>
            <a:r>
              <a:rPr lang="ru-RU" sz="4000" dirty="0" err="1"/>
              <a:t>ім'я</a:t>
            </a:r>
            <a:r>
              <a:rPr lang="ru-RU" sz="4000" dirty="0"/>
              <a:t> </a:t>
            </a:r>
            <a:r>
              <a:rPr lang="ru-RU" sz="4000" dirty="0" err="1"/>
              <a:t>Розвиток</a:t>
            </a:r>
            <a:r>
              <a:rPr lang="ru-RU" sz="4000" dirty="0"/>
              <a:t>   </a:t>
            </a:r>
            <a:r>
              <a:rPr lang="ru-RU" sz="4000" dirty="0" err="1"/>
              <a:t>і</a:t>
            </a:r>
            <a:r>
              <a:rPr lang="ru-RU" sz="4000" dirty="0"/>
              <a:t> </a:t>
            </a:r>
            <a:r>
              <a:rPr lang="ru-RU" sz="4000" dirty="0" err="1"/>
              <a:t>Знання</a:t>
            </a:r>
            <a:r>
              <a:rPr lang="ru-RU" sz="4000" dirty="0"/>
              <a:t>, без </a:t>
            </a:r>
            <a:r>
              <a:rPr lang="ru-RU" sz="4000" dirty="0" err="1"/>
              <a:t>яких</a:t>
            </a:r>
            <a:r>
              <a:rPr lang="ru-RU" sz="4000" dirty="0"/>
              <a:t> </a:t>
            </a:r>
            <a:r>
              <a:rPr lang="ru-RU" sz="4000" dirty="0" err="1"/>
              <a:t>неможлива</a:t>
            </a:r>
            <a:r>
              <a:rPr lang="ru-RU" sz="4000" dirty="0"/>
              <a:t> </a:t>
            </a:r>
            <a:r>
              <a:rPr lang="ru-RU" sz="4000" dirty="0" err="1"/>
              <a:t>розумна</a:t>
            </a:r>
            <a:r>
              <a:rPr lang="ru-RU" sz="4000" dirty="0"/>
              <a:t>, </a:t>
            </a:r>
            <a:br>
              <a:rPr lang="ru-RU" sz="4000" dirty="0"/>
            </a:br>
            <a:r>
              <a:rPr lang="ru-RU" sz="4000" dirty="0" err="1" smtClean="0"/>
              <a:t>діяльна</a:t>
            </a:r>
            <a:r>
              <a:rPr lang="ru-RU" sz="4000" dirty="0" smtClean="0"/>
              <a:t> </a:t>
            </a:r>
            <a:r>
              <a:rPr lang="ru-RU" sz="4000" dirty="0" err="1"/>
              <a:t>людина-творець</a:t>
            </a:r>
            <a:r>
              <a:rPr lang="ru-RU" sz="4000" dirty="0"/>
              <a:t>. </a:t>
            </a:r>
          </a:p>
          <a:p>
            <a:endParaRPr lang="ru-RU" dirty="0"/>
          </a:p>
        </p:txBody>
      </p:sp>
      <p:pic>
        <p:nvPicPr>
          <p:cNvPr id="5125" name="Picture 5" descr="D:\Мои Документы\Мои рисунки\мамина\яремче\Яремча 2008\с Флешки\1\Презентации\Гребенюк\Finish_1\Anim\cha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333509" cy="1000132"/>
          </a:xfrm>
          <a:prstGeom prst="rect">
            <a:avLst/>
          </a:prstGeom>
          <a:noFill/>
        </p:spPr>
      </p:pic>
      <p:pic>
        <p:nvPicPr>
          <p:cNvPr id="5127" name="Picture 7" descr="D:\Мои Документы\Мои рисунки\мамина\яремче\Яремча 2008\с Флешки\1\Презентации\Гребенюк\Finish_1\Anim\EM-wa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04"/>
            <a:ext cx="1189547" cy="892160"/>
          </a:xfrm>
          <a:prstGeom prst="rect">
            <a:avLst/>
          </a:prstGeom>
          <a:noFill/>
        </p:spPr>
      </p:pic>
      <p:pic>
        <p:nvPicPr>
          <p:cNvPr id="5128" name="Picture 8" descr="D:\Мои Документы\Мои рисунки\мамина\яремче\Яремча 2008\с Флешки\1\Презентации\Гребенюк\Finish_1\Anim\Ir-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31788"/>
            <a:ext cx="1049318" cy="1049318"/>
          </a:xfrm>
          <a:prstGeom prst="rect">
            <a:avLst/>
          </a:prstGeom>
          <a:noFill/>
        </p:spPr>
      </p:pic>
      <p:pic>
        <p:nvPicPr>
          <p:cNvPr id="5129" name="Picture 9" descr="D:\Мои Документы\Мои рисунки\мамина\яремче\Яремча 2008\с Флешки\1\Презентации\Гребенюк\Finish_1\Anim\fouc0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57166"/>
            <a:ext cx="1231880" cy="923910"/>
          </a:xfrm>
          <a:prstGeom prst="rect">
            <a:avLst/>
          </a:prstGeom>
          <a:noFill/>
        </p:spPr>
      </p:pic>
      <p:pic>
        <p:nvPicPr>
          <p:cNvPr id="9" name="Picture 8" descr="http://media.ifun.ru/7/x/7xgwtisv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500042"/>
            <a:ext cx="1500198" cy="786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1\Рабочий стол\mota_ru_1032321-preview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24941" cy="62437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4786322"/>
            <a:ext cx="7814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/>
              <a:t>         </a:t>
            </a:r>
            <a:r>
              <a:rPr lang="uk-UA" sz="3600" b="1" i="1" dirty="0" smtClean="0"/>
              <a:t>Дякую за увагу та сподіваюсь на</a:t>
            </a:r>
            <a:endParaRPr lang="en-US" sz="3600" b="1" i="1" dirty="0" smtClean="0"/>
          </a:p>
          <a:p>
            <a:r>
              <a:rPr lang="uk-UA" sz="3600" b="1" i="1" dirty="0" smtClean="0"/>
              <a:t> </a:t>
            </a:r>
            <a:r>
              <a:rPr lang="en-US" sz="3600" b="1" i="1" dirty="0" smtClean="0"/>
              <a:t>                          </a:t>
            </a:r>
            <a:r>
              <a:rPr lang="uk-UA" sz="3600" b="1" i="1" dirty="0" smtClean="0"/>
              <a:t>співпрацю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772400" cy="4000528"/>
          </a:xfrm>
        </p:spPr>
        <p:txBody>
          <a:bodyPr>
            <a:normAutofit fontScale="90000"/>
          </a:bodyPr>
          <a:lstStyle/>
          <a:p>
            <a:r>
              <a:rPr lang="ru-RU" sz="3600" i="1" dirty="0"/>
              <a:t>«</a:t>
            </a:r>
            <a:r>
              <a:rPr lang="ru-RU" sz="3600" i="1" dirty="0" err="1"/>
              <a:t>Якщо</a:t>
            </a:r>
            <a:r>
              <a:rPr lang="ru-RU" sz="3600" i="1" dirty="0"/>
              <a:t> </a:t>
            </a:r>
            <a:r>
              <a:rPr lang="ru-RU" sz="3600" i="1" dirty="0" err="1"/>
              <a:t>навіть</a:t>
            </a:r>
            <a:r>
              <a:rPr lang="ru-RU" sz="3600" i="1" dirty="0"/>
              <a:t> </a:t>
            </a:r>
            <a:r>
              <a:rPr lang="ru-RU" sz="3600" i="1" dirty="0" err="1" smtClean="0"/>
              <a:t>припустити</a:t>
            </a:r>
            <a:r>
              <a:rPr lang="ru-RU" sz="3600" i="1" dirty="0"/>
              <a:t>, </a:t>
            </a:r>
            <a:r>
              <a:rPr lang="ru-RU" sz="3600" i="1" dirty="0" err="1"/>
              <a:t>що</a:t>
            </a:r>
            <a:r>
              <a:rPr lang="ru-RU" sz="3600" i="1" dirty="0"/>
              <a:t> </a:t>
            </a:r>
            <a:r>
              <a:rPr lang="ru-RU" sz="3600" i="1" dirty="0" err="1"/>
              <a:t>учень</a:t>
            </a:r>
            <a:r>
              <a:rPr lang="ru-RU" sz="3600" i="1" dirty="0"/>
              <a:t> </a:t>
            </a:r>
            <a:r>
              <a:rPr lang="ru-RU" sz="3600" i="1" dirty="0" err="1"/>
              <a:t>зрозумів</a:t>
            </a:r>
            <a:r>
              <a:rPr lang="ru-RU" sz="3600" i="1" dirty="0"/>
              <a:t> думку, яку пояснив </a:t>
            </a:r>
            <a:r>
              <a:rPr lang="ru-RU" sz="3600" i="1" dirty="0" err="1"/>
              <a:t>йому</a:t>
            </a:r>
            <a:r>
              <a:rPr lang="ru-RU" sz="3600" i="1" dirty="0"/>
              <a:t> учитель, то </a:t>
            </a:r>
            <a:r>
              <a:rPr lang="ru-RU" sz="3600" i="1" dirty="0" err="1"/>
              <a:t>і</a:t>
            </a:r>
            <a:r>
              <a:rPr lang="ru-RU" sz="3600" i="1" dirty="0"/>
              <a:t> в тому </a:t>
            </a:r>
            <a:r>
              <a:rPr lang="ru-RU" sz="3600" i="1" dirty="0" err="1"/>
              <a:t>разі</a:t>
            </a:r>
            <a:r>
              <a:rPr lang="ru-RU" sz="3600" i="1" dirty="0"/>
              <a:t> думка </a:t>
            </a:r>
            <a:r>
              <a:rPr lang="ru-RU" sz="3600" i="1" dirty="0" err="1"/>
              <a:t>ця</a:t>
            </a:r>
            <a:r>
              <a:rPr lang="ru-RU" sz="3600" i="1" dirty="0"/>
              <a:t> </a:t>
            </a:r>
            <a:r>
              <a:rPr lang="ru-RU" sz="3600" i="1" dirty="0" err="1"/>
              <a:t>ніколи</a:t>
            </a:r>
            <a:r>
              <a:rPr lang="ru-RU" sz="3600" i="1" dirty="0"/>
              <a:t> не </a:t>
            </a:r>
            <a:r>
              <a:rPr lang="ru-RU" sz="3600" i="1" dirty="0" err="1" smtClean="0"/>
              <a:t>вкладається</a:t>
            </a:r>
            <a:r>
              <a:rPr lang="ru-RU" sz="3600" i="1" dirty="0" smtClean="0"/>
              <a:t> </a:t>
            </a:r>
            <a:r>
              <a:rPr lang="ru-RU" sz="3600" i="1" dirty="0"/>
              <a:t>в </a:t>
            </a:r>
            <a:r>
              <a:rPr lang="ru-RU" sz="3600" i="1" dirty="0" err="1"/>
              <a:t>голові</a:t>
            </a:r>
            <a:r>
              <a:rPr lang="ru-RU" sz="3600" i="1" dirty="0"/>
              <a:t> </a:t>
            </a:r>
            <a:r>
              <a:rPr lang="ru-RU" sz="3600" i="1" dirty="0" err="1"/>
              <a:t>його</a:t>
            </a:r>
            <a:r>
              <a:rPr lang="ru-RU" sz="3600" i="1" dirty="0"/>
              <a:t> так </a:t>
            </a:r>
            <a:r>
              <a:rPr lang="ru-RU" sz="3600" i="1" dirty="0" err="1"/>
              <a:t>міцно</a:t>
            </a:r>
            <a:r>
              <a:rPr lang="ru-RU" sz="3600" i="1" dirty="0"/>
              <a:t> </a:t>
            </a:r>
            <a:r>
              <a:rPr lang="ru-RU" sz="3600" i="1" dirty="0" err="1"/>
              <a:t>і</a:t>
            </a:r>
            <a:r>
              <a:rPr lang="ru-RU" sz="3600" i="1" dirty="0"/>
              <a:t> </a:t>
            </a:r>
            <a:r>
              <a:rPr lang="ru-RU" sz="3600" i="1" dirty="0" err="1"/>
              <a:t>свідомо</a:t>
            </a:r>
            <a:r>
              <a:rPr lang="ru-RU" sz="3600" i="1" dirty="0"/>
              <a:t>, </a:t>
            </a:r>
            <a:r>
              <a:rPr lang="ru-RU" sz="3600" i="1" dirty="0" err="1"/>
              <a:t>ніколи</a:t>
            </a:r>
            <a:r>
              <a:rPr lang="ru-RU" sz="3600" i="1" dirty="0"/>
              <a:t> не стане такою </a:t>
            </a:r>
            <a:r>
              <a:rPr lang="ru-RU" sz="3600" i="1" dirty="0" err="1"/>
              <a:t>цілковитою</a:t>
            </a:r>
            <a:r>
              <a:rPr lang="ru-RU" sz="3600" i="1" dirty="0"/>
              <a:t> </a:t>
            </a:r>
            <a:r>
              <a:rPr lang="ru-RU" sz="3600" i="1" dirty="0" err="1"/>
              <a:t>власністю</a:t>
            </a:r>
            <a:r>
              <a:rPr lang="ru-RU" sz="3600" i="1" dirty="0"/>
              <a:t> </a:t>
            </a:r>
            <a:r>
              <a:rPr lang="ru-RU" sz="3600" i="1" dirty="0" err="1"/>
              <a:t>учня</a:t>
            </a:r>
            <a:r>
              <a:rPr lang="ru-RU" sz="3600" i="1" dirty="0"/>
              <a:t>, як </a:t>
            </a:r>
            <a:r>
              <a:rPr lang="ru-RU" sz="3600" i="1" dirty="0" err="1"/>
              <a:t>тоді</a:t>
            </a:r>
            <a:r>
              <a:rPr lang="ru-RU" sz="3600" i="1" dirty="0"/>
              <a:t>, коли </a:t>
            </a:r>
            <a:r>
              <a:rPr lang="ru-RU" sz="3600" i="1" dirty="0" err="1"/>
              <a:t>він</a:t>
            </a:r>
            <a:r>
              <a:rPr lang="ru-RU" sz="3600" i="1" dirty="0"/>
              <a:t> сам </a:t>
            </a:r>
            <a:r>
              <a:rPr lang="ru-RU" sz="3600" i="1" dirty="0" err="1"/>
              <a:t>її</a:t>
            </a:r>
            <a:r>
              <a:rPr lang="ru-RU" sz="3600" i="1" dirty="0"/>
              <a:t> </a:t>
            </a:r>
            <a:r>
              <a:rPr lang="ru-RU" sz="3600" i="1" dirty="0" err="1"/>
              <a:t>виробить</a:t>
            </a:r>
            <a:r>
              <a:rPr lang="ru-RU" sz="3600" i="1" dirty="0"/>
              <a:t>...».</a:t>
            </a:r>
            <a:r>
              <a:rPr lang="ru-RU" dirty="0"/>
              <a:t/>
            </a:r>
            <a:br>
              <a:rPr lang="ru-RU" dirty="0"/>
            </a:br>
            <a:endParaRPr lang="ru-RU" sz="2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К.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Ушинський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D:\Мои Документы\Мои рисунки\мамина\яремче\Яремча 2008\с Флешки\1\Презентации\Гребенюк\Finish_1\Anim\Ball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29198"/>
            <a:ext cx="1905014" cy="1428760"/>
          </a:xfrm>
          <a:prstGeom prst="rect">
            <a:avLst/>
          </a:prstGeom>
          <a:noFill/>
        </p:spPr>
      </p:pic>
      <p:pic>
        <p:nvPicPr>
          <p:cNvPr id="1030" name="Picture 6" descr="D:\Мои Документы\Мои рисунки\мамина\яремче\Яремча 2008\с Флешки\1\Презентации\Гребенюк\Finish_1\Anim\ang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719295" cy="1289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86676" cy="2857520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Головне </a:t>
            </a:r>
            <a:r>
              <a:rPr lang="ru-RU" sz="2800" b="1" i="1" dirty="0" err="1"/>
              <a:t>завдання</a:t>
            </a:r>
            <a:r>
              <a:rPr lang="ru-RU" sz="2800" b="1" i="1" dirty="0"/>
              <a:t> </a:t>
            </a:r>
            <a:r>
              <a:rPr lang="ru-RU" sz="2800" b="1" i="1" dirty="0" smtClean="0"/>
              <a:t>учителя— </a:t>
            </a:r>
            <a:r>
              <a:rPr lang="ru-RU" sz="2800" b="1" i="1" dirty="0" err="1"/>
              <a:t>дати</a:t>
            </a:r>
            <a:r>
              <a:rPr lang="ru-RU" sz="2800" b="1" i="1" dirty="0"/>
              <a:t> </a:t>
            </a:r>
            <a:r>
              <a:rPr lang="ru-RU" sz="2800" b="1" i="1" dirty="0" err="1"/>
              <a:t>можливість</a:t>
            </a:r>
            <a:r>
              <a:rPr lang="ru-RU" sz="2800" b="1" i="1" dirty="0"/>
              <a:t> </a:t>
            </a:r>
            <a:r>
              <a:rPr lang="ru-RU" sz="2800" b="1" i="1" dirty="0" err="1"/>
              <a:t>учневі</a:t>
            </a:r>
            <a:r>
              <a:rPr lang="ru-RU" sz="2800" b="1" i="1" dirty="0"/>
              <a:t> </a:t>
            </a:r>
            <a:r>
              <a:rPr lang="ru-RU" sz="2800" b="1" i="1" dirty="0" err="1"/>
              <a:t>розвинути</a:t>
            </a:r>
            <a:r>
              <a:rPr lang="ru-RU" sz="2800" b="1" i="1" dirty="0"/>
              <a:t> </a:t>
            </a:r>
            <a:r>
              <a:rPr lang="ru-RU" sz="2800" b="1" i="1" dirty="0" err="1"/>
              <a:t>свій</a:t>
            </a:r>
            <a:r>
              <a:rPr lang="ru-RU" sz="2800" b="1" i="1" dirty="0"/>
              <a:t> </a:t>
            </a:r>
            <a:r>
              <a:rPr lang="ru-RU" sz="2800" b="1" i="1" dirty="0" err="1"/>
              <a:t>інтелект</a:t>
            </a:r>
            <a:r>
              <a:rPr lang="ru-RU" sz="2800" b="1" i="1" dirty="0"/>
              <a:t> у </a:t>
            </a:r>
            <a:r>
              <a:rPr lang="ru-RU" sz="2800" b="1" i="1" dirty="0" err="1"/>
              <a:t>самостійній</a:t>
            </a:r>
            <a:r>
              <a:rPr lang="ru-RU" sz="2800" b="1" i="1" dirty="0"/>
              <a:t> </a:t>
            </a:r>
            <a:r>
              <a:rPr lang="ru-RU" sz="2800" b="1" i="1" dirty="0" err="1"/>
              <a:t>творчій</a:t>
            </a:r>
            <a:r>
              <a:rPr lang="ru-RU" sz="2800" b="1" i="1" dirty="0"/>
              <a:t> </a:t>
            </a:r>
            <a:r>
              <a:rPr lang="ru-RU" sz="2800" b="1" i="1" dirty="0" err="1"/>
              <a:t>діяльності</a:t>
            </a:r>
            <a:r>
              <a:rPr lang="ru-RU" sz="2800" b="1" i="1" dirty="0"/>
              <a:t> </a:t>
            </a:r>
            <a:r>
              <a:rPr lang="ru-RU" sz="2800" b="1" i="1" dirty="0" err="1"/>
              <a:t>з</a:t>
            </a:r>
            <a:r>
              <a:rPr lang="ru-RU" sz="2800" b="1" i="1" dirty="0"/>
              <a:t> </a:t>
            </a:r>
            <a:r>
              <a:rPr lang="ru-RU" sz="2800" b="1" i="1" dirty="0" err="1"/>
              <a:t>урахуванням</a:t>
            </a:r>
            <a:r>
              <a:rPr lang="ru-RU" sz="2800" b="1" i="1" dirty="0"/>
              <a:t> </a:t>
            </a:r>
            <a:r>
              <a:rPr lang="ru-RU" sz="2800" b="1" i="1" dirty="0" err="1"/>
              <a:t>індивідуальних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особливостей</a:t>
            </a:r>
            <a:r>
              <a:rPr lang="ru-RU" sz="2800" b="1" i="1" dirty="0" smtClean="0"/>
              <a:t> </a:t>
            </a:r>
            <a:r>
              <a:rPr lang="ru-RU" sz="2800" b="1" i="1" dirty="0"/>
              <a:t>та 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постаратися</a:t>
            </a:r>
            <a:r>
              <a:rPr lang="ru-RU" sz="2800" b="1" i="1" dirty="0"/>
              <a:t> </a:t>
            </a:r>
            <a:r>
              <a:rPr lang="ru-RU" sz="2800" b="1" i="1" dirty="0" err="1"/>
              <a:t>найповніше</a:t>
            </a:r>
            <a:r>
              <a:rPr lang="ru-RU" sz="2800" b="1" i="1" dirty="0"/>
              <a:t> </a:t>
            </a:r>
            <a:r>
              <a:rPr lang="ru-RU" sz="2800" b="1" i="1" dirty="0" err="1"/>
              <a:t>розкрити</a:t>
            </a:r>
            <a:r>
              <a:rPr lang="ru-RU" sz="2800" b="1" i="1" dirty="0"/>
              <a:t> </a:t>
            </a:r>
            <a:r>
              <a:rPr lang="ru-RU" sz="2800" b="1" i="1" dirty="0" err="1"/>
              <a:t>свої</a:t>
            </a:r>
            <a:r>
              <a:rPr lang="ru-RU" sz="2800" b="1" i="1" dirty="0"/>
              <a:t> </a:t>
            </a:r>
            <a:r>
              <a:rPr lang="ru-RU" sz="2800" b="1" i="1" dirty="0" err="1"/>
              <a:t>здібності</a:t>
            </a:r>
            <a:r>
              <a:rPr lang="ru-RU" sz="2800" b="1" i="1" dirty="0"/>
              <a:t>. </a:t>
            </a:r>
            <a:br>
              <a:rPr lang="ru-RU" sz="2800" b="1" i="1" dirty="0"/>
            </a:b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3786190"/>
            <a:ext cx="4429156" cy="21970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600" b="1" i="1" dirty="0" err="1" smtClean="0"/>
              <a:t>Здібності</a:t>
            </a:r>
            <a:r>
              <a:rPr lang="ru-RU" sz="2600" b="1" i="1" dirty="0" smtClean="0"/>
              <a:t> кожного </a:t>
            </a:r>
            <a:r>
              <a:rPr lang="ru-RU" sz="2600" b="1" i="1" dirty="0" err="1" smtClean="0"/>
              <a:t>учня</a:t>
            </a:r>
            <a:r>
              <a:rPr lang="ru-RU" sz="2600" b="1" i="1" dirty="0" smtClean="0"/>
              <a:t> до </a:t>
            </a:r>
            <a:r>
              <a:rPr lang="ru-RU" sz="2600" b="1" i="1" dirty="0" err="1"/>
              <a:t>певного</a:t>
            </a:r>
            <a:r>
              <a:rPr lang="ru-RU" sz="2600" b="1" i="1" dirty="0"/>
              <a:t> виду </a:t>
            </a:r>
            <a:r>
              <a:rPr lang="ru-RU" sz="2600" b="1" i="1" dirty="0" err="1"/>
              <a:t>діяльності</a:t>
            </a:r>
            <a:r>
              <a:rPr lang="ru-RU" sz="2600" b="1" i="1" dirty="0"/>
              <a:t> </a:t>
            </a:r>
            <a:r>
              <a:rPr lang="ru-RU" sz="2600" b="1" i="1" dirty="0" err="1"/>
              <a:t>з</a:t>
            </a:r>
            <a:r>
              <a:rPr lang="ru-RU" sz="2600" b="1" i="1" dirty="0"/>
              <a:t> </a:t>
            </a:r>
            <a:r>
              <a:rPr lang="ru-RU" sz="2600" b="1" i="1" dirty="0" err="1"/>
              <a:t>найбільшою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достовірністю</a:t>
            </a:r>
            <a:r>
              <a:rPr lang="ru-RU" sz="2600" b="1" i="1" dirty="0" smtClean="0"/>
              <a:t> </a:t>
            </a:r>
            <a:r>
              <a:rPr lang="ru-RU" sz="2600" b="1" i="1" dirty="0" err="1"/>
              <a:t>можна</a:t>
            </a:r>
            <a:r>
              <a:rPr lang="ru-RU" sz="2600" b="1" i="1" dirty="0"/>
              <a:t> </a:t>
            </a:r>
            <a:r>
              <a:rPr lang="ru-RU" sz="2600" b="1" i="1" dirty="0" err="1"/>
              <a:t>виявити</a:t>
            </a:r>
            <a:r>
              <a:rPr lang="ru-RU" sz="2600" b="1" i="1" dirty="0"/>
              <a:t> </a:t>
            </a:r>
            <a:r>
              <a:rPr lang="ru-RU" sz="2600" b="1" i="1" dirty="0" err="1"/>
              <a:t>лише</a:t>
            </a:r>
            <a:r>
              <a:rPr lang="ru-RU" sz="2600" b="1" i="1" dirty="0"/>
              <a:t> </a:t>
            </a:r>
            <a:r>
              <a:rPr lang="ru-RU" sz="2600" b="1" i="1" dirty="0" err="1"/>
              <a:t>під</a:t>
            </a:r>
            <a:r>
              <a:rPr lang="ru-RU" sz="2600" b="1" i="1" dirty="0"/>
              <a:t> </a:t>
            </a:r>
            <a:r>
              <a:rPr lang="ru-RU" sz="2600" b="1" i="1" dirty="0" smtClean="0"/>
              <a:t>час</a:t>
            </a:r>
            <a:r>
              <a:rPr lang="uk-UA" sz="2600" b="1" i="1" dirty="0" smtClean="0"/>
              <a:t> </a:t>
            </a:r>
            <a:r>
              <a:rPr lang="uk-UA" sz="2600" b="1" i="1" dirty="0" err="1" smtClean="0"/>
              <a:t>дослідницько-</a:t>
            </a:r>
            <a:r>
              <a:rPr lang="ru-RU" sz="2600" b="1" i="1" dirty="0" smtClean="0"/>
              <a:t>е</a:t>
            </a:r>
            <a:r>
              <a:rPr lang="uk-UA" sz="2600" b="1" i="1" dirty="0" err="1" smtClean="0"/>
              <a:t>кспериментальної</a:t>
            </a:r>
            <a:r>
              <a:rPr lang="uk-UA" sz="2600" b="1" i="1" dirty="0" smtClean="0"/>
              <a:t> роботи на уроках </a:t>
            </a:r>
            <a:r>
              <a:rPr lang="ru-RU" sz="2600" b="1" i="1" dirty="0" smtClean="0"/>
              <a:t>.</a:t>
            </a:r>
            <a:endParaRPr lang="ru-RU" sz="2600" b="1" i="1" dirty="0"/>
          </a:p>
        </p:txBody>
      </p:sp>
      <p:pic>
        <p:nvPicPr>
          <p:cNvPr id="4" name="Picture 2" descr="C:\Documents and Settings\1\Рабочий стол\IMG_5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4714941" cy="353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3200" b="1" i="1" dirty="0"/>
              <a:t>В </a:t>
            </a:r>
            <a:r>
              <a:rPr lang="ru-RU" sz="3200" b="1" i="1" dirty="0" err="1"/>
              <a:t>кожної</a:t>
            </a:r>
            <a:r>
              <a:rPr lang="ru-RU" sz="3200" b="1" i="1" dirty="0"/>
              <a:t> </a:t>
            </a:r>
            <a:r>
              <a:rPr lang="ru-RU" sz="3200" b="1" i="1" dirty="0" err="1"/>
              <a:t>дитини</a:t>
            </a:r>
            <a:r>
              <a:rPr lang="ru-RU" sz="3200" b="1" i="1" dirty="0"/>
              <a:t> </a:t>
            </a:r>
            <a:r>
              <a:rPr lang="ru-RU" sz="3200" b="1" i="1" dirty="0" err="1"/>
              <a:t>потрібно</a:t>
            </a:r>
            <a:r>
              <a:rPr lang="ru-RU" sz="3200" b="1" i="1" dirty="0"/>
              <a:t> </a:t>
            </a:r>
            <a:r>
              <a:rPr lang="ru-RU" sz="3200" b="1" i="1" dirty="0" err="1"/>
              <a:t>формувати</a:t>
            </a:r>
            <a:r>
              <a:rPr lang="ru-RU" sz="3200" b="1" i="1" dirty="0"/>
              <a:t> </a:t>
            </a:r>
            <a:r>
              <a:rPr lang="ru-RU" sz="3200" b="1" i="1" dirty="0" err="1"/>
              <a:t>уміння</a:t>
            </a:r>
            <a:r>
              <a:rPr lang="ru-RU" sz="3200" b="1" i="1" dirty="0"/>
              <a:t> </a:t>
            </a:r>
            <a:r>
              <a:rPr lang="ru-RU" sz="3200" b="1" i="1" dirty="0" err="1"/>
              <a:t>захоплюватися</a:t>
            </a:r>
            <a:r>
              <a:rPr lang="ru-RU" sz="3200" b="1" i="1" dirty="0"/>
              <a:t>, </a:t>
            </a:r>
            <a:r>
              <a:rPr lang="ru-RU" sz="3200" b="1" i="1" dirty="0" err="1"/>
              <a:t>сумніватися</a:t>
            </a:r>
            <a:r>
              <a:rPr lang="ru-RU" sz="3200" b="1" i="1" dirty="0"/>
              <a:t>, </a:t>
            </a:r>
            <a:r>
              <a:rPr lang="ru-RU" sz="3200" b="1" i="1" dirty="0" err="1"/>
              <a:t>дивуватися</a:t>
            </a:r>
            <a:r>
              <a:rPr lang="ru-RU" sz="3200" b="1" i="1" dirty="0"/>
              <a:t>. </a:t>
            </a:r>
            <a:r>
              <a:rPr lang="ru-RU" sz="3200" b="1" i="1" dirty="0" err="1"/>
              <a:t>Це</a:t>
            </a:r>
            <a:r>
              <a:rPr lang="ru-RU" sz="3200" b="1" i="1" dirty="0"/>
              <a:t> </a:t>
            </a:r>
            <a:r>
              <a:rPr lang="ru-RU" sz="3200" b="1" i="1" dirty="0" err="1"/>
              <a:t>здійснюється</a:t>
            </a:r>
            <a:r>
              <a:rPr lang="ru-RU" sz="3200" b="1" i="1" dirty="0"/>
              <a:t> </a:t>
            </a:r>
            <a:r>
              <a:rPr lang="ru-RU" sz="3200" b="1" i="1" dirty="0" err="1"/>
              <a:t>різними</a:t>
            </a:r>
            <a:r>
              <a:rPr lang="ru-RU" sz="3200" b="1" i="1" dirty="0"/>
              <a:t> </a:t>
            </a:r>
            <a:r>
              <a:rPr lang="ru-RU" sz="3200" b="1" i="1" dirty="0" smtClean="0"/>
              <a:t>шляхами: </a:t>
            </a:r>
            <a:endParaRPr lang="ru-RU" sz="32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357430"/>
            <a:ext cx="8229600" cy="3840171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b="1" i="1" dirty="0" smtClean="0"/>
              <a:t>1.демонстраційний </a:t>
            </a:r>
            <a:r>
              <a:rPr lang="ru-RU" sz="2000" b="1" i="1" dirty="0" err="1" smtClean="0"/>
              <a:t>експеримент</a:t>
            </a:r>
            <a:r>
              <a:rPr lang="ru-RU" sz="2000" b="1" i="1" dirty="0" smtClean="0"/>
              <a:t>; </a:t>
            </a:r>
          </a:p>
          <a:p>
            <a:pPr marL="457200" indent="-457200">
              <a:buNone/>
            </a:pPr>
            <a:r>
              <a:rPr lang="uk-UA" sz="2000" b="1" i="1" dirty="0" smtClean="0"/>
              <a:t>2.фронтальні лабораторні роботи;</a:t>
            </a:r>
          </a:p>
          <a:p>
            <a:pPr>
              <a:buNone/>
            </a:pPr>
            <a:r>
              <a:rPr lang="uk-UA" sz="2000" b="1" i="1" dirty="0" smtClean="0"/>
              <a:t>3.розв</a:t>
            </a:r>
            <a:r>
              <a:rPr lang="en-US" sz="2000" b="1" i="1" dirty="0" smtClean="0"/>
              <a:t>`</a:t>
            </a:r>
            <a:r>
              <a:rPr lang="uk-UA" sz="2000" b="1" i="1" dirty="0" err="1" smtClean="0"/>
              <a:t>язування</a:t>
            </a:r>
            <a:r>
              <a:rPr lang="uk-UA" sz="2000" b="1" i="1" dirty="0" smtClean="0"/>
              <a:t> експериментальних задач;</a:t>
            </a:r>
          </a:p>
          <a:p>
            <a:pPr>
              <a:buNone/>
            </a:pPr>
            <a:r>
              <a:rPr lang="uk-UA" sz="2000" b="1" i="1" dirty="0" smtClean="0"/>
              <a:t>4.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лабораторний</a:t>
            </a:r>
            <a:r>
              <a:rPr lang="ru-RU" sz="2000" b="1" i="1" dirty="0" smtClean="0"/>
              <a:t> практикум;</a:t>
            </a:r>
            <a:endParaRPr lang="uk-UA" sz="2000" b="1" i="1" dirty="0" smtClean="0"/>
          </a:p>
          <a:p>
            <a:pPr>
              <a:buNone/>
            </a:pPr>
            <a:r>
              <a:rPr lang="uk-UA" sz="2000" b="1" i="1" dirty="0" smtClean="0"/>
              <a:t>5.домашній експеримент;</a:t>
            </a:r>
          </a:p>
          <a:p>
            <a:pPr>
              <a:buNone/>
            </a:pPr>
            <a:r>
              <a:rPr lang="uk-UA" sz="2000" b="1" i="1" dirty="0" smtClean="0"/>
              <a:t>6.турнірна робота;</a:t>
            </a:r>
          </a:p>
          <a:p>
            <a:pPr>
              <a:buNone/>
            </a:pPr>
            <a:r>
              <a:rPr lang="uk-UA" sz="2000" b="1" i="1" dirty="0" smtClean="0"/>
              <a:t>7.науково-дослідницька робота;</a:t>
            </a:r>
          </a:p>
          <a:p>
            <a:pPr>
              <a:buNone/>
            </a:pPr>
            <a:r>
              <a:rPr lang="uk-UA" sz="2000" b="1" i="1" dirty="0" smtClean="0"/>
              <a:t>8.фізичні конкурси, олімпіади.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Picture 2" descr="C:\Documents and Settings\1\Рабочий стол\IMG_4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429000"/>
            <a:ext cx="4429663" cy="332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Демонстраційний експеримент</a:t>
            </a:r>
            <a:endParaRPr lang="ru-RU" dirty="0"/>
          </a:p>
        </p:txBody>
      </p:sp>
      <p:sp>
        <p:nvSpPr>
          <p:cNvPr id="44" name="Содержимое 43"/>
          <p:cNvSpPr>
            <a:spLocks noGrp="1"/>
          </p:cNvSpPr>
          <p:nvPr>
            <p:ph idx="1"/>
          </p:nvPr>
        </p:nvSpPr>
        <p:spPr>
          <a:xfrm>
            <a:off x="285720" y="1214423"/>
            <a:ext cx="4143404" cy="32147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i="1" dirty="0" smtClean="0"/>
              <a:t>   </a:t>
            </a:r>
            <a:r>
              <a:rPr lang="en-US" b="1" i="1" dirty="0" smtClean="0"/>
              <a:t>  </a:t>
            </a:r>
            <a:r>
              <a:rPr lang="uk-UA" b="1" i="1" dirty="0" smtClean="0"/>
              <a:t>Демонстраційний експеримент є однією зі складових навчального процесу з фізики і являє собою відтворення фізичних явищ вчителем на демонстраційному столі за допомогою приладів. </a:t>
            </a:r>
          </a:p>
        </p:txBody>
      </p:sp>
      <p:pic>
        <p:nvPicPr>
          <p:cNvPr id="4" name="Picture 2" descr="C:\Documents and Settings\1\Рабочий стол\IMG_8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8" y="1142984"/>
            <a:ext cx="4095779" cy="3071834"/>
          </a:xfrm>
          <a:prstGeom prst="rect">
            <a:avLst/>
          </a:prstGeom>
          <a:noFill/>
        </p:spPr>
      </p:pic>
      <p:pic>
        <p:nvPicPr>
          <p:cNvPr id="5" name="Picture 3" descr="C:\Documents and Settings\1\Рабочий стол\IMG_8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0587">
            <a:off x="508311" y="4323210"/>
            <a:ext cx="1752689" cy="2336918"/>
          </a:xfrm>
          <a:prstGeom prst="rect">
            <a:avLst/>
          </a:prstGeom>
          <a:noFill/>
        </p:spPr>
      </p:pic>
      <p:pic>
        <p:nvPicPr>
          <p:cNvPr id="7" name="Picture 5" descr="C:\Documents and Settings\1\Рабочий стол\IMG_8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6900">
            <a:off x="2651136" y="4443876"/>
            <a:ext cx="2560752" cy="19205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00694" y="4500570"/>
            <a:ext cx="34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/>
              <a:t> Експеримент на уроці – це джерело знань, критерій їх істинності.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Фронтальні лабораторні роботи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285860"/>
            <a:ext cx="4857784" cy="278608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  - </a:t>
            </a:r>
            <a:r>
              <a:rPr lang="uk-UA" sz="3400" b="1" i="1" dirty="0" smtClean="0">
                <a:solidFill>
                  <a:schemeClr val="tx1"/>
                </a:solidFill>
              </a:rPr>
              <a:t>це такий вид практичних робіт,коли всі учні класу одночасно виконують однотипний експеримент,використовуючи однакове обладнання. Фронтальні роботи виконуються групою або парою учнів.</a:t>
            </a:r>
            <a:endParaRPr lang="ru-RU" sz="34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42148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i="1" dirty="0" smtClean="0"/>
              <a:t>При виконанні фронтальних робіт учні поглиблюють власні знання, перевіряючи їх на практиці. </a:t>
            </a:r>
            <a:endParaRPr lang="ru-RU" sz="2800" b="1" i="1" dirty="0"/>
          </a:p>
        </p:txBody>
      </p:sp>
      <p:pic>
        <p:nvPicPr>
          <p:cNvPr id="7" name="Picture 2" descr="C:\Documents and Settings\1\Рабочий стол\IMG_7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2874432" cy="2155825"/>
          </a:xfrm>
          <a:prstGeom prst="rect">
            <a:avLst/>
          </a:prstGeom>
          <a:noFill/>
        </p:spPr>
      </p:pic>
      <p:pic>
        <p:nvPicPr>
          <p:cNvPr id="8" name="Picture 9" descr="C:\Documents and Settings\1\Рабочий стол\IMG_8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2564868" cy="192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Лабораторний практикум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857364"/>
            <a:ext cx="4857784" cy="485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 smtClean="0">
                <a:solidFill>
                  <a:schemeClr val="tx1"/>
                </a:solidFill>
              </a:rPr>
              <a:t>    Фізичний практикум проводиться у профільних класах з метою повторення, поглиблення, розширення і узагальнення отриманих знань з різних тем курсу фізики; розвитку та вдосконалення в учнів експериментальних умінь.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1\Рабочий стол\IMG_7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20" y="1357298"/>
            <a:ext cx="3500462" cy="2625347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IMG_5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143380"/>
            <a:ext cx="3445937" cy="258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Розв</a:t>
            </a:r>
            <a:r>
              <a:rPr lang="en-US" dirty="0" smtClean="0"/>
              <a:t>`</a:t>
            </a:r>
            <a:r>
              <a:rPr lang="uk-UA" dirty="0" err="1" smtClean="0"/>
              <a:t>язування</a:t>
            </a:r>
            <a:r>
              <a:rPr lang="uk-UA" dirty="0" smtClean="0"/>
              <a:t> </a:t>
            </a:r>
            <a:r>
              <a:rPr lang="uk-UA" dirty="0" err="1" smtClean="0"/>
              <a:t>експериментал</a:t>
            </a:r>
            <a:r>
              <a:rPr lang="ru-RU" dirty="0" err="1" smtClean="0"/>
              <a:t>ь</a:t>
            </a:r>
            <a:r>
              <a:rPr lang="uk-UA" dirty="0" err="1" smtClean="0"/>
              <a:t>но-</a:t>
            </a:r>
            <a:r>
              <a:rPr lang="uk-UA" dirty="0" smtClean="0"/>
              <a:t>    дослідницьких  задач з фізики</a:t>
            </a:r>
            <a:endParaRPr lang="ru-RU" dirty="0"/>
          </a:p>
        </p:txBody>
      </p:sp>
      <p:pic>
        <p:nvPicPr>
          <p:cNvPr id="5122" name="Picture 2" descr="C:\Documents and Settings\1\Рабочий стол\IMG_2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25702"/>
            <a:ext cx="3714776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2143116"/>
            <a:ext cx="5143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err="1" smtClean="0"/>
              <a:t>Експериментально-досдідницька</a:t>
            </a:r>
            <a:r>
              <a:rPr lang="uk-UA" sz="2000" b="1" i="1" dirty="0" smtClean="0"/>
              <a:t> задача </a:t>
            </a:r>
          </a:p>
          <a:p>
            <a:r>
              <a:rPr lang="uk-UA" sz="2000" b="1" i="1" dirty="0" smtClean="0"/>
              <a:t>з фізики – це: </a:t>
            </a:r>
          </a:p>
          <a:p>
            <a:endParaRPr lang="uk-UA" sz="2000" b="1" dirty="0" smtClean="0"/>
          </a:p>
          <a:p>
            <a:r>
              <a:rPr lang="uk-UA" sz="2000" dirty="0" smtClean="0"/>
              <a:t> </a:t>
            </a:r>
            <a:r>
              <a:rPr lang="uk-UA" sz="2000" b="1" dirty="0" smtClean="0"/>
              <a:t>інформаційна задача, предметом якої є </a:t>
            </a:r>
          </a:p>
          <a:p>
            <a:r>
              <a:rPr lang="uk-UA" sz="2000" b="1" dirty="0" smtClean="0"/>
              <a:t> фізичні явища, факти та їх моделі, що </a:t>
            </a:r>
          </a:p>
          <a:p>
            <a:r>
              <a:rPr lang="uk-UA" sz="2000" b="1" dirty="0" smtClean="0"/>
              <a:t> </a:t>
            </a:r>
            <a:r>
              <a:rPr lang="uk-UA" sz="2000" b="1" dirty="0" err="1" smtClean="0"/>
              <a:t>розв</a:t>
            </a:r>
            <a:r>
              <a:rPr lang="en-US" sz="2000" b="1" dirty="0" smtClean="0"/>
              <a:t>`</a:t>
            </a:r>
            <a:r>
              <a:rPr lang="uk-UA" sz="2000" b="1" dirty="0" err="1" smtClean="0"/>
              <a:t>язуються</a:t>
            </a:r>
            <a:r>
              <a:rPr lang="uk-UA" sz="2000" b="1" dirty="0" smtClean="0"/>
              <a:t> методами, які містять         елементи наукових досліджень;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проблемна навчальна задача як   практичного так і теоретичного характеру, </a:t>
            </a:r>
            <a:r>
              <a:rPr lang="uk-UA" sz="2000" b="1" dirty="0" err="1" smtClean="0"/>
              <a:t>розв</a:t>
            </a:r>
            <a:r>
              <a:rPr lang="en-US" sz="2000" b="1" dirty="0" smtClean="0"/>
              <a:t>`</a:t>
            </a:r>
            <a:r>
              <a:rPr lang="uk-UA" sz="2000" b="1" dirty="0" err="1" smtClean="0"/>
              <a:t>язування</a:t>
            </a:r>
            <a:r>
              <a:rPr lang="uk-UA" sz="2000" b="1" dirty="0" smtClean="0"/>
              <a:t> якої забезпечує навчально-дослідницьку діяльність учня.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Домашній експеримент</a:t>
            </a:r>
            <a:endParaRPr lang="ru-RU" dirty="0"/>
          </a:p>
        </p:txBody>
      </p:sp>
      <p:pic>
        <p:nvPicPr>
          <p:cNvPr id="12" name="Picture 13" descr="C:\Documents and Settings\1\Рабочий стол\s320x240[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609558">
            <a:off x="2049217" y="5219624"/>
            <a:ext cx="1512378" cy="1499879"/>
          </a:xfrm>
          <a:prstGeom prst="rect">
            <a:avLst/>
          </a:prstGeom>
          <a:noFill/>
        </p:spPr>
      </p:pic>
      <p:pic>
        <p:nvPicPr>
          <p:cNvPr id="6" name="Picture 7" descr="C:\Documents and Settings\1\Рабочий стол\IMG_7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49291"/>
            <a:ext cx="3214710" cy="4286280"/>
          </a:xfrm>
          <a:prstGeom prst="rect">
            <a:avLst/>
          </a:prstGeom>
          <a:noFill/>
        </p:spPr>
      </p:pic>
      <p:pic>
        <p:nvPicPr>
          <p:cNvPr id="10" name="Picture 11" descr="C:\Documents and Settings\1\Рабочий стол\s320x24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94307">
            <a:off x="535325" y="4151104"/>
            <a:ext cx="1665068" cy="14374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1357298"/>
            <a:ext cx="5131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Домашній експеримент викликає в учнів дуже великий інтерес, що цілком природно, тому що при цьому відбувається пізнання учнем навколишнього світу на основі власного досвіду та власних відчуттів. 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97765" y="5286388"/>
            <a:ext cx="5475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/>
              <a:t>При виконанні дослідів в учнів формуються</a:t>
            </a:r>
          </a:p>
          <a:p>
            <a:r>
              <a:rPr lang="uk-UA" sz="2000" b="1" i="1" dirty="0" err="1" smtClean="0"/>
              <a:t>екпериментальні</a:t>
            </a:r>
            <a:r>
              <a:rPr lang="uk-UA" sz="2000" b="1" i="1" dirty="0" smtClean="0"/>
              <a:t> вміння, які включають в себе</a:t>
            </a:r>
          </a:p>
          <a:p>
            <a:r>
              <a:rPr lang="uk-UA" sz="2000" b="1" i="1" dirty="0"/>
              <a:t>я</a:t>
            </a:r>
            <a:r>
              <a:rPr lang="uk-UA" sz="2000" b="1" i="1" dirty="0" smtClean="0"/>
              <a:t>к інтелектуальні вміння, так і практичні.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786</TotalTime>
  <Words>650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«Якщо навіть припустити, що учень зрозумів думку, яку пояснив йому учитель, то і в тому разі думка ця ніколи не вкладається в голові його так міцно і свідомо, ніколи не стане такою цілковитою власністю учня, як тоді, коли він сам її виробить...». </vt:lpstr>
      <vt:lpstr>Головне завдання учителя— дати можливість учневі розвинути свій інтелект у самостійній творчій діяльності з урахуванням індивідуальних особливостей та  постаратися найповніше розкрити свої здібності.  </vt:lpstr>
      <vt:lpstr>В кожної дитини потрібно формувати уміння захоплюватися, сумніватися, дивуватися. Це здійснюється різними шляхами: </vt:lpstr>
      <vt:lpstr>Демонстраційний експеримент</vt:lpstr>
      <vt:lpstr>Фронтальні лабораторні роботи</vt:lpstr>
      <vt:lpstr>Лабораторний практикум</vt:lpstr>
      <vt:lpstr>Розв`язування експериментально-    дослідницьких  задач з фізики</vt:lpstr>
      <vt:lpstr>Домашній експеримент</vt:lpstr>
      <vt:lpstr>Виготовлення саморобних приладів        для проведення експерИментів</vt:lpstr>
      <vt:lpstr>Науково-дослідницька діяльність-</vt:lpstr>
      <vt:lpstr>Фізичні конкурси,олімпіади.</vt:lpstr>
      <vt:lpstr>Турнір з фізики - 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94</cp:revision>
  <dcterms:created xsi:type="dcterms:W3CDTF">2012-02-22T16:28:12Z</dcterms:created>
  <dcterms:modified xsi:type="dcterms:W3CDTF">2012-03-22T08:17:38Z</dcterms:modified>
</cp:coreProperties>
</file>