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70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249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173C8-B9EF-4594-AA84-D998B6908824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B75E2-4FE3-4869-A69D-AAE573886D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D022A-50E2-4BE6-9324-C7639984847B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AC9C4-2DFD-40F6-8C88-FC4BBB68A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918E8-C289-4EC4-B97E-7F306B7DA08B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EA39A-839B-4757-A840-4823A8CA5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E0D07-73A0-4D8F-8C7F-8A1197C88E88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5FA6A-5272-426C-A671-071B2199E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90DEC-51FD-4738-8B2E-B163E393466A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2EC8D-B22A-431D-9AC0-AE3B95673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83199-2B58-470E-822C-22B221E39410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F2E11-AFD7-4468-A0B6-B20172C33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CC67C-0603-46FD-BC3D-D4470413DCC4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7A1E9-153F-4620-B40C-1511C3BA5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C73A2-11C4-412C-AA39-4AB5F3EE0D93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92CBA-B89A-4840-86D7-F320EEBF9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85C4D-13BD-40F4-B6FE-A8F424565982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AB16C-C3CA-44AC-AD9C-D24C0789B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55F0A-8786-4112-8DF6-CA05A63A8513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DF8B3-B301-4E09-AB3A-36F0F4E3C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E0DF-D168-450D-B13F-F082AFF977AD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7B8B4-9F2E-4463-A19D-AE13035A9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411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BC46B9-1E1E-488B-B6DF-54C2E0FF7573}" type="datetimeFigureOut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D589EF-63F4-42FC-8BE6-8CF96CD28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92D050"/>
            </a:gs>
            <a:gs pos="100000">
              <a:schemeClr val="accent3">
                <a:lumMod val="60000"/>
                <a:lumOff val="40000"/>
                <a:alpha val="77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539750" y="1484313"/>
            <a:ext cx="8424863" cy="1470025"/>
          </a:xfrm>
        </p:spPr>
        <p:txBody>
          <a:bodyPr/>
          <a:lstStyle/>
          <a:p>
            <a:pPr eaLnBrk="1" hangingPunct="1"/>
            <a:r>
              <a:rPr lang="uk-UA" sz="1800" b="1" smtClean="0">
                <a:latin typeface="Times New Roman" pitchFamily="18" charset="0"/>
              </a:rPr>
              <a:t>Міжгірська станція юних натуралістів </a:t>
            </a:r>
            <a:r>
              <a:rPr lang="uk-UA" sz="1800" b="1" i="1" smtClean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uk-UA" sz="1800" b="1" i="1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uk-UA" sz="4000" b="1" i="1" smtClean="0">
                <a:solidFill>
                  <a:srgbClr val="002060"/>
                </a:solidFill>
              </a:rPr>
              <a:t>«</a:t>
            </a:r>
            <a:r>
              <a:rPr lang="uk-UA" sz="4000" b="1" i="1" smtClean="0">
                <a:solidFill>
                  <a:srgbClr val="002060"/>
                </a:solidFill>
                <a:latin typeface="Arial" charset="0"/>
              </a:rPr>
              <a:t>Виховання естетичних смаків гуртківців на заняттях гуртка</a:t>
            </a:r>
            <a:r>
              <a:rPr lang="uk-UA" sz="4000" b="1" i="1" smtClean="0">
                <a:solidFill>
                  <a:srgbClr val="002060"/>
                </a:solidFill>
              </a:rPr>
              <a:t>»</a:t>
            </a:r>
            <a:r>
              <a:rPr lang="uk-UA" sz="4000" b="1" smtClean="0"/>
              <a:t/>
            </a:r>
            <a:br>
              <a:rPr lang="uk-UA" sz="4000" b="1" smtClean="0"/>
            </a:br>
            <a:endParaRPr lang="uk-UA" sz="4000" b="1" smtClean="0"/>
          </a:p>
        </p:txBody>
      </p:sp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4641850" y="4981575"/>
            <a:ext cx="45021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/>
            <a:r>
              <a:rPr lang="uk-UA" sz="2000">
                <a:latin typeface="Times New Roman" pitchFamily="18" charset="0"/>
                <a:cs typeface="Times New Roman" pitchFamily="18" charset="0"/>
              </a:rPr>
              <a:t>Підготувала:</a:t>
            </a:r>
          </a:p>
          <a:p>
            <a:pPr indent="450850" eaLnBrk="0" hangingPunct="0"/>
            <a:r>
              <a:rPr lang="uk-UA" sz="2000" b="1">
                <a:latin typeface="Times New Roman" pitchFamily="18" charset="0"/>
                <a:cs typeface="Times New Roman" pitchFamily="18" charset="0"/>
              </a:rPr>
              <a:t>Керівник гуртків Міжгірської</a:t>
            </a:r>
          </a:p>
          <a:p>
            <a:pPr indent="450850" eaLnBrk="0" hangingPunct="0"/>
            <a:r>
              <a:rPr lang="uk-UA" sz="2000" b="1">
                <a:latin typeface="Times New Roman" pitchFamily="18" charset="0"/>
                <a:cs typeface="Times New Roman" pitchFamily="18" charset="0"/>
              </a:rPr>
              <a:t>рай СЮН</a:t>
            </a:r>
          </a:p>
          <a:p>
            <a:pPr indent="450850" eaLnBrk="0" hangingPunct="0"/>
            <a:r>
              <a:rPr lang="uk-UA" sz="2000" b="1">
                <a:latin typeface="Times New Roman" pitchFamily="18" charset="0"/>
                <a:cs typeface="Times New Roman" pitchFamily="18" charset="0"/>
              </a:rPr>
              <a:t>Пилипчинець Марія Василівна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indent="450850" algn="ctr" eaLnBrk="0" hangingPunct="0"/>
            <a:endParaRPr lang="uk-UA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" y="2936875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592638"/>
            <a:ext cx="1066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3"/>
          <p:cNvPicPr>
            <a:picLocks noChangeAspect="1" noChangeArrowheads="1"/>
          </p:cNvPicPr>
          <p:nvPr/>
        </p:nvPicPr>
        <p:blipFill>
          <a:blip r:embed="rId4"/>
          <a:srcRect r="16000"/>
          <a:stretch>
            <a:fillRect/>
          </a:stretch>
        </p:blipFill>
        <p:spPr bwMode="auto">
          <a:xfrm>
            <a:off x="2268538" y="4776788"/>
            <a:ext cx="1600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857232"/>
            <a:ext cx="8429684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ln w="1905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П'ять</a:t>
            </a:r>
            <a:r>
              <a:rPr lang="ru-RU" sz="4800" b="1" dirty="0">
                <a:ln w="1905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sz="4800" b="1" dirty="0" err="1">
                <a:ln w="1905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sz="4800" b="1" dirty="0">
                <a:ln w="1905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4800" b="1" dirty="0" err="1">
                <a:ln w="1905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4800" b="1" dirty="0">
                <a:ln w="1905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рослин: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err="1">
                <a:ln w="1905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Світло</a:t>
            </a:r>
            <a:r>
              <a:rPr lang="ru-RU" sz="4800" b="1" dirty="0">
                <a:ln w="1905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err="1">
                <a:ln w="1905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Повітря</a:t>
            </a:r>
            <a:endParaRPr lang="ru-RU" sz="4800" b="1" dirty="0">
              <a:ln w="1905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Тепло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err="1">
                <a:ln w="1905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Волога</a:t>
            </a:r>
            <a:r>
              <a:rPr lang="ru-RU" sz="4800" b="1" dirty="0">
                <a:ln w="1905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err="1">
                <a:ln w="1905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Живлення</a:t>
            </a:r>
            <a:r>
              <a:rPr lang="ru-RU" sz="4800" b="1" dirty="0">
                <a:ln w="1905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4800" b="1" dirty="0" err="1">
                <a:ln w="1905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ґрунту</a:t>
            </a:r>
            <a:endParaRPr lang="uk-UA" sz="4800" b="1" dirty="0">
              <a:ln w="1905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" y="-4763"/>
            <a:ext cx="90297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8" y="6265863"/>
            <a:ext cx="9110662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8" y="0"/>
            <a:ext cx="90297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57158" y="428604"/>
            <a:ext cx="85725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indent="450850" algn="just">
              <a:defRPr/>
            </a:pPr>
            <a:r>
              <a:rPr lang="uk-UA" sz="2800" b="1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Готуємо кімнатні рослини до зимівлі</a:t>
            </a:r>
            <a:endParaRPr lang="uk-UA" sz="2800" dirty="0">
              <a:ln>
                <a:solidFill>
                  <a:srgbClr val="002060"/>
                </a:solidFill>
              </a:ln>
              <a:solidFill>
                <a:srgbClr val="00B05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Більшість кімнатних рослин - діти тропіків і субтропіків. Наша холодна зима з короткими й часто похмурими днями є для них випробовуванням, до якого вони змушені пристосовуватися.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деяких рослин наявність періоду спокою є біологічною особливістю даного виду.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цьому багато рослин потребують особливих умов утримання;  ми їх переносимо у прохолодні приміщення (світлі або темні, залежно від потреб даного виду рослини). Особливо вимогливі щодо цього азалія й камелія, кактуси, цибулинні.</a:t>
            </a:r>
          </a:p>
          <a:p>
            <a:pPr indent="450850" algn="just" eaLnBrk="0" hangingPunct="0">
              <a:defRPr/>
            </a:pPr>
            <a:endParaRPr lang="uk-UA" sz="2400" dirty="0">
              <a:ln>
                <a:solidFill>
                  <a:srgbClr val="00206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560835">
            <a:off x="-46038" y="5075238"/>
            <a:ext cx="2282825" cy="228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465605">
            <a:off x="7259638" y="4816475"/>
            <a:ext cx="2270125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/>
              <a:t>Кімнатні рослини – лікарі</a:t>
            </a:r>
            <a:endParaRPr lang="uk-UA" smtClean="0"/>
          </a:p>
        </p:txBody>
      </p:sp>
      <p:pic>
        <p:nvPicPr>
          <p:cNvPr id="7" name="Содержимое 6" descr="DSC0271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643063"/>
            <a:ext cx="3857625" cy="5214937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643063"/>
            <a:ext cx="4167187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9" descr="C:\Program Files\Microsoft Office\MEDIA\OFFICE12\Lines\BD21313_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28588"/>
            <a:ext cx="9144000" cy="57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ChangeArrowheads="1"/>
          </p:cNvSpPr>
          <p:nvPr/>
        </p:nvSpPr>
        <p:spPr bwMode="auto">
          <a:xfrm>
            <a:off x="357188" y="1500188"/>
            <a:ext cx="7715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uk-UA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endParaRPr lang="uk-UA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2571750"/>
            <a:ext cx="38576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0"/>
            <a:ext cx="4643438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user\Desktop\конкурс\DSC027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268760"/>
            <a:ext cx="6462464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6000" b="1" dirty="0">
                <a:ln w="10541" cmpd="sng">
                  <a:solidFill>
                    <a:srgbClr val="7FD13B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7FD13B">
                        <a:tint val="40000"/>
                        <a:satMod val="250000"/>
                      </a:srgbClr>
                    </a:gs>
                    <a:gs pos="9000">
                      <a:srgbClr val="7FD13B">
                        <a:tint val="52000"/>
                        <a:satMod val="300000"/>
                      </a:srgbClr>
                    </a:gs>
                    <a:gs pos="50000">
                      <a:srgbClr val="7FD13B">
                        <a:shade val="20000"/>
                        <a:satMod val="300000"/>
                      </a:srgbClr>
                    </a:gs>
                    <a:gs pos="79000">
                      <a:srgbClr val="7FD13B">
                        <a:tint val="52000"/>
                        <a:satMod val="300000"/>
                      </a:srgbClr>
                    </a:gs>
                    <a:gs pos="100000">
                      <a:srgbClr val="7FD13B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Дякую за увагу!</a:t>
            </a:r>
            <a:endParaRPr lang="uk-UA" sz="6000" b="1" dirty="0">
              <a:ln w="10541" cmpd="sng">
                <a:solidFill>
                  <a:srgbClr val="7FD13B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7FD13B">
                      <a:tint val="40000"/>
                      <a:satMod val="250000"/>
                    </a:srgbClr>
                  </a:gs>
                  <a:gs pos="9000">
                    <a:srgbClr val="7FD13B">
                      <a:tint val="52000"/>
                      <a:satMod val="300000"/>
                    </a:srgbClr>
                  </a:gs>
                  <a:gs pos="50000">
                    <a:srgbClr val="7FD13B">
                      <a:shade val="20000"/>
                      <a:satMod val="300000"/>
                    </a:srgbClr>
                  </a:gs>
                  <a:gs pos="79000">
                    <a:srgbClr val="7FD13B">
                      <a:tint val="52000"/>
                      <a:satMod val="300000"/>
                    </a:srgbClr>
                  </a:gs>
                  <a:gs pos="100000">
                    <a:srgbClr val="7FD13B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" pitchFamily="34" charset="0"/>
              <a:ea typeface="MS Gothic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357166"/>
            <a:ext cx="7643866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4000" dirty="0">
              <a:solidFill>
                <a:srgbClr val="002060"/>
              </a:solidFill>
              <a:latin typeface="+mn-lt"/>
              <a:cs typeface="Aharoni" pitchFamily="2" charset="-79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Aharoni" pitchFamily="2" charset="-79"/>
              </a:rPr>
              <a:t>Наш девіз: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Aharoni" pitchFamily="2" charset="-79"/>
              </a:rPr>
              <a:t>« Як зірки, розсіяні в небесних сферах, прикрашають небосхил, так і квіти, виблискуючи різнобарв’ям кольорів прикрашають всю піднебесну» </a:t>
            </a:r>
          </a:p>
        </p:txBody>
      </p:sp>
      <p:pic>
        <p:nvPicPr>
          <p:cNvPr id="3" name="Picture 2" descr="D:\Документы Оля\рамки\88a40c57a9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-315913"/>
            <a:ext cx="9371012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286808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haroni" pitchFamily="2" charset="-79"/>
              </a:rPr>
              <a:t>Мета роботи: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haroni" pitchFamily="2" charset="-79"/>
              </a:rPr>
              <a:t>1. Ознайомлення з кімнатними рослинами станції юних натуралістів, вивчення їх наукових назв та географічного місця походження.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haroni" pitchFamily="2" charset="-79"/>
              </a:rPr>
              <a:t>2. Створення колекцій кімнатних рослин.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haroni" pitchFamily="2" charset="-79"/>
              </a:rPr>
              <a:t>3. Навчитись доглядати за кімнатними рослинами в різні сезони.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haroni" pitchFamily="2" charset="-79"/>
              </a:rPr>
              <a:t>4. Розмістити квіти для кожної сторони світу.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haroni" pitchFamily="2" charset="-79"/>
              </a:rPr>
              <a:t>5. Ознайомитись з кімнатними рослинами-лікарями.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8429625" cy="1470025"/>
          </a:xfrm>
        </p:spPr>
        <p:txBody>
          <a:bodyPr/>
          <a:lstStyle/>
          <a:p>
            <a:pPr eaLnBrk="1" hangingPunct="1"/>
            <a:r>
              <a:rPr lang="uk-UA" smtClean="0"/>
              <a:t>На станції є багато рослин, колекцію почали збирати вже декілька років тому. Ми ретельно вивчаємо умови догляду за нашими рослинами, тому що у кожної є свої умови існування, своє життя і особливості.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967335"/>
            <a:ext cx="925252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perspectiveAbove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>
                  <a:solidFill>
                    <a:schemeClr val="tx1"/>
                  </a:solidFill>
                </a:ln>
                <a:solidFill>
                  <a:srgbClr val="00A2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Кімнатні</a:t>
            </a:r>
            <a:r>
              <a:rPr lang="ru-RU" sz="5400" b="1" dirty="0">
                <a:ln>
                  <a:solidFill>
                    <a:schemeClr val="tx1"/>
                  </a:solidFill>
                </a:ln>
                <a:solidFill>
                  <a:srgbClr val="00A2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ln>
                  <a:solidFill>
                    <a:schemeClr val="tx1"/>
                  </a:solidFill>
                </a:ln>
                <a:solidFill>
                  <a:srgbClr val="00A2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ru-RU" sz="5400" b="1" dirty="0">
                <a:ln>
                  <a:solidFill>
                    <a:schemeClr val="tx1"/>
                  </a:solidFill>
                </a:ln>
                <a:solidFill>
                  <a:srgbClr val="00A2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5400" b="1" dirty="0" err="1">
                <a:ln>
                  <a:solidFill>
                    <a:schemeClr val="tx1"/>
                  </a:solidFill>
                </a:ln>
                <a:solidFill>
                  <a:srgbClr val="00A2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5400" b="1" dirty="0">
                <a:ln>
                  <a:solidFill>
                    <a:schemeClr val="tx1"/>
                  </a:solidFill>
                </a:ln>
                <a:solidFill>
                  <a:srgbClr val="00A2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ln>
                  <a:solidFill>
                    <a:schemeClr val="tx1"/>
                  </a:solidFill>
                </a:ln>
                <a:solidFill>
                  <a:srgbClr val="00A2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5400" b="1" dirty="0">
                <a:ln>
                  <a:solidFill>
                    <a:schemeClr val="tx1"/>
                  </a:solidFill>
                </a:ln>
                <a:solidFill>
                  <a:srgbClr val="00A2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ln>
                  <a:solidFill>
                    <a:schemeClr val="tx1"/>
                  </a:solidFill>
                </a:ln>
                <a:solidFill>
                  <a:srgbClr val="00A2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00A249"/>
              </a:solidFill>
              <a:latin typeface="+mn-lt"/>
              <a:cs typeface="+mn-cs"/>
            </a:endParaRPr>
          </a:p>
        </p:txBody>
      </p:sp>
      <p:pic>
        <p:nvPicPr>
          <p:cNvPr id="17410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297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6284913"/>
            <a:ext cx="9028113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 rot="10292077" flipV="1">
            <a:off x="334963" y="458788"/>
            <a:ext cx="750093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uk-UA" sz="2400" b="1">
                <a:latin typeface="Times New Roman" pitchFamily="18" charset="0"/>
                <a:cs typeface="Times New Roman" pitchFamily="18" charset="0"/>
              </a:rPr>
              <a:t>Північ</a:t>
            </a:r>
          </a:p>
          <a:p>
            <a:pPr indent="450850" algn="just" eaLnBrk="0" hangingPunct="0"/>
            <a:r>
              <a:rPr lang="uk-UA" sz="2400" b="1">
                <a:latin typeface="Times New Roman" pitchFamily="18" charset="0"/>
                <a:cs typeface="Times New Roman" pitchFamily="18" charset="0"/>
              </a:rPr>
              <a:t>Кімнати, що виходять на північну сторону, отримують мало прямого сонячного проміння, тому там досить темно. В них не можна ставити рослини далі, ніж за 2 м від вікна. </a:t>
            </a:r>
          </a:p>
        </p:txBody>
      </p:sp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214313" y="4714875"/>
            <a:ext cx="4572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>
                <a:latin typeface="Constantia" pitchFamily="18" charset="0"/>
              </a:rPr>
              <a:t> 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На темнішому, але теплому місці розмістили рослини вологих і темних тропічних та субтропічних лісів: бегонії, традесканції, цисуси.</a:t>
            </a:r>
          </a:p>
        </p:txBody>
      </p:sp>
      <p:pic>
        <p:nvPicPr>
          <p:cNvPr id="1026" name="Picture 2" descr="C:\Users\user\Desktop\конкурс\DSC027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2071688"/>
            <a:ext cx="4214812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2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31839">
            <a:off x="-77788" y="2592388"/>
            <a:ext cx="2159001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714375" y="109538"/>
            <a:ext cx="72866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uk-UA" sz="2400" b="1">
                <a:latin typeface="Times New Roman" pitchFamily="18" charset="0"/>
                <a:cs typeface="Times New Roman" pitchFamily="18" charset="0"/>
              </a:rPr>
              <a:t>Південь</a:t>
            </a:r>
            <a:endParaRPr lang="uk-UA" sz="240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uk-UA" sz="2400">
                <a:latin typeface="Times New Roman" pitchFamily="18" charset="0"/>
                <a:cs typeface="Times New Roman" pitchFamily="18" charset="0"/>
              </a:rPr>
              <a:t>Південні вікна отримують максимум сонячного світла. В північних широтах це ідеальне місце для квітів, а в південних доведеться використовувати занавіски і частіше провітрювати. </a:t>
            </a:r>
          </a:p>
        </p:txBody>
      </p:sp>
      <p:pic>
        <p:nvPicPr>
          <p:cNvPr id="2050" name="Picture 2" descr="C:\Users\user\Desktop\конкурс\DSC027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205038"/>
            <a:ext cx="3941763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2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382861">
            <a:off x="6899275" y="4521200"/>
            <a:ext cx="2046288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2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21821">
            <a:off x="84138" y="4664075"/>
            <a:ext cx="2159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 rot="-345141">
            <a:off x="611188" y="73025"/>
            <a:ext cx="7748587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uk-UA" sz="2400" b="1">
                <a:latin typeface="Times New Roman" pitchFamily="18" charset="0"/>
                <a:cs typeface="Times New Roman" pitchFamily="18" charset="0"/>
              </a:rPr>
              <a:t>Схід</a:t>
            </a:r>
            <a:endParaRPr lang="uk-UA" sz="2400"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/>
            <a:r>
              <a:rPr lang="uk-UA" sz="2400">
                <a:latin typeface="Times New Roman" pitchFamily="18" charset="0"/>
                <a:cs typeface="Times New Roman" pitchFamily="18" charset="0"/>
              </a:rPr>
              <a:t>Кімната отримує пряме сонячне проміння зранку. Це м’яке, дуже корисне для рослин світло. В південних районах на північно-східних вікнах гарно ростуть майже всі кімнатні рослини, а в північних – на південно-східних. Єдиний недолік кімнати – в ній занадто швидко падає температура.</a:t>
            </a:r>
          </a:p>
        </p:txBody>
      </p:sp>
      <p:pic>
        <p:nvPicPr>
          <p:cNvPr id="3074" name="Picture 2" descr="C:\Users\user\Desktop\конкурс\DSC_0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3132138"/>
            <a:ext cx="5508625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2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4850">
            <a:off x="157163" y="4398963"/>
            <a:ext cx="2700337" cy="252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 rot="-429109">
            <a:off x="157163" y="504825"/>
            <a:ext cx="83089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uk-UA" sz="2400" b="1">
                <a:latin typeface="Times New Roman" pitchFamily="18" charset="0"/>
                <a:cs typeface="Times New Roman" pitchFamily="18" charset="0"/>
              </a:rPr>
              <a:t>Захід</a:t>
            </a:r>
          </a:p>
          <a:p>
            <a:pPr indent="450850" algn="just" eaLnBrk="0" hangingPunct="0"/>
            <a:r>
              <a:rPr lang="uk-UA" sz="2400" b="1">
                <a:latin typeface="Times New Roman" pitchFamily="18" charset="0"/>
                <a:cs typeface="Times New Roman" pitchFamily="18" charset="0"/>
              </a:rPr>
              <a:t>В західні кімнати пряме сонячне проміння потрапляє на сході сонця. Це ідеально в районах, де дуже жарко влітку, тому що в цих кімнатах легко підтримувати помірну температуру.  Оскільки найчастіше дме вітер західного напрямку, головну увагу доведеться приділити теплоізоляції вікон і природній вентиляції кімнати, якщо в ній не відкривають вікна.</a:t>
            </a:r>
          </a:p>
        </p:txBody>
      </p:sp>
      <p:pic>
        <p:nvPicPr>
          <p:cNvPr id="7170" name="Picture 2" descr="C:\Users\user\Desktop\конкурс\DSC027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3813" y="3500438"/>
            <a:ext cx="498633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666545">
            <a:off x="-9524" y="4441825"/>
            <a:ext cx="3224212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614</TotalTime>
  <Words>215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Constantia</vt:lpstr>
      <vt:lpstr>Calibri</vt:lpstr>
      <vt:lpstr>Times New Roman</vt:lpstr>
      <vt:lpstr>Тема Office</vt:lpstr>
      <vt:lpstr>Міжгірська станція юних натуралістів  «Виховання естетичних смаків гуртківців на заняттях гуртка» </vt:lpstr>
      <vt:lpstr>Слайд 2</vt:lpstr>
      <vt:lpstr>Слайд 3</vt:lpstr>
      <vt:lpstr>На станції є багато рослин, колекцію почали збирати вже декілька років тому. Ми ретельно вивчаємо умови догляду за нашими рослинами, тому що у кожної є свої умови існування, своє життя і особливості.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Кімнатні рослини – лікарі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59</cp:revision>
  <dcterms:created xsi:type="dcterms:W3CDTF">2012-11-25T21:28:41Z</dcterms:created>
  <dcterms:modified xsi:type="dcterms:W3CDTF">2016-01-21T19:12:03Z</dcterms:modified>
</cp:coreProperties>
</file>