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63" r:id="rId3"/>
    <p:sldId id="264" r:id="rId4"/>
    <p:sldId id="265" r:id="rId5"/>
    <p:sldId id="266" r:id="rId6"/>
    <p:sldId id="268" r:id="rId7"/>
    <p:sldId id="257" r:id="rId8"/>
    <p:sldId id="258" r:id="rId9"/>
    <p:sldId id="278" r:id="rId10"/>
    <p:sldId id="279" r:id="rId11"/>
    <p:sldId id="280" r:id="rId12"/>
    <p:sldId id="277" r:id="rId13"/>
    <p:sldId id="256" r:id="rId14"/>
    <p:sldId id="270" r:id="rId15"/>
    <p:sldId id="281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42021-AE13-4E51-B317-7A0E655ACE55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6FD91-EE85-4DAC-B27F-FBB47267A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8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6FD91-EE85-4DAC-B27F-FBB47267AF4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94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9E49-EB38-4C74-972E-7EBCF8D0CCEB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93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48A6-7090-43BC-9404-B0219162A263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9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588F-A959-413A-B96C-B37FD420AEAB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1B3F-3FC9-4FF4-8C58-C6D1BA638843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7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C78-AE62-4461-9013-DC66C6C0A810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1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5BA-65DE-4129-9E7A-4E01ED648ED5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4DB0-9C7F-4350-BA0A-8E522AA9CA98}" type="datetime1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38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DB61-B7BE-48CA-BEF6-B7C5C463C568}" type="datetime1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4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4744-097D-42E4-B18B-6BD973F50ED1}" type="datetime1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0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D924-F6DB-4148-9A3D-8B1FC3F954AB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7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3825-1055-4CDD-8437-01A913D9F083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1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3FD6-3976-42A9-AD84-2C7E020F03D8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17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4.png"/><Relationship Id="rId7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07719" y="1300549"/>
            <a:ext cx="111552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 підсумкових характеристик для елементів, що задовольняють певним властивостям.</a:t>
            </a:r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Вибирання елементів з масиву за певним критерієм.</a:t>
            </a:r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-270983" y="-195205"/>
            <a:ext cx="2748719" cy="1905000"/>
            <a:chOff x="-234119" y="-146304"/>
            <a:chExt cx="2748719" cy="1905000"/>
          </a:xfrm>
        </p:grpSpPr>
        <p:pic>
          <p:nvPicPr>
            <p:cNvPr id="4" name="Picture 2" descr="Картинки по запросу фото кнопки для презентаций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65887" y="-146304"/>
              <a:ext cx="190500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-234119" y="483029"/>
              <a:ext cx="2748719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cap="none" spc="0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11 клас</a:t>
              </a:r>
              <a:endParaRPr lang="ru-RU" sz="36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-362755" y="1216799"/>
            <a:ext cx="1857310" cy="1857309"/>
            <a:chOff x="329311" y="290822"/>
            <a:chExt cx="1857310" cy="1857309"/>
          </a:xfrm>
        </p:grpSpPr>
        <p:pic>
          <p:nvPicPr>
            <p:cNvPr id="7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17965">
              <a:off x="329311" y="290822"/>
              <a:ext cx="1857309" cy="1857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822959" y="660154"/>
              <a:ext cx="941833" cy="8668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hevron">
                <a:avLst>
                  <a:gd name="adj" fmla="val 38684"/>
                </a:avLst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ru-RU" sz="5400" b="1" cap="none" spc="0" smtClean="0">
                  <a:ln/>
                  <a:solidFill>
                    <a:schemeClr val="accent4"/>
                  </a:solidFill>
                  <a:effectLst/>
                </a:rPr>
                <a:t>Тема</a:t>
              </a:r>
              <a:endParaRPr lang="ru-RU" sz="5400" b="1" cap="none" spc="0">
                <a:ln/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206752" y="582091"/>
            <a:ext cx="9323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10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структурного програмування </a:t>
            </a:r>
            <a:endParaRPr lang="ru-RU" spc="100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8741087" y="6347743"/>
            <a:ext cx="3283400" cy="365125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Панченко Т.І., м. Павлоград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0624" y="117693"/>
            <a:ext cx="115671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 TForm1.Button1Click (Sender: TObject);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a: array [1..10] of Real; b: array of Real; i, k: Integer; x: Real;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to 10 do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a[i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StrToFloat (Memo1.Lines[i-1]);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StrToFloat (Edit1.Text);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Лічильник кількості елементів масиву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 в масиві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немає елементів)}</a:t>
            </a:r>
            <a:b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to 10 do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a[i] &gt; x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begin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k+1;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на 1 значення лічильника кількості елементів масиву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SetLength (b, k);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Установлення нового розміру 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 елементів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динамічного масиву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b[k-1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a[i];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Занесення відповідного елемента масиву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b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масиву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Memo2.Lines.Clear;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Memo2.Lines[0] :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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ru-RU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 чисел не існує'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to k do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Memo2.Lines.Append (FloatToStr(b[i-1]));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904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0144" y="1299996"/>
            <a:ext cx="1141171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динамічні масиви, можна створювати програми для</a:t>
            </a:r>
            <a:br>
              <a:rPr lang="ru-RU" sz="24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довільної кількості чисел, уведених у рядки багаторядкового поля. У таких випадках потрібно ввести дані з цього багаторядкового поля в динамічний масив </a:t>
            </a:r>
            <a:r>
              <a:rPr lang="en-US" sz="24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24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 так:</a:t>
            </a:r>
            <a:br>
              <a:rPr lang="ru-RU" sz="24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360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Memo1.Lines.Count;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кількість заповнених рядків поля</a:t>
            </a:r>
            <a:r>
              <a:rPr lang="ru-RU" sz="36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SetLength (a, k);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Установлюється відповідна кількість елементів динамічного</a:t>
            </a:r>
            <a:b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масиву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uk-UA" b="1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to k-1 do a[i</a:t>
            </a: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StrToFloat (Memo1.Lines[i]);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Уведення 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 </a:t>
            </a:r>
            <a:r>
              <a:rPr lang="ru-RU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зрядків </a:t>
            </a:r>
            <a: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 до масиву}</a:t>
            </a:r>
            <a:br>
              <a:rPr lang="ru-RU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55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616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2652" y="755362"/>
            <a:ext cx="1123861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0"/>
              </a:spcAft>
              <a:buAutoNum type="arabicPeriod"/>
            </a:pP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Опишіть послідовність дій для визначення найбільшого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значень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 масиву.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3200" smtClean="0">
                <a:effectLst/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Який масив називається динамічним? Як описується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динамічний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масив у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рядку var?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3.</a:t>
            </a:r>
            <a:r>
              <a:rPr lang="uk-UA" sz="3200" smtClean="0">
                <a:effectLst/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Поясніть сутність методу вибору при сортуванні масиву.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4*.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Поясніть, у чому перевага пошуку заданого елемента у впорядкованому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масиві порівняно з невпорядкованим. Наведіть приклади такого пошуку у вашій навчальній діяльності.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2408" y="0"/>
            <a:ext cx="5209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Закріплення знань:</a:t>
            </a:r>
            <a:endParaRPr lang="ru-RU" sz="3200" b="1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7446" y="637700"/>
            <a:ext cx="108771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</a:p>
          <a:p>
            <a:pPr algn="ctr">
              <a:spcAft>
                <a:spcPts val="0"/>
              </a:spcAft>
            </a:pPr>
            <a:endParaRPr lang="uk-UA" sz="3200" b="1" u="sng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uk-UA" sz="32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Створіть проект, у якому потрібно сформувати масив із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дійсних чисел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, що знаходяться в рядках багаторядкового поля, визначте найменше серед значень елементів цього масиву та обміняйте його місцями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з першим елементом масиву. Отриманий масив виведіть в інше багаторядкове поле. Створіть у власній папці папку </a:t>
            </a:r>
            <a:r>
              <a:rPr 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і збережіть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у ній проект.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2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33063" y="341645"/>
            <a:ext cx="4125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572" y="1625448"/>
            <a:ext cx="111748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2</a:t>
            </a:r>
            <a:r>
              <a:rPr lang="uk-UA" sz="3200" b="1"/>
              <a:t>.</a:t>
            </a:r>
            <a:r>
              <a:rPr lang="uk-UA" sz="3200" smtClean="0"/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Створіть проект, у якому потрібно сформувати динамічний масив з дійсних чисел, що знаходяться в рядках багаторядкового поля, визначте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середнє арифметичне значення елементів цього масиву і знайдіть елементи, які більші за середнє арифметичне значення. Для зберігання результатів використайте динамічний масив. Створіть у власній папці</a:t>
            </a:r>
            <a:b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папку </a:t>
            </a:r>
            <a:r>
              <a:rPr 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і збережіть у ній проект.</a:t>
            </a:r>
            <a:endParaRPr lang="ru-RU" sz="32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29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4008" y="251103"/>
            <a:ext cx="118963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</a:t>
            </a:r>
            <a:r>
              <a:rPr lang="uk-UA" b="1" u="sng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завдання:</a:t>
            </a:r>
          </a:p>
          <a:p>
            <a:pPr algn="ctr">
              <a:spcAft>
                <a:spcPts val="0"/>
              </a:spcAft>
            </a:pPr>
            <a:r>
              <a:rPr lang="uk-UA" b="1" i="1" u="sng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(додаткові)</a:t>
            </a:r>
            <a:endParaRPr lang="ru-RU" i="1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Знайдіть суму й добуток елементів масиву, які мають непарний індекс.</a:t>
            </a:r>
            <a:endParaRPr lang="ru-RU" sz="2400">
              <a:latin typeface="SchoolBook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масиві замініть усі від’ємні елементи їх абсолютними значеннями. Виведіть утворений масив.</a:t>
            </a:r>
            <a:endParaRPr lang="ru-RU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Задано масив цілих чисел. Обчисліть суму елементів, кратних 5.</a:t>
            </a:r>
            <a:endParaRPr lang="ru-RU" sz="2400">
              <a:latin typeface="SchoolBook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масиві замініть у всіх елементів знак (5 → –5, –4.3 → 4.3). Виведіть утворений масив.</a:t>
            </a:r>
            <a:endParaRPr lang="ru-RU" sz="2400">
              <a:latin typeface="SchoolBook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заданому масиві піднесіть до квадрата всі непарні, від’ємні елементи. Виведіть початковий і утворений масиви.</a:t>
            </a:r>
            <a:endParaRPr lang="ru-RU" sz="2400">
              <a:latin typeface="SchoolBook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Заповніть масив довільними числами (автоматично). Обчисліть суму елементів масиву, менших за середнє значення всіх елементів масиву.</a:t>
            </a:r>
            <a:endParaRPr lang="ru-RU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uk-UA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7.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заданому масиві замінити всі від’ємні елементи їх квадратами, а з додатних добути корінь квадратний. Вивести початковий та утворений масиви.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89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25549" y="382795"/>
            <a:ext cx="1094090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Домашнє завдання:</a:t>
            </a:r>
          </a:p>
          <a:p>
            <a:pPr algn="ctr">
              <a:spcAft>
                <a:spcPts val="0"/>
              </a:spcAft>
            </a:pPr>
            <a:endParaRPr lang="uk-UA" sz="3200" b="1" u="sng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Вивчити конспект.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uk-UA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Опрацювати матеріал підручника на ст. </a:t>
            </a: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108. </a:t>
            </a: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(Й.Я. Ривкінд, Т.І. Лисенко, Л.А. Чернікова, В.В. Шакотько).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uk-UA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Завершити виконання практичних завдань.</a:t>
            </a: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57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26382" y="290822"/>
            <a:ext cx="6680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Актуалізація опорних знань учнів: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384" y="1490472"/>
            <a:ext cx="10323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smtClean="0">
                <a:latin typeface="Segoe Script" panose="020B0504020000000003" pitchFamily="34" charset="0"/>
              </a:rPr>
              <a:t>Обери номер запитання:</a:t>
            </a:r>
            <a:endParaRPr lang="ru-RU" sz="4000" b="1">
              <a:latin typeface="Segoe Script" panose="020B0504020000000003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054860" y="1782485"/>
            <a:ext cx="2438400" cy="2438400"/>
            <a:chOff x="-134475" y="1594033"/>
            <a:chExt cx="2438400" cy="2438400"/>
          </a:xfrm>
        </p:grpSpPr>
        <p:pic>
          <p:nvPicPr>
            <p:cNvPr id="1026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4" action="ppaction://hlinksldjump"/>
                </a:rPr>
                <a:t>1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009441" y="1766893"/>
            <a:ext cx="2438400" cy="2438400"/>
            <a:chOff x="-134475" y="1594033"/>
            <a:chExt cx="2438400" cy="2438400"/>
          </a:xfrm>
        </p:grpSpPr>
        <p:pic>
          <p:nvPicPr>
            <p:cNvPr id="10" name="Picture 2" descr="Похожее изображение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Прямоугольник 10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5" action="ppaction://hlinksldjump"/>
                </a:rPr>
                <a:t>2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327477" y="4250848"/>
            <a:ext cx="2438400" cy="2438400"/>
            <a:chOff x="-134475" y="1594033"/>
            <a:chExt cx="2438400" cy="2438400"/>
          </a:xfrm>
        </p:grpSpPr>
        <p:pic>
          <p:nvPicPr>
            <p:cNvPr id="13" name="Picture 2" descr="Похожее изображение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6" action="ppaction://hlinksldjump"/>
                </a:rPr>
                <a:t>3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873538" y="4333823"/>
            <a:ext cx="2438400" cy="2438400"/>
            <a:chOff x="-134475" y="1594033"/>
            <a:chExt cx="2438400" cy="2438400"/>
          </a:xfrm>
        </p:grpSpPr>
        <p:pic>
          <p:nvPicPr>
            <p:cNvPr id="16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>
              <a:hlinkClick r:id="rId7" action="ppaction://hlinksldjump"/>
            </p:cNvPr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7" action="ppaction://hlinksldjump"/>
                </a:rPr>
                <a:t>4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pic>
        <p:nvPicPr>
          <p:cNvPr id="24" name="Picture 2" descr="Похожее изображение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2098" y="5592351"/>
            <a:ext cx="1165225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93724" y="3124705"/>
            <a:ext cx="1038842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0" indent="-1143000">
              <a:spcAft>
                <a:spcPts val="0"/>
              </a:spcAft>
              <a:buAutoNum type="arabicPeriod"/>
            </a:pP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Назвіть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охарактеризуйте </a:t>
            </a:r>
            <a:endParaRPr lang="ru-RU" sz="6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</a:p>
          <a:p>
            <a:pPr>
              <a:spcAft>
                <a:spcPts val="0"/>
              </a:spcAft>
            </a:pP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багаторядкового поля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51678" y="0"/>
            <a:ext cx="2438400" cy="2438400"/>
            <a:chOff x="-134475" y="1594033"/>
            <a:chExt cx="2438400" cy="2438400"/>
          </a:xfrm>
        </p:grpSpPr>
        <p:pic>
          <p:nvPicPr>
            <p:cNvPr id="6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6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0" y="90842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2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11936" y="2413337"/>
            <a:ext cx="9421169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Опишіть різні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</a:t>
            </a:r>
            <a:endParaRPr lang="ru-RU" sz="6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, чи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трапляється </a:t>
            </a:r>
            <a:endParaRPr lang="ru-RU" sz="6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задане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серед</a:t>
            </a:r>
            <a:b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 елементів масиву.</a:t>
            </a:r>
            <a:b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88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401270" y="250477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3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877482" y="2596544"/>
            <a:ext cx="1107425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одновимірний масив?</a:t>
            </a:r>
            <a:b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6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52608" y="163819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4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828820" y="2459504"/>
            <a:ext cx="111756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записати змінну типу    </a:t>
            </a:r>
            <a:r>
              <a:rPr lang="uk-UA" sz="6000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одновимірний масив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рядку </a:t>
            </a: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66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49224" y="2967335"/>
            <a:ext cx="1122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Задача. </a:t>
            </a:r>
            <a:r>
              <a:rPr lang="uk-UA" sz="3200">
                <a:latin typeface="Times New Roman" panose="02020603050405020304" pitchFamily="18" charset="0"/>
                <a:ea typeface="Times New Roman" panose="02020603050405020304" pitchFamily="18" charset="0"/>
              </a:rPr>
              <a:t>У даному масиві з десяти різних дійсних чисел визначити найбільше та найменше значення й поміняти їх місцями.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4968" y="-79653"/>
            <a:ext cx="1194206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procedure TForm1.Button1Click (Sender: TObject);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var a: array [1..10] of Real; i, nmax, nmin: Integer; max, min: Real;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1 to 10 do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a[i]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StrToFloat (Memo1.Lines[i-1]);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max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a[1]; nmax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1;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{Значення першого елемента приймається за найбільше}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min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a[1]; nmin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1;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{Значення першого елемента приймається за найменше}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2 to 10 do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if a[i] &gt; max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{Порівняння значення чергового елемента з найбільшим на цей момент}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max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a[i];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// Замінюємо значення найбільшого елемента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nmax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i;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// Замінюємо номер найбільшого елемента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end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else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if a[i] &lt; min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{Порівняння значення чергового елемента з найменшим на цей момент}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min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a[i];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// Замінюємо значення найменшого елемента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nmin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i;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// Замінюємо номер найменшого елемента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a[nmax]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min; a[nmin]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max;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{Обмін значеннями найбільшого і найменшого елементів}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1 to 10 do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Memo1.Lines.Append (FloatToStr(a[i]); </a:t>
            </a:r>
            <a:r>
              <a:rPr lang="uk-UA" sz="1200">
                <a:latin typeface="Times New Roman" panose="02020603050405020304" pitchFamily="18" charset="0"/>
                <a:ea typeface="Times New Roman" panose="02020603050405020304" pitchFamily="18" charset="0"/>
              </a:rPr>
              <a:t>{Виведення значень елементів масиву з переставленими найбільшим і найменшим значеннями}</a:t>
            </a:r>
            <a:endParaRPr lang="ru-RU" sz="1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29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3232" y="2828836"/>
            <a:ext cx="10661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6.</a:t>
            </a:r>
            <a:r>
              <a:rPr lang="ru-RU" sz="3200"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Визначити елементи даного масиву з десяти дійсних чисел, значення яких більші за дане дійсне число.</a:t>
            </a:r>
            <a:br>
              <a:rPr lang="ru-RU" sz="320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064" y="4988159"/>
            <a:ext cx="114391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SchoolBookC"/>
              </a:rPr>
              <a:t>У рядку </a:t>
            </a:r>
            <a:r>
              <a:rPr lang="ru-RU" b="1">
                <a:solidFill>
                  <a:srgbClr val="C00000"/>
                </a:solidFill>
                <a:latin typeface="SchoolBookC-Bold"/>
              </a:rPr>
              <a:t>var </a:t>
            </a:r>
            <a:r>
              <a:rPr lang="ru-RU" b="1" i="1" u="sng">
                <a:solidFill>
                  <a:srgbClr val="C00000"/>
                </a:solidFill>
                <a:latin typeface="SchoolBookC"/>
              </a:rPr>
              <a:t>динамічний масив </a:t>
            </a:r>
            <a:r>
              <a:rPr lang="ru-RU" b="1">
                <a:solidFill>
                  <a:srgbClr val="C00000"/>
                </a:solidFill>
                <a:latin typeface="SchoolBookC-Bold"/>
              </a:rPr>
              <a:t>b</a:t>
            </a:r>
            <a:r>
              <a:rPr lang="ru-RU" b="1">
                <a:solidFill>
                  <a:srgbClr val="C00000"/>
                </a:solidFill>
                <a:latin typeface="SchoolBookC"/>
              </a:rPr>
              <a:t>, елементами якого будуть дійсні числа, описується </a:t>
            </a:r>
            <a:r>
              <a:rPr lang="ru-RU" b="1">
                <a:solidFill>
                  <a:srgbClr val="C00000"/>
                </a:solidFill>
                <a:latin typeface="SchoolBookC"/>
              </a:rPr>
              <a:t>так</a:t>
            </a:r>
            <a:r>
              <a:rPr lang="ru-RU" b="1" smtClean="0">
                <a:solidFill>
                  <a:srgbClr val="C00000"/>
                </a:solidFill>
                <a:latin typeface="SchoolBookC"/>
              </a:rPr>
              <a:t>:</a:t>
            </a:r>
          </a:p>
          <a:p>
            <a:pPr algn="ctr"/>
            <a:r>
              <a:rPr lang="ru-RU" sz="4000" b="1" smtClean="0">
                <a:solidFill>
                  <a:srgbClr val="C00000"/>
                </a:solidFill>
                <a:latin typeface="SchoolBookC"/>
              </a:rPr>
              <a:t> </a:t>
            </a:r>
            <a:r>
              <a:rPr lang="ru-RU" sz="4000" b="1">
                <a:solidFill>
                  <a:srgbClr val="C00000"/>
                </a:solidFill>
                <a:latin typeface="SchoolBookC-Bold"/>
              </a:rPr>
              <a:t>var b: array of Real;</a:t>
            </a:r>
            <a:br>
              <a:rPr lang="ru-RU" sz="4000" b="1">
                <a:solidFill>
                  <a:srgbClr val="C00000"/>
                </a:solidFill>
                <a:latin typeface="SchoolBookC-Bold"/>
              </a:rPr>
            </a:br>
            <a:endParaRPr lang="ru-RU" sz="40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50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712</Words>
  <Application>Microsoft Office PowerPoint</Application>
  <PresentationFormat>Широкоэкранный</PresentationFormat>
  <Paragraphs>105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 Unicode MS</vt:lpstr>
      <vt:lpstr>Arial</vt:lpstr>
      <vt:lpstr>Calibri</vt:lpstr>
      <vt:lpstr>Calibri Light</vt:lpstr>
      <vt:lpstr>SchoolBookC</vt:lpstr>
      <vt:lpstr>SchoolBookC-Bold</vt:lpstr>
      <vt:lpstr>Segoe Script</vt:lpstr>
      <vt:lpstr>SymbolMT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vitalii</dc:creator>
  <cp:lastModifiedBy>vitalii</cp:lastModifiedBy>
  <cp:revision>19</cp:revision>
  <dcterms:created xsi:type="dcterms:W3CDTF">2016-11-22T11:13:38Z</dcterms:created>
  <dcterms:modified xsi:type="dcterms:W3CDTF">2016-11-22T13:18:36Z</dcterms:modified>
</cp:coreProperties>
</file>