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4" r:id="rId3"/>
    <p:sldId id="278" r:id="rId4"/>
    <p:sldId id="275" r:id="rId5"/>
    <p:sldId id="276" r:id="rId6"/>
    <p:sldId id="279" r:id="rId7"/>
    <p:sldId id="280" r:id="rId8"/>
    <p:sldId id="283" r:id="rId9"/>
    <p:sldId id="281" r:id="rId10"/>
    <p:sldId id="282" r:id="rId11"/>
    <p:sldId id="287" r:id="rId12"/>
    <p:sldId id="288" r:id="rId13"/>
    <p:sldId id="285" r:id="rId14"/>
    <p:sldId id="289" r:id="rId1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88" autoAdjust="0"/>
    <p:restoredTop sz="94660"/>
  </p:normalViewPr>
  <p:slideViewPr>
    <p:cSldViewPr snapToGrid="0">
      <p:cViewPr varScale="1">
        <p:scale>
          <a:sx n="86" d="100"/>
          <a:sy n="86" d="100"/>
        </p:scale>
        <p:origin x="1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E9FC2-C3F3-4ED2-9D60-004D25D4A97C}" type="datetimeFigureOut">
              <a:rPr lang="uk-UA" smtClean="0"/>
              <a:t>30.11.2016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E0B7-AE74-4509-8E91-AB243D836FB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1503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E9FC2-C3F3-4ED2-9D60-004D25D4A97C}" type="datetimeFigureOut">
              <a:rPr lang="uk-UA" smtClean="0"/>
              <a:t>30.11.2016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E0B7-AE74-4509-8E91-AB243D836FB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4531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E9FC2-C3F3-4ED2-9D60-004D25D4A97C}" type="datetimeFigureOut">
              <a:rPr lang="uk-UA" smtClean="0"/>
              <a:t>30.11.2016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E0B7-AE74-4509-8E91-AB243D836FB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91903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E9FC2-C3F3-4ED2-9D60-004D25D4A97C}" type="datetimeFigureOut">
              <a:rPr lang="uk-UA" smtClean="0"/>
              <a:t>30.11.2016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E0B7-AE74-4509-8E91-AB243D836FB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56823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E9FC2-C3F3-4ED2-9D60-004D25D4A97C}" type="datetimeFigureOut">
              <a:rPr lang="uk-UA" smtClean="0"/>
              <a:t>30.11.2016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E0B7-AE74-4509-8E91-AB243D836FB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5269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E9FC2-C3F3-4ED2-9D60-004D25D4A97C}" type="datetimeFigureOut">
              <a:rPr lang="uk-UA" smtClean="0"/>
              <a:t>30.11.2016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E0B7-AE74-4509-8E91-AB243D836FB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79970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E9FC2-C3F3-4ED2-9D60-004D25D4A97C}" type="datetimeFigureOut">
              <a:rPr lang="uk-UA" smtClean="0"/>
              <a:t>30.11.2016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E0B7-AE74-4509-8E91-AB243D836FB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87858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E9FC2-C3F3-4ED2-9D60-004D25D4A97C}" type="datetimeFigureOut">
              <a:rPr lang="uk-UA" smtClean="0"/>
              <a:t>30.11.2016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E0B7-AE74-4509-8E91-AB243D836FB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7810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E9FC2-C3F3-4ED2-9D60-004D25D4A97C}" type="datetimeFigureOut">
              <a:rPr lang="uk-UA" smtClean="0"/>
              <a:t>30.11.2016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E0B7-AE74-4509-8E91-AB243D836FB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25052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E9FC2-C3F3-4ED2-9D60-004D25D4A97C}" type="datetimeFigureOut">
              <a:rPr lang="uk-UA" smtClean="0"/>
              <a:t>30.11.2016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E0B7-AE74-4509-8E91-AB243D836FB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24912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E9FC2-C3F3-4ED2-9D60-004D25D4A97C}" type="datetimeFigureOut">
              <a:rPr lang="uk-UA" smtClean="0"/>
              <a:t>30.11.2016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E0B7-AE74-4509-8E91-AB243D836FB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48007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E9FC2-C3F3-4ED2-9D60-004D25D4A97C}" type="datetimeFigureOut">
              <a:rPr lang="uk-UA" smtClean="0"/>
              <a:t>30.11.2016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DE0B7-AE74-4509-8E91-AB243D836FB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9423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585" y="0"/>
            <a:ext cx="4496077" cy="6858000"/>
          </a:xfrm>
          <a:prstGeom prst="rect">
            <a:avLst/>
          </a:prstGeom>
          <a:noFill/>
        </p:spPr>
      </p:pic>
      <p:pic>
        <p:nvPicPr>
          <p:cNvPr id="5" name="Picture 8" descr="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12029" y="982406"/>
            <a:ext cx="5772151" cy="5875594"/>
          </a:xfrm>
          <a:prstGeom prst="rect">
            <a:avLst/>
          </a:prstGeom>
          <a:noFill/>
        </p:spPr>
      </p:pic>
      <p:sp>
        <p:nvSpPr>
          <p:cNvPr id="6" name="Прямокутник 5"/>
          <p:cNvSpPr/>
          <p:nvPr/>
        </p:nvSpPr>
        <p:spPr>
          <a:xfrm>
            <a:off x="4331970" y="205741"/>
            <a:ext cx="67094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07526">
              <a:buFont typeface="Times New Roman" pitchFamily="16" charset="0"/>
              <a:buNone/>
              <a:defRPr/>
            </a:pPr>
            <a:r>
              <a:rPr lang="uk-UA" sz="2400" b="1" i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Практичне заняття. Про що можна довідатися з сімейного фотоальбому. Родинне дерево</a:t>
            </a:r>
            <a:r>
              <a:rPr lang="uk-UA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ru-RU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379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Учитель\Рабочий стол\орнаменти\kir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4505093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960620" y="777240"/>
            <a:ext cx="475488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i="1" dirty="0" err="1" smtClean="0">
                <a:solidFill>
                  <a:srgbClr val="C00000"/>
                </a:solidFill>
              </a:rPr>
              <a:t>Генеологія</a:t>
            </a:r>
            <a:r>
              <a:rPr lang="uk-UA" sz="5400" i="1" dirty="0" smtClean="0">
                <a:solidFill>
                  <a:srgbClr val="C00000"/>
                </a:solidFill>
              </a:rPr>
              <a:t>-</a:t>
            </a:r>
          </a:p>
          <a:p>
            <a:r>
              <a:rPr lang="uk-UA" sz="4400" i="1" dirty="0" smtClean="0">
                <a:solidFill>
                  <a:srgbClr val="002060"/>
                </a:solidFill>
              </a:rPr>
              <a:t>наука ,яка вивчає  походження  та  взаємний   зв’язок  родини</a:t>
            </a:r>
            <a:endParaRPr lang="uk-UA" sz="44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36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29"/>
          <a:stretch>
            <a:fillRect/>
          </a:stretch>
        </p:blipFill>
        <p:spPr bwMode="auto">
          <a:xfrm>
            <a:off x="4248614" y="0"/>
            <a:ext cx="763858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4505093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480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крябін - Старі фотографії - Skryabin (Official Video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8351" y="0"/>
            <a:ext cx="114411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351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Учитель\Рабочий стол\орнаменти\kir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4505093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542156" y="1226634"/>
            <a:ext cx="2468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/>
              <a:t>Самооцінювання</a:t>
            </a:r>
            <a:r>
              <a:rPr lang="uk-UA" dirty="0" smtClean="0"/>
              <a:t>  учнів</a:t>
            </a:r>
            <a:endParaRPr lang="uk-UA" dirty="0"/>
          </a:p>
        </p:txBody>
      </p:sp>
      <p:graphicFrame>
        <p:nvGraphicFramePr>
          <p:cNvPr id="7" name="Таблиця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195590"/>
              </p:ext>
            </p:extLst>
          </p:nvPr>
        </p:nvGraphicFramePr>
        <p:xfrm>
          <a:off x="3568390" y="535258"/>
          <a:ext cx="8028878" cy="62446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4439"/>
                <a:gridCol w="4014439"/>
              </a:tblGrid>
              <a:tr h="501946">
                <a:tc>
                  <a:txBody>
                    <a:bodyPr/>
                    <a:lstStyle/>
                    <a:p>
                      <a:r>
                        <a:rPr lang="uk-UA" dirty="0" smtClean="0"/>
                        <a:t>Робота  на  </a:t>
                      </a:r>
                      <a:r>
                        <a:rPr lang="uk-UA" dirty="0" err="1" smtClean="0"/>
                        <a:t>уроці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Бали</a:t>
                      </a:r>
                      <a:endParaRPr lang="uk-UA" dirty="0"/>
                    </a:p>
                  </a:txBody>
                  <a:tcPr/>
                </a:tc>
              </a:tr>
              <a:tr h="925694">
                <a:tc>
                  <a:txBody>
                    <a:bodyPr/>
                    <a:lstStyle/>
                    <a:p>
                      <a:r>
                        <a:rPr lang="uk-UA" dirty="0" smtClean="0"/>
                        <a:t>Підготовка  до  уроку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991744">
                <a:tc>
                  <a:txBody>
                    <a:bodyPr/>
                    <a:lstStyle/>
                    <a:p>
                      <a:r>
                        <a:rPr lang="uk-UA" dirty="0" smtClean="0"/>
                        <a:t>Аналіз сімейних  фотографій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841810">
                <a:tc>
                  <a:txBody>
                    <a:bodyPr/>
                    <a:lstStyle/>
                    <a:p>
                      <a:r>
                        <a:rPr lang="uk-UA" dirty="0" smtClean="0"/>
                        <a:t>Розуміння   основних понять(генеалогія,</a:t>
                      </a:r>
                    </a:p>
                    <a:p>
                      <a:r>
                        <a:rPr lang="uk-UA" dirty="0" smtClean="0"/>
                        <a:t>родинне  дерево, фотографія)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991744">
                <a:tc>
                  <a:txBody>
                    <a:bodyPr/>
                    <a:lstStyle/>
                    <a:p>
                      <a:r>
                        <a:rPr lang="uk-UA" dirty="0" smtClean="0"/>
                        <a:t>Робота над родинним</a:t>
                      </a:r>
                      <a:r>
                        <a:rPr lang="uk-UA" baseline="0" dirty="0" smtClean="0"/>
                        <a:t> деревом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</a:tr>
              <a:tr h="991744">
                <a:tc>
                  <a:txBody>
                    <a:bodyPr/>
                    <a:lstStyle/>
                    <a:p>
                      <a:r>
                        <a:rPr lang="uk-UA" dirty="0" smtClean="0"/>
                        <a:t>Розповідь  про  свою  родину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809785" y="89210"/>
            <a:ext cx="3261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 err="1" smtClean="0">
                <a:solidFill>
                  <a:srgbClr val="C00000"/>
                </a:solidFill>
              </a:rPr>
              <a:t>Самооцінювання</a:t>
            </a:r>
            <a:endParaRPr lang="uk-UA" sz="32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46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4505092" y="1538868"/>
            <a:ext cx="674648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uk-UA" b="1" i="1" dirty="0">
                <a:solidFill>
                  <a:srgbClr val="CC0000"/>
                </a:solidFill>
              </a:rPr>
              <a:t> </a:t>
            </a:r>
            <a:r>
              <a:rPr lang="ru-RU" altLang="uk-UA" sz="2800" b="1" i="1" dirty="0" err="1">
                <a:solidFill>
                  <a:srgbClr val="CC0000"/>
                </a:solidFill>
              </a:rPr>
              <a:t>Підсумок</a:t>
            </a:r>
            <a:r>
              <a:rPr lang="ru-RU" altLang="uk-UA" sz="2800" b="1" i="1" dirty="0">
                <a:solidFill>
                  <a:srgbClr val="CC0000"/>
                </a:solidFill>
              </a:rPr>
              <a:t> уроку</a:t>
            </a:r>
            <a:br>
              <a:rPr lang="ru-RU" altLang="uk-UA" sz="2800" b="1" i="1" dirty="0">
                <a:solidFill>
                  <a:srgbClr val="CC0000"/>
                </a:solidFill>
              </a:rPr>
            </a:br>
            <a:endParaRPr lang="uk-UA" altLang="uk-UA" sz="2800" dirty="0"/>
          </a:p>
          <a:p>
            <a:r>
              <a:rPr lang="uk-UA" altLang="uk-UA" sz="2800" b="1" dirty="0">
                <a:solidFill>
                  <a:schemeClr val="accent2"/>
                </a:solidFill>
              </a:rPr>
              <a:t>- Про що ми говорили на </a:t>
            </a:r>
            <a:r>
              <a:rPr lang="uk-UA" altLang="uk-UA" sz="2800" b="1" dirty="0" err="1">
                <a:solidFill>
                  <a:schemeClr val="accent2"/>
                </a:solidFill>
              </a:rPr>
              <a:t>уроці</a:t>
            </a:r>
            <a:r>
              <a:rPr lang="uk-UA" altLang="uk-UA" sz="2800" b="1" dirty="0">
                <a:solidFill>
                  <a:schemeClr val="accent2"/>
                </a:solidFill>
              </a:rPr>
              <a:t>?</a:t>
            </a:r>
          </a:p>
          <a:p>
            <a:r>
              <a:rPr lang="uk-UA" altLang="uk-UA" sz="2800" b="1" dirty="0">
                <a:solidFill>
                  <a:schemeClr val="accent2"/>
                </a:solidFill>
              </a:rPr>
              <a:t>- Як повинні жити усі члени родини?</a:t>
            </a:r>
          </a:p>
          <a:p>
            <a:r>
              <a:rPr lang="uk-UA" altLang="uk-UA" sz="2800" b="1" dirty="0">
                <a:solidFill>
                  <a:schemeClr val="accent2"/>
                </a:solidFill>
              </a:rPr>
              <a:t>     Це дуже важливо, щоб сім'я, родина була згуртованою, дружною, міцною. Бо сильна сім'я,</a:t>
            </a:r>
          </a:p>
          <a:p>
            <a:r>
              <a:rPr lang="uk-UA" altLang="uk-UA" sz="2800" b="1" dirty="0">
                <a:solidFill>
                  <a:schemeClr val="accent2"/>
                </a:solidFill>
              </a:rPr>
              <a:t> родина, рід — це міцна держава. </a:t>
            </a:r>
          </a:p>
          <a:p>
            <a:r>
              <a:rPr lang="uk-UA" altLang="uk-UA" sz="2800" b="1" dirty="0">
                <a:solidFill>
                  <a:schemeClr val="accent2"/>
                </a:solidFill>
              </a:rPr>
              <a:t>У кожного з нас є своя родина. І якщо складемо всі родини — це весь український народ, вся Україна.</a:t>
            </a:r>
          </a:p>
          <a:p>
            <a:endParaRPr lang="uk-UA" altLang="uk-UA" sz="2800" dirty="0"/>
          </a:p>
        </p:txBody>
      </p:sp>
      <p:pic>
        <p:nvPicPr>
          <p:cNvPr id="5" name="Picture 2" descr="C:\Documents and Settings\Учитель\Рабочий стол\орнаменти\kir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4505093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008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585" y="0"/>
            <a:ext cx="4496077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354830" y="228600"/>
            <a:ext cx="8407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i="1" dirty="0" smtClean="0"/>
              <a:t>Фотографія –це  мить з життя</a:t>
            </a:r>
            <a:endParaRPr lang="uk-UA" sz="3600" i="1" dirty="0"/>
          </a:p>
        </p:txBody>
      </p:sp>
      <p:sp>
        <p:nvSpPr>
          <p:cNvPr id="7" name="AutoShape 2" descr="alexey_kudenko_rian_10_12.webp (974×682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510" y="0"/>
            <a:ext cx="9140190" cy="6858000"/>
          </a:xfrm>
          <a:prstGeom prst="rect">
            <a:avLst/>
          </a:prstGeom>
        </p:spPr>
      </p:pic>
      <p:sp>
        <p:nvSpPr>
          <p:cNvPr id="11" name="Прямокутник 10"/>
          <p:cNvSpPr/>
          <p:nvPr/>
        </p:nvSpPr>
        <p:spPr>
          <a:xfrm>
            <a:off x="5360670" y="308610"/>
            <a:ext cx="40919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rgbClr val="C00000"/>
                </a:solidFill>
              </a:rPr>
              <a:t>Фотографія це </a:t>
            </a:r>
            <a:r>
              <a:rPr lang="uk-UA" sz="3600" b="1" dirty="0" smtClean="0">
                <a:solidFill>
                  <a:srgbClr val="C00000"/>
                </a:solidFill>
              </a:rPr>
              <a:t> мить з </a:t>
            </a:r>
            <a:r>
              <a:rPr lang="uk-UA" sz="3600" b="1" dirty="0">
                <a:solidFill>
                  <a:srgbClr val="C00000"/>
                </a:solidFill>
              </a:rPr>
              <a:t>життя</a:t>
            </a:r>
          </a:p>
        </p:txBody>
      </p:sp>
    </p:spTree>
    <p:extLst>
      <p:ext uri="{BB962C8B-B14F-4D97-AF65-F5344CB8AC3E}">
        <p14:creationId xmlns:p14="http://schemas.microsoft.com/office/powerpoint/2010/main" val="243885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585" y="0"/>
            <a:ext cx="4496077" cy="68580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50" y="0"/>
            <a:ext cx="8705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42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585" y="0"/>
            <a:ext cx="4496077" cy="6858000"/>
          </a:xfrm>
          <a:prstGeom prst="rect">
            <a:avLst/>
          </a:prstGeom>
          <a:noFill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373" y="869795"/>
            <a:ext cx="7900249" cy="499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74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585" y="0"/>
            <a:ext cx="4496077" cy="6858000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442" y="0"/>
            <a:ext cx="911155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39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585" y="0"/>
            <a:ext cx="4496077" cy="68580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512" y="0"/>
            <a:ext cx="8956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26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585" y="0"/>
            <a:ext cx="4496077" cy="6858000"/>
          </a:xfrm>
          <a:prstGeom prst="rect">
            <a:avLst/>
          </a:prstGeom>
          <a:noFill/>
        </p:spPr>
      </p:pic>
      <p:sp>
        <p:nvSpPr>
          <p:cNvPr id="5" name="Прямокутник 4"/>
          <p:cNvSpPr/>
          <p:nvPr/>
        </p:nvSpPr>
        <p:spPr>
          <a:xfrm>
            <a:off x="4137102" y="568713"/>
            <a:ext cx="663497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altLang="uk-UA" sz="2400" b="1" u="sng" dirty="0">
                <a:solidFill>
                  <a:srgbClr val="7030A0"/>
                </a:solidFill>
              </a:rPr>
              <a:t>Як працювати з фотографією – історичним джерелом</a:t>
            </a:r>
            <a:r>
              <a:rPr lang="uk-UA" altLang="uk-UA" sz="2400" b="1" dirty="0"/>
              <a:t/>
            </a:r>
            <a:br>
              <a:rPr lang="uk-UA" altLang="uk-UA" sz="2400" b="1" dirty="0"/>
            </a:br>
            <a:r>
              <a:rPr lang="uk-UA" altLang="uk-UA" sz="2400" b="1" dirty="0">
                <a:solidFill>
                  <a:srgbClr val="FF0000"/>
                </a:solidFill>
              </a:rPr>
              <a:t>      </a:t>
            </a:r>
            <a:r>
              <a:rPr lang="uk-UA" altLang="uk-UA" sz="2400" b="1" i="1" dirty="0">
                <a:solidFill>
                  <a:srgbClr val="FF0000"/>
                </a:solidFill>
              </a:rPr>
              <a:t>Аналізуючи </a:t>
            </a:r>
            <a:r>
              <a:rPr lang="uk-UA" altLang="uk-UA" sz="2400" b="1" i="1" dirty="0" err="1">
                <a:solidFill>
                  <a:srgbClr val="FF0000"/>
                </a:solidFill>
              </a:rPr>
              <a:t>фотопам</a:t>
            </a:r>
            <a:r>
              <a:rPr lang="en-US" altLang="uk-UA" sz="2400" b="1" i="1" dirty="0">
                <a:solidFill>
                  <a:srgbClr val="FF0000"/>
                </a:solidFill>
              </a:rPr>
              <a:t>’</a:t>
            </a:r>
            <a:r>
              <a:rPr lang="uk-UA" altLang="uk-UA" sz="2400" b="1" i="1" dirty="0">
                <a:solidFill>
                  <a:srgbClr val="FF0000"/>
                </a:solidFill>
              </a:rPr>
              <a:t>ятку, намагайтесь                       послідовно відповідати на запитання:</a:t>
            </a:r>
            <a:r>
              <a:rPr lang="uk-UA" altLang="uk-UA" sz="2400" i="1" dirty="0"/>
              <a:t/>
            </a:r>
            <a:br>
              <a:rPr lang="uk-UA" altLang="uk-UA" sz="2400" i="1" dirty="0"/>
            </a:br>
            <a:r>
              <a:rPr lang="uk-UA" alt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Кого зображено на фотографії? Хто ці люди і що вони роблять?</a:t>
            </a:r>
            <a:br>
              <a:rPr lang="uk-UA" alt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Коли і де відбувається ця </a:t>
            </a:r>
            <a:r>
              <a:rPr lang="uk-UA" alt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подія?Чому</a:t>
            </a:r>
            <a:r>
              <a:rPr lang="uk-UA" alt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 так вважаєте?</a:t>
            </a:r>
            <a:br>
              <a:rPr lang="uk-UA" alt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З якою метою зроблено фотографію?</a:t>
            </a:r>
            <a:br>
              <a:rPr lang="uk-UA" alt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Якої інформації бракує, аби повністю відповісти на ці запитання?</a:t>
            </a:r>
            <a:br>
              <a:rPr lang="uk-UA" alt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Чи є на фотографії </a:t>
            </a:r>
            <a:r>
              <a:rPr lang="uk-UA" alt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підпис,інші</a:t>
            </a:r>
            <a:r>
              <a:rPr lang="uk-UA" alt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написи? Чи можуть вони стати у пригоді під час вашого дослідження?</a:t>
            </a:r>
            <a:br>
              <a:rPr lang="uk-UA" alt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Які висновки можна зробити? Про що ще ви хотіли б дізнатися?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426679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16650" y="98541"/>
            <a:ext cx="5975350" cy="6335712"/>
          </a:xfrm>
          <a:prstGeom prst="rect">
            <a:avLst/>
          </a:prstGeom>
          <a:noFill/>
        </p:spPr>
      </p:pic>
      <p:sp>
        <p:nvSpPr>
          <p:cNvPr id="4" name="Прямокутник 3"/>
          <p:cNvSpPr/>
          <p:nvPr/>
        </p:nvSpPr>
        <p:spPr>
          <a:xfrm>
            <a:off x="2902027" y="476569"/>
            <a:ext cx="24867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altLang="uk-UA" sz="1600" b="1" i="1" dirty="0">
                <a:solidFill>
                  <a:srgbClr val="C00000"/>
                </a:solidFill>
              </a:rPr>
              <a:t>Рід </a:t>
            </a:r>
            <a:r>
              <a:rPr lang="uk-UA" altLang="uk-UA" sz="1600" i="1" dirty="0">
                <a:solidFill>
                  <a:srgbClr val="C00000"/>
                </a:solidFill>
              </a:rPr>
              <a:t>– це низка </a:t>
            </a:r>
          </a:p>
          <a:p>
            <a:r>
              <a:rPr lang="uk-UA" altLang="uk-UA" sz="1600" i="1" dirty="0">
                <a:solidFill>
                  <a:srgbClr val="C00000"/>
                </a:solidFill>
              </a:rPr>
              <a:t>поколінь, які </a:t>
            </a:r>
          </a:p>
          <a:p>
            <a:r>
              <a:rPr lang="uk-UA" altLang="uk-UA" sz="1600" i="1" dirty="0">
                <a:solidFill>
                  <a:srgbClr val="C00000"/>
                </a:solidFill>
              </a:rPr>
              <a:t>походять від</a:t>
            </a:r>
          </a:p>
          <a:p>
            <a:r>
              <a:rPr lang="uk-UA" altLang="uk-UA" sz="1600" i="1" dirty="0">
                <a:solidFill>
                  <a:srgbClr val="C00000"/>
                </a:solidFill>
              </a:rPr>
              <a:t>одного </a:t>
            </a:r>
            <a:r>
              <a:rPr lang="uk-UA" altLang="uk-UA" sz="1600" i="1" dirty="0" err="1">
                <a:solidFill>
                  <a:srgbClr val="C00000"/>
                </a:solidFill>
              </a:rPr>
              <a:t>предка</a:t>
            </a:r>
            <a:r>
              <a:rPr lang="uk-UA" altLang="uk-UA" sz="1600" i="1" dirty="0">
                <a:solidFill>
                  <a:srgbClr val="C00000"/>
                </a:solidFill>
              </a:rPr>
              <a:t>.</a:t>
            </a:r>
          </a:p>
          <a:p>
            <a:endParaRPr lang="uk-UA" altLang="uk-UA" sz="1600" i="1" dirty="0">
              <a:solidFill>
                <a:srgbClr val="C00000"/>
              </a:solidFill>
            </a:endParaRPr>
          </a:p>
          <a:p>
            <a:r>
              <a:rPr lang="uk-UA" altLang="uk-UA" sz="1600" b="1" i="1" dirty="0">
                <a:solidFill>
                  <a:srgbClr val="C00000"/>
                </a:solidFill>
              </a:rPr>
              <a:t>Родовід </a:t>
            </a:r>
            <a:r>
              <a:rPr lang="uk-UA" altLang="uk-UA" sz="1600" i="1" dirty="0">
                <a:solidFill>
                  <a:srgbClr val="C00000"/>
                </a:solidFill>
              </a:rPr>
              <a:t>– це </a:t>
            </a:r>
          </a:p>
          <a:p>
            <a:r>
              <a:rPr lang="uk-UA" altLang="uk-UA" sz="1600" i="1" dirty="0">
                <a:solidFill>
                  <a:srgbClr val="C00000"/>
                </a:solidFill>
              </a:rPr>
              <a:t>історія </a:t>
            </a:r>
          </a:p>
          <a:p>
            <a:r>
              <a:rPr lang="uk-UA" altLang="uk-UA" sz="1600" i="1" dirty="0">
                <a:solidFill>
                  <a:srgbClr val="C00000"/>
                </a:solidFill>
              </a:rPr>
              <a:t>поколінь певного </a:t>
            </a:r>
          </a:p>
          <a:p>
            <a:r>
              <a:rPr lang="uk-UA" altLang="uk-UA" sz="1600" i="1" dirty="0">
                <a:solidFill>
                  <a:srgbClr val="C00000"/>
                </a:solidFill>
              </a:rPr>
              <a:t>роду</a:t>
            </a:r>
            <a:r>
              <a:rPr lang="uk-UA" altLang="uk-UA" sz="1600" i="1" dirty="0" smtClean="0">
                <a:solidFill>
                  <a:srgbClr val="C00000"/>
                </a:solidFill>
              </a:rPr>
              <a:t>.</a:t>
            </a:r>
          </a:p>
          <a:p>
            <a:r>
              <a:rPr lang="en-US" altLang="uk-UA" sz="1600" b="1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Сім’я</a:t>
            </a:r>
            <a:r>
              <a:rPr lang="en-US" altLang="uk-UA" sz="1600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uk-UA" sz="1600" i="1" dirty="0">
                <a:solidFill>
                  <a:srgbClr val="C00000"/>
                </a:solidFill>
                <a:cs typeface="Times New Roman" panose="02020603050405020304" pitchFamily="18" charset="0"/>
              </a:rPr>
              <a:t>–</a:t>
            </a:r>
            <a:r>
              <a:rPr lang="en-US" altLang="uk-UA" sz="1600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uk-UA" sz="16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це</a:t>
            </a:r>
            <a:r>
              <a:rPr lang="en-US" altLang="uk-UA" sz="1600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uk-UA" sz="16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така</a:t>
            </a:r>
            <a:r>
              <a:rPr lang="en-US" altLang="uk-UA" sz="1600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uk-UA" sz="16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спільність</a:t>
            </a:r>
            <a:r>
              <a:rPr lang="en-US" altLang="uk-UA" sz="1600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uk-UA" sz="16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людей</a:t>
            </a:r>
            <a:r>
              <a:rPr lang="en-US" altLang="uk-UA" sz="1600" i="1" dirty="0">
                <a:solidFill>
                  <a:srgbClr val="C00000"/>
                </a:solidFill>
                <a:cs typeface="Times New Roman" panose="02020603050405020304" pitchFamily="18" charset="0"/>
              </a:rPr>
              <a:t>,</a:t>
            </a:r>
            <a:r>
              <a:rPr lang="en-US" altLang="uk-UA" sz="1600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uk-UA" sz="16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яка</a:t>
            </a:r>
            <a:r>
              <a:rPr lang="en-US" altLang="uk-UA" sz="1600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uk-UA" sz="16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спирається</a:t>
            </a:r>
            <a:r>
              <a:rPr lang="en-US" altLang="uk-UA" sz="1600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uk-UA" sz="16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на</a:t>
            </a:r>
            <a:r>
              <a:rPr lang="en-US" altLang="uk-UA" sz="1600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uk-UA" sz="16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шлюбний</a:t>
            </a:r>
            <a:r>
              <a:rPr lang="en-US" altLang="uk-UA" sz="1600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uk-UA" sz="16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союз</a:t>
            </a:r>
            <a:r>
              <a:rPr lang="en-US" altLang="uk-UA" sz="1600" i="1" dirty="0">
                <a:solidFill>
                  <a:srgbClr val="C0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uk-UA" sz="16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родинні</a:t>
            </a:r>
            <a:r>
              <a:rPr lang="en-US" altLang="uk-UA" sz="1600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uk-UA" sz="16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зв’язки</a:t>
            </a:r>
            <a:r>
              <a:rPr lang="en-US" altLang="uk-UA" sz="1600" i="1" dirty="0">
                <a:solidFill>
                  <a:srgbClr val="C0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uk-UA" sz="16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різноманітні</a:t>
            </a:r>
            <a:r>
              <a:rPr lang="en-US" altLang="uk-UA" sz="1600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uk-UA" sz="16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відносини</a:t>
            </a:r>
            <a:r>
              <a:rPr lang="en-US" altLang="uk-UA" sz="1600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uk-UA" sz="16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між</a:t>
            </a:r>
            <a:r>
              <a:rPr lang="en-US" altLang="uk-UA" sz="1600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uk-UA" sz="16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її</a:t>
            </a:r>
            <a:r>
              <a:rPr lang="en-US" altLang="uk-UA" sz="1600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uk-UA" sz="16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членами</a:t>
            </a:r>
            <a:r>
              <a:rPr lang="en-US" altLang="uk-UA" sz="1600" i="1" dirty="0">
                <a:solidFill>
                  <a:srgbClr val="C0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uk-UA" sz="16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які</a:t>
            </a:r>
            <a:r>
              <a:rPr lang="en-US" altLang="uk-UA" sz="1600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uk-UA" sz="16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живуть</a:t>
            </a:r>
            <a:r>
              <a:rPr lang="en-US" altLang="uk-UA" sz="1600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uk-UA" sz="16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разом</a:t>
            </a:r>
            <a:r>
              <a:rPr lang="en-US" altLang="uk-UA" sz="1600" i="1" dirty="0">
                <a:solidFill>
                  <a:srgbClr val="C00000"/>
                </a:solidFill>
                <a:cs typeface="Times New Roman" panose="02020603050405020304" pitchFamily="18" charset="0"/>
              </a:rPr>
              <a:t> і </a:t>
            </a:r>
            <a:r>
              <a:rPr lang="en-US" altLang="uk-UA" sz="16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спільно</a:t>
            </a:r>
            <a:r>
              <a:rPr lang="en-US" altLang="uk-UA" sz="1600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uk-UA" sz="16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ведуть</a:t>
            </a:r>
            <a:r>
              <a:rPr lang="en-US" altLang="uk-UA" sz="1600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uk-UA" sz="16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господарство</a:t>
            </a:r>
            <a:r>
              <a:rPr lang="en-US" altLang="uk-UA" sz="1600" i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.</a:t>
            </a:r>
            <a:endParaRPr lang="uk-UA" altLang="uk-UA" sz="1600" i="1" dirty="0" smtClean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r>
              <a:rPr lang="en-US" altLang="uk-UA" sz="1600" b="1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Родинне</a:t>
            </a:r>
            <a:r>
              <a:rPr lang="en-US" altLang="uk-UA" sz="1600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uk-UA" sz="1600" b="1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дерево</a:t>
            </a:r>
            <a:r>
              <a:rPr lang="en-US" altLang="uk-UA" sz="1600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uk-UA" sz="1600" i="1" dirty="0">
                <a:solidFill>
                  <a:srgbClr val="C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uk-UA" sz="16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генеалогічне</a:t>
            </a:r>
            <a:r>
              <a:rPr lang="en-US" altLang="uk-UA" sz="1600" i="1" dirty="0">
                <a:solidFill>
                  <a:srgbClr val="C00000"/>
                </a:solidFill>
                <a:cs typeface="Times New Roman" panose="02020603050405020304" pitchFamily="18" charset="0"/>
              </a:rPr>
              <a:t>) –</a:t>
            </a:r>
            <a:r>
              <a:rPr lang="en-US" altLang="uk-UA" sz="1600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uk-UA" sz="16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схематичний</a:t>
            </a:r>
            <a:r>
              <a:rPr lang="en-US" altLang="uk-UA" sz="1600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uk-UA" sz="16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родовід</a:t>
            </a:r>
            <a:r>
              <a:rPr lang="en-US" altLang="uk-UA" sz="1600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uk-UA" sz="16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певної</a:t>
            </a:r>
            <a:r>
              <a:rPr lang="en-US" altLang="uk-UA" sz="1600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uk-UA" sz="16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сім’ї</a:t>
            </a:r>
            <a:r>
              <a:rPr lang="en-US" altLang="uk-UA" sz="1600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uk-UA" sz="16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чи</a:t>
            </a:r>
            <a:r>
              <a:rPr lang="en-US" altLang="uk-UA" sz="1600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uk-UA" sz="16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родини</a:t>
            </a:r>
            <a:r>
              <a:rPr lang="ru-RU" altLang="uk-UA" sz="1600" i="1" dirty="0">
                <a:solidFill>
                  <a:srgbClr val="C00000"/>
                </a:solidFill>
              </a:rPr>
              <a:t> </a:t>
            </a:r>
          </a:p>
          <a:p>
            <a:endParaRPr lang="ru-RU" altLang="uk-UA" sz="1600" i="1" dirty="0">
              <a:cs typeface="Times New Roman" panose="02020603050405020304" pitchFamily="18" charset="0"/>
            </a:endParaRPr>
          </a:p>
          <a:p>
            <a:endParaRPr lang="ru-RU" altLang="uk-UA" sz="1600" dirty="0">
              <a:cs typeface="Times New Roman" panose="02020603050405020304" pitchFamily="18" charset="0"/>
            </a:endParaRPr>
          </a:p>
          <a:p>
            <a:pPr algn="ctr"/>
            <a:endParaRPr lang="ru-RU" altLang="uk-UA" sz="1600" i="1" dirty="0">
              <a:solidFill>
                <a:srgbClr val="C00000"/>
              </a:solidFill>
            </a:endParaRPr>
          </a:p>
        </p:txBody>
      </p:sp>
      <p:pic>
        <p:nvPicPr>
          <p:cNvPr id="5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207956" y="0"/>
            <a:ext cx="4505093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293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Учитель\Рабочий стол\орнаменти\kir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4505093" cy="6858000"/>
          </a:xfrm>
          <a:prstGeom prst="rect">
            <a:avLst/>
          </a:prstGeom>
          <a:noFill/>
        </p:spPr>
      </p:pic>
      <p:sp>
        <p:nvSpPr>
          <p:cNvPr id="5" name="Прямокутник 4"/>
          <p:cNvSpPr/>
          <p:nvPr/>
        </p:nvSpPr>
        <p:spPr>
          <a:xfrm>
            <a:off x="3962400" y="156117"/>
            <a:ext cx="8136674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FontTx/>
              <a:buChar char="•"/>
            </a:pPr>
            <a:r>
              <a:rPr lang="ru-RU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Починати</a:t>
            </a:r>
            <a:r>
              <a:rPr lang="ru-RU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побудову</a:t>
            </a:r>
            <a:r>
              <a:rPr lang="ru-RU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родоводу</a:t>
            </a:r>
            <a:r>
              <a:rPr lang="ru-RU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потрібно</a:t>
            </a:r>
            <a:r>
              <a:rPr lang="ru-RU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збору</a:t>
            </a:r>
            <a:r>
              <a:rPr lang="ru-RU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точних</a:t>
            </a:r>
            <a:r>
              <a:rPr lang="ru-RU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відомостей</a:t>
            </a:r>
            <a:r>
              <a:rPr lang="ru-RU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І в першу </a:t>
            </a:r>
            <a:r>
              <a:rPr lang="ru-RU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чергу</a:t>
            </a:r>
            <a:r>
              <a:rPr lang="ru-RU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слід</a:t>
            </a:r>
            <a:r>
              <a:rPr lang="ru-RU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опитати</a:t>
            </a:r>
            <a:r>
              <a:rPr lang="ru-RU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живих</a:t>
            </a:r>
            <a:r>
              <a:rPr lang="ru-RU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родичів</a:t>
            </a:r>
            <a:r>
              <a:rPr lang="ru-RU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старшого </a:t>
            </a:r>
            <a:r>
              <a:rPr lang="ru-RU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покоління</a:t>
            </a:r>
            <a:r>
              <a:rPr lang="ru-RU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</a:t>
            </a:r>
            <a:r>
              <a:rPr lang="ru-RU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дідусів</a:t>
            </a:r>
            <a:r>
              <a:rPr lang="ru-RU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бабусь, </a:t>
            </a:r>
            <a:r>
              <a:rPr lang="ru-RU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тіточок</a:t>
            </a:r>
            <a:r>
              <a:rPr lang="ru-RU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дядечків</a:t>
            </a:r>
            <a:r>
              <a:rPr lang="ru-RU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Особливу</a:t>
            </a:r>
            <a:r>
              <a:rPr lang="ru-RU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увагу</a:t>
            </a:r>
            <a:r>
              <a:rPr lang="ru-RU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їхніх</a:t>
            </a:r>
            <a:r>
              <a:rPr lang="ru-RU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розповідях</a:t>
            </a:r>
            <a:r>
              <a:rPr lang="ru-RU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слід</a:t>
            </a:r>
            <a:r>
              <a:rPr lang="ru-RU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звертати</a:t>
            </a:r>
            <a:r>
              <a:rPr lang="ru-RU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повні</a:t>
            </a:r>
            <a:r>
              <a:rPr lang="ru-RU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імена</a:t>
            </a:r>
            <a:r>
              <a:rPr lang="ru-RU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предків</a:t>
            </a:r>
            <a:r>
              <a:rPr lang="ru-RU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відомі</a:t>
            </a:r>
            <a:r>
              <a:rPr lang="ru-RU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дати</a:t>
            </a:r>
            <a:r>
              <a:rPr lang="ru-RU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народження</a:t>
            </a:r>
            <a:r>
              <a:rPr lang="ru-RU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смерті</a:t>
            </a:r>
            <a:r>
              <a:rPr lang="ru-RU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так само </a:t>
            </a:r>
            <a:r>
              <a:rPr lang="ru-RU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</a:t>
            </a:r>
            <a:r>
              <a:rPr lang="ru-RU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значних</a:t>
            </a:r>
            <a:r>
              <a:rPr lang="ru-RU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життєвих</a:t>
            </a:r>
            <a:r>
              <a:rPr lang="ru-RU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подій</a:t>
            </a:r>
            <a:r>
              <a:rPr lang="ru-RU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ваших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родичів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збереглися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які-небудь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сімейні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архіви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листи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щоденники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фотографії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теж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слід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долучити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alt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buFontTx/>
              <a:buChar char="•"/>
            </a:pP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Важливо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враховувати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літніх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людей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часто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пам’яттю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тому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розказані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ними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відомості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бажано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підкріплювати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документально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alt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buFontTx/>
              <a:buChar char="•"/>
            </a:pP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отримані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відомості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краще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всього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відразу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 </a:t>
            </a: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записувати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зошит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збирати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папку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По-перше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допоможе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краще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запам’ятати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сімейну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історію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по-друге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простіше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упорядкувати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отриману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інформацію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alt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buFontTx/>
              <a:buChar char="•"/>
            </a:pP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Зібрані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відомості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починати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оформляти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вигляді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родовідного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дерева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3363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282</Words>
  <Application>Microsoft Office PowerPoint</Application>
  <PresentationFormat>Широкий екран</PresentationFormat>
  <Paragraphs>38</Paragraphs>
  <Slides>14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Бельзецька Галина</dc:creator>
  <cp:lastModifiedBy>Бельзецька Галина</cp:lastModifiedBy>
  <cp:revision>21</cp:revision>
  <dcterms:created xsi:type="dcterms:W3CDTF">2016-10-31T20:15:16Z</dcterms:created>
  <dcterms:modified xsi:type="dcterms:W3CDTF">2016-11-30T19:46:52Z</dcterms:modified>
</cp:coreProperties>
</file>