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946BB-C192-49B7-B9A4-23E238B6F1CF}" type="datetimeFigureOut">
              <a:rPr lang="ru-RU" smtClean="0"/>
              <a:t>22.11.2016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3081B-8A53-4600-B1B9-D2B520575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13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3081B-8A53-4600-B1B9-D2B520575A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818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6476-2623-48ED-B9B3-14E95BED2405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9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387A-630D-4D02-8231-8A315A07C072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55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1259-C446-455F-8140-AF816564E48A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5766-CB7E-4516-8DC4-BF50F70FE19D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12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9322-6011-469E-B0C2-6BFA1C3F37AB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41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75E4-1790-4A1F-8C64-C4D7A646718D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60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C5D1-EC4B-4B4F-BE46-239A87814796}" type="datetime1">
              <a:rPr lang="ru-RU" smtClean="0"/>
              <a:t>22.11.2016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3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20D7-2C58-49CB-BDD2-C2D8C89DB0EF}" type="datetime1">
              <a:rPr lang="ru-RU" smtClean="0"/>
              <a:t>22.11.2016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82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A7D60-4DE8-46F9-A24F-4D708A49520E}" type="datetime1">
              <a:rPr lang="ru-RU" smtClean="0"/>
              <a:t>22.11.2016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9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2E2C-F017-45F9-A83C-B0D72A96DB5A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0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27AE-D724-4D06-A4FF-2B8BD9CF33A5}" type="datetime1">
              <a:rPr lang="ru-RU" smtClean="0"/>
              <a:t>22.11.2016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59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D6D5-08CB-46D5-A021-CAC550D52978}" type="datetime1">
              <a:rPr lang="ru-RU" smtClean="0"/>
              <a:t>22.11.2016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Панченко Т.І., м. Павлоград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F925-2FE5-4E8B-A363-4616C869E6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2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05117" y="621528"/>
            <a:ext cx="8981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spc="10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структурного програмування </a:t>
            </a:r>
            <a:endParaRPr lang="ru-RU" sz="2000" spc="1000"/>
          </a:p>
        </p:txBody>
      </p:sp>
      <p:grpSp>
        <p:nvGrpSpPr>
          <p:cNvPr id="6" name="Группа 5"/>
          <p:cNvGrpSpPr/>
          <p:nvPr/>
        </p:nvGrpSpPr>
        <p:grpSpPr>
          <a:xfrm>
            <a:off x="-234119" y="-146304"/>
            <a:ext cx="2748719" cy="1905000"/>
            <a:chOff x="-234119" y="-146304"/>
            <a:chExt cx="2748719" cy="1905000"/>
          </a:xfrm>
        </p:grpSpPr>
        <p:pic>
          <p:nvPicPr>
            <p:cNvPr id="1026" name="Picture 2" descr="Картинки по запросу фото кнопки для презентаций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365887" y="-146304"/>
              <a:ext cx="190500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Прямоугольник 2"/>
            <p:cNvSpPr/>
            <p:nvPr/>
          </p:nvSpPr>
          <p:spPr>
            <a:xfrm>
              <a:off x="-234119" y="483029"/>
              <a:ext cx="2748719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cap="none" spc="0" smtClean="0">
                  <a:ln w="13462">
                    <a:solidFill>
                      <a:schemeClr val="bg1"/>
                    </a:solidFill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>
                    <a:outerShdw dist="38100" dir="2700000" algn="bl" rotWithShape="0">
                      <a:schemeClr val="accent5"/>
                    </a:outerShdw>
                  </a:effectLst>
                </a:rPr>
                <a:t>11 клас</a:t>
              </a:r>
              <a:endParaRPr lang="ru-RU" sz="3600" b="1" cap="none" spc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114882" y="1516118"/>
            <a:ext cx="11297260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6600" b="1" u="sng">
                <a:latin typeface="Times New Roman" panose="02020603050405020304" pitchFamily="18" charset="0"/>
                <a:ea typeface="Calibri" panose="020F0502020204030204" pitchFamily="34" charset="0"/>
              </a:rPr>
              <a:t>Поняття масиву</a:t>
            </a:r>
            <a:r>
              <a:rPr lang="uk-UA" sz="6600" b="1" u="sng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lvl="0"/>
            <a:r>
              <a:rPr lang="uk-UA" sz="6600" b="1" u="sng" smtClean="0">
                <a:latin typeface="Times New Roman" panose="02020603050405020304" pitchFamily="18" charset="0"/>
                <a:ea typeface="Calibri" panose="020F0502020204030204" pitchFamily="34" charset="0"/>
              </a:rPr>
              <a:t>Оголошення одновимірного</a:t>
            </a:r>
          </a:p>
          <a:p>
            <a:pPr lvl="0"/>
            <a:r>
              <a:rPr lang="uk-UA" sz="6600" b="1" u="sng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6600" b="1" u="sng">
                <a:latin typeface="Times New Roman" panose="02020603050405020304" pitchFamily="18" charset="0"/>
                <a:ea typeface="Calibri" panose="020F0502020204030204" pitchFamily="34" charset="0"/>
              </a:rPr>
              <a:t>масиву.</a:t>
            </a:r>
            <a:endParaRPr lang="ru-RU" sz="6600" b="1" u="sng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6600" b="1" u="sng">
                <a:latin typeface="Times New Roman" panose="02020603050405020304" pitchFamily="18" charset="0"/>
                <a:ea typeface="Calibri" panose="020F0502020204030204" pitchFamily="34" charset="0"/>
              </a:rPr>
              <a:t>Індексація елементів </a:t>
            </a:r>
            <a:r>
              <a:rPr lang="uk-UA" sz="6600" b="1" u="sng" smtClean="0">
                <a:latin typeface="Times New Roman" panose="02020603050405020304" pitchFamily="18" charset="0"/>
                <a:ea typeface="Calibri" panose="020F0502020204030204" pitchFamily="34" charset="0"/>
              </a:rPr>
              <a:t>масиву.</a:t>
            </a:r>
            <a:endParaRPr lang="ru-RU" sz="6600" b="1" u="sng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-362755" y="1216799"/>
            <a:ext cx="1857310" cy="1857309"/>
            <a:chOff x="329311" y="290822"/>
            <a:chExt cx="1857310" cy="1857309"/>
          </a:xfrm>
        </p:grpSpPr>
        <p:pic>
          <p:nvPicPr>
            <p:cNvPr id="10" name="Picture 2" descr="Похожее изображение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717965">
              <a:off x="329311" y="290822"/>
              <a:ext cx="1857309" cy="1857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Прямоугольник 10"/>
            <p:cNvSpPr/>
            <p:nvPr/>
          </p:nvSpPr>
          <p:spPr>
            <a:xfrm>
              <a:off x="822959" y="660154"/>
              <a:ext cx="941833" cy="86689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Chevron">
                <a:avLst>
                  <a:gd name="adj" fmla="val 38684"/>
                </a:avLst>
              </a:prstTxWarp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ru-RU" sz="5400" b="1" cap="none" spc="0" smtClean="0">
                  <a:ln/>
                  <a:solidFill>
                    <a:schemeClr val="accent4"/>
                  </a:solidFill>
                  <a:effectLst/>
                </a:rPr>
                <a:t>Тема</a:t>
              </a:r>
              <a:endParaRPr lang="ru-RU" sz="5400" b="1" cap="none" spc="0">
                <a:ln/>
                <a:solidFill>
                  <a:schemeClr val="accent4"/>
                </a:solidFill>
                <a:effectLst/>
              </a:endParaRPr>
            </a:p>
          </p:txBody>
        </p:sp>
      </p:grp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7367016" y="6255766"/>
            <a:ext cx="4114800" cy="365125"/>
          </a:xfrm>
        </p:spPr>
        <p:txBody>
          <a:bodyPr/>
          <a:lstStyle/>
          <a:p>
            <a:pPr algn="r"/>
            <a:r>
              <a:rPr lang="ru-RU" b="1" smtClean="0">
                <a:solidFill>
                  <a:schemeClr val="tx1"/>
                </a:solidFill>
              </a:rPr>
              <a:t>Панченко Т.І., м. Павлоград</a:t>
            </a:r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3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67559" y="2274838"/>
            <a:ext cx="113511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uk-UA" sz="2800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Запишіть рядок оголошення змінних типу одновимірний масив:</a:t>
            </a: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а) масив змінних цілого типу з іменем </a:t>
            </a:r>
            <a:r>
              <a:rPr lang="uk-UA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х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і діапазоном номерів від 1 до 50</a:t>
            </a:r>
            <a:r>
              <a:rPr lang="uk-UA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б) масив змінних дійсного типу з іменем </a:t>
            </a:r>
            <a:r>
              <a:rPr lang="uk-UA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mas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і діапазоном номерів від 10 до 35</a:t>
            </a:r>
            <a:r>
              <a:rPr lang="uk-UA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в) масив змінних цілого типу з іменем </a:t>
            </a:r>
            <a:r>
              <a:rPr lang="uk-UA" sz="2800" i="1">
                <a:latin typeface="Times New Roman" panose="02020603050405020304" pitchFamily="18" charset="0"/>
                <a:ea typeface="Times New Roman" panose="02020603050405020304" pitchFamily="18" charset="0"/>
              </a:rPr>
              <a:t>tab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і діапазоном номерів від –7 до 12.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13827" y="469603"/>
            <a:ext cx="3628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800" b="1" u="sng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  <a:endParaRPr lang="ru-RU" sz="280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43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55264" y="576072"/>
            <a:ext cx="512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Закріплення знань:</a:t>
            </a:r>
            <a:endParaRPr lang="ru-RU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1480" y="1099292"/>
            <a:ext cx="115671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0"/>
              </a:spcAft>
              <a:buAutoNum type="arabicPeriod"/>
            </a:pP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таке одновимірний масив?</a:t>
            </a:r>
          </a:p>
          <a:p>
            <a:pPr marL="514350" indent="-514350">
              <a:spcAft>
                <a:spcPts val="0"/>
              </a:spcAft>
              <a:buAutoNum type="arabicPeriod"/>
            </a:pP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чого складається ім’я елемента масиву?</a:t>
            </a:r>
          </a:p>
          <a:p>
            <a:pPr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 може використовуватись як номер елемента масиву?</a:t>
            </a:r>
          </a:p>
          <a:p>
            <a:pPr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складанні проектів для розв’язування яких задач зручно використовувати масиви?</a:t>
            </a:r>
          </a:p>
          <a:p>
            <a:pPr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записати змінну типу </a:t>
            </a:r>
            <a:r>
              <a:rPr lang="uk-UA" sz="2800" i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одновимірний масив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рядку </a:t>
            </a: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>
              <a:spcAft>
                <a:spcPts val="0"/>
              </a:spcAft>
            </a:pPr>
            <a:endParaRPr lang="ru-RU" sz="280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uk-UA" sz="2800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uk-UA" sz="28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8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Яким може бути діапазон номерів елементів масиву?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50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5517" y="397216"/>
            <a:ext cx="1149831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4800" b="1" u="sng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Домашнє завдання</a:t>
            </a:r>
            <a:r>
              <a:rPr lang="uk-UA" sz="4800" b="1" u="sng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ctr">
              <a:spcAft>
                <a:spcPts val="0"/>
              </a:spcAft>
            </a:pPr>
            <a:endParaRPr lang="uk-UA" sz="4800" b="1" u="sng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360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600">
                <a:latin typeface="Times New Roman" panose="02020603050405020304" pitchFamily="18" charset="0"/>
                <a:ea typeface="Times New Roman" panose="02020603050405020304" pitchFamily="18" charset="0"/>
              </a:rPr>
              <a:t>Вивчити конспект</a:t>
            </a:r>
            <a:r>
              <a:rPr lang="uk-UA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600">
                <a:latin typeface="Times New Roman" panose="02020603050405020304" pitchFamily="18" charset="0"/>
                <a:ea typeface="Times New Roman" panose="02020603050405020304" pitchFamily="18" charset="0"/>
              </a:rPr>
              <a:t>Опрацювати матеріал підручника на ст. 102-103. (Й.Я. Ривкінд, Т.І. Лисенко, Л.А. Чернікова, В.В. Шакотько</a:t>
            </a:r>
            <a:r>
              <a:rPr lang="uk-UA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540385" algn="l"/>
              </a:tabLst>
            </a:pPr>
            <a:r>
              <a:rPr lang="uk-UA" sz="3600"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Завершити виконання практичних завдань.</a:t>
            </a: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5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77824" y="617327"/>
            <a:ext cx="10735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 використати 100 змінних з довільними іменами, наприклад </a:t>
            </a:r>
            <a:r>
              <a:rPr lang="uk-UA" sz="32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a,b, c, ..., z, aa, ab, ac, ..., az, ba, bb, bc, ..., bz, ca, cb, cc, ..., cv </a:t>
            </a:r>
            <a:endParaRPr lang="ru-RU" sz="3200"/>
          </a:p>
        </p:txBody>
      </p:sp>
      <p:sp>
        <p:nvSpPr>
          <p:cNvPr id="5" name="Прямоугольник 4"/>
          <p:cNvSpPr/>
          <p:nvPr/>
        </p:nvSpPr>
        <p:spPr>
          <a:xfrm>
            <a:off x="877824" y="2690336"/>
            <a:ext cx="82661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</a:t>
            </a:r>
            <a:r>
              <a:rPr lang="uk-UA" sz="2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0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en-US" sz="2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a;</a:t>
            </a:r>
            <a:endParaRPr lang="ru-RU" sz="2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</a:t>
            </a:r>
            <a:r>
              <a:rPr lang="uk-UA" sz="2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0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en-US" sz="2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+ b;</a:t>
            </a:r>
            <a:endParaRPr lang="ru-RU" sz="2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</a:t>
            </a:r>
            <a:r>
              <a:rPr lang="uk-UA" sz="2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0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en-US" sz="2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+ c;</a:t>
            </a:r>
            <a:endParaRPr lang="ru-RU" sz="2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...</a:t>
            </a:r>
            <a:endParaRPr lang="ru-RU" sz="2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</a:t>
            </a:r>
            <a:r>
              <a:rPr lang="uk-UA" sz="2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uk-UA" sz="2000" smtClean="0">
                <a:effectLst/>
                <a:latin typeface="Times New Roman" panose="02020603050405020304" pitchFamily="18" charset="0"/>
                <a:ea typeface="Arial Unicode MS" panose="020B0604020202020204" pitchFamily="34" charset="-128"/>
              </a:rPr>
              <a:t>=</a:t>
            </a:r>
            <a:r>
              <a:rPr lang="uk-UA" sz="2000" smtClean="0">
                <a:effectLst/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20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+ cv;</a:t>
            </a:r>
            <a:endParaRPr lang="ru-RU" sz="20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9848" y="5484614"/>
            <a:ext cx="10140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елементи деякого впорядкованого набору змінних</a:t>
            </a:r>
            <a:r>
              <a:rPr lang="uk-UA" sz="280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>
              <a:solidFill>
                <a:srgbClr val="C0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2569512">
            <a:off x="3931920" y="4407408"/>
            <a:ext cx="2633472" cy="768096"/>
          </a:xfrm>
          <a:prstGeom prst="rightArrow">
            <a:avLst>
              <a:gd name="adj1" fmla="val 50000"/>
              <a:gd name="adj2" fmla="val 1940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89130" y="180987"/>
            <a:ext cx="1918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Поняття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10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92479" y="1183309"/>
            <a:ext cx="103510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44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Впорядкований набір змінних одного типу називається </a:t>
            </a:r>
            <a:r>
              <a:rPr lang="uk-UA" sz="4400" b="1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масивом</a:t>
            </a:r>
            <a:r>
              <a:rPr lang="uk-UA" sz="44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spcAft>
                <a:spcPts val="0"/>
              </a:spcAft>
            </a:pPr>
            <a:endParaRPr lang="uk-UA" sz="4400" b="1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uk-UA" sz="4400" b="1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4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Кожна змінна, що входить до масиву, називається </a:t>
            </a:r>
            <a:r>
              <a:rPr lang="uk-UA" sz="4400" b="1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елементом масиву</a:t>
            </a:r>
            <a:r>
              <a:rPr lang="uk-UA" sz="44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8586" y="290822"/>
            <a:ext cx="1918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Поняття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89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33856" y="390067"/>
            <a:ext cx="7973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Оголошення одновимірного масиву. Індексація елементів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048" y="759399"/>
            <a:ext cx="108173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Масив, у якому кожний елемент визначається тільки одним порядковим номером, називається </a:t>
            </a:r>
            <a:r>
              <a:rPr lang="uk-UA" sz="3600" b="1" i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одновимірним</a:t>
            </a: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360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3600" b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Ім’я кожного елемента одновимірного масиву складається з імені масиву й узятого у квадратні дужки порядкового номера цього елемента в масиві.</a:t>
            </a:r>
            <a:endParaRPr lang="ru-RU" sz="360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68346" y="5653046"/>
            <a:ext cx="46602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[1], </a:t>
            </a:r>
            <a:r>
              <a:rPr lang="uk-UA" sz="32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[2], </a:t>
            </a:r>
            <a:r>
              <a:rPr lang="uk-UA" sz="32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[3], ..., </a:t>
            </a:r>
            <a:r>
              <a:rPr lang="uk-UA" sz="3200" b="1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uk-UA" sz="32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[100] </a:t>
            </a:r>
            <a:endParaRPr lang="ru-RU" sz="3200" b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33272" y="1781532"/>
            <a:ext cx="106436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>
                <a:latin typeface="Times New Roman" panose="02020603050405020304" pitchFamily="18" charset="0"/>
                <a:ea typeface="Calibri" panose="020F0502020204030204" pitchFamily="34" charset="0"/>
              </a:rPr>
              <a:t>У</a:t>
            </a: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рядку </a:t>
            </a:r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 </a:t>
            </a: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змінна </a:t>
            </a:r>
            <a:r>
              <a:rPr lang="uk-UA" sz="4000" i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типу </a:t>
            </a:r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одновимірний масив </a:t>
            </a: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оголошується так: </a:t>
            </a:r>
          </a:p>
          <a:p>
            <a:endParaRPr lang="uk-UA" sz="4000" b="1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 a: array [1..100] of Real </a:t>
            </a:r>
            <a:endParaRPr lang="ru-RU" sz="4000"/>
          </a:p>
        </p:txBody>
      </p:sp>
      <p:sp>
        <p:nvSpPr>
          <p:cNvPr id="3" name="Прямоугольник 2"/>
          <p:cNvSpPr/>
          <p:nvPr/>
        </p:nvSpPr>
        <p:spPr>
          <a:xfrm>
            <a:off x="1033272" y="289483"/>
            <a:ext cx="7607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Оголошення одновимірного масиву. Індексація елементів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2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21792" y="1529048"/>
            <a:ext cx="110276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Щоб знайти суму значень усіх цих 100 змінних, достатньо</a:t>
            </a:r>
            <a:endParaRPr lang="ru-RU" sz="4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записати такі команди:</a:t>
            </a:r>
            <a:endParaRPr lang="ru-RU" sz="4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:= 0;</a:t>
            </a:r>
            <a:endParaRPr lang="ru-RU" sz="4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i := 1 to 100 do</a:t>
            </a:r>
            <a:endParaRPr lang="ru-RU" sz="400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uk-UA" sz="4000" b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summa := summa + a[i];</a:t>
            </a:r>
            <a:endParaRPr lang="ru-RU" sz="40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33272" y="289483"/>
            <a:ext cx="7607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Оголошення одновимірного масиву. Індексація елементів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31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3272" y="731520"/>
            <a:ext cx="10360152" cy="612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33272" y="289483"/>
            <a:ext cx="7607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540385" algn="l"/>
              </a:tabLst>
            </a:pPr>
            <a:r>
              <a:rPr lang="uk-UA" b="1" u="sng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Оголошення одновимірного масиву. Індексація елементів масиву.</a:t>
            </a:r>
            <a:endParaRPr lang="ru-RU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9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155565" y="185824"/>
            <a:ext cx="36286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800" b="1" u="sng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завдання:</a:t>
            </a:r>
            <a:endParaRPr lang="ru-RU" sz="280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9034" y="1120566"/>
            <a:ext cx="113616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3600" b="1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uk-UA" sz="3600">
                <a:latin typeface="Times New Roman" panose="02020603050405020304" pitchFamily="18" charset="0"/>
                <a:ea typeface="SymbolMT"/>
              </a:rPr>
              <a:t> </a:t>
            </a:r>
            <a:r>
              <a:rPr lang="uk-UA" sz="3600">
                <a:latin typeface="Times New Roman" panose="02020603050405020304" pitchFamily="18" charset="0"/>
                <a:ea typeface="Times New Roman" panose="02020603050405020304" pitchFamily="18" charset="0"/>
              </a:rPr>
              <a:t>Складіть таблицю виконання фрагмента програми та визначте значення змінної </a:t>
            </a:r>
            <a:r>
              <a:rPr lang="uk-UA" sz="3600" b="1">
                <a:latin typeface="Times New Roman" panose="02020603050405020304" pitchFamily="18" charset="0"/>
                <a:ea typeface="Times New Roman" panose="02020603050405020304" pitchFamily="18" charset="0"/>
              </a:rPr>
              <a:t>dob </a:t>
            </a:r>
            <a:r>
              <a:rPr lang="uk-UA" sz="3600">
                <a:latin typeface="Times New Roman" panose="02020603050405020304" pitchFamily="18" charset="0"/>
                <a:ea typeface="Times New Roman" panose="02020603050405020304" pitchFamily="18" charset="0"/>
              </a:rPr>
              <a:t>після його завершення для масиву, значеннями елементів якого є числа 2; –3,5; 1,2; 0,25; –4:</a:t>
            </a: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600" b="1">
                <a:latin typeface="Times New Roman" panose="02020603050405020304" pitchFamily="18" charset="0"/>
                <a:ea typeface="Times New Roman" panose="02020603050405020304" pitchFamily="18" charset="0"/>
              </a:rPr>
              <a:t>dob := 1;</a:t>
            </a: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600" b="1">
                <a:latin typeface="Times New Roman" panose="02020603050405020304" pitchFamily="18" charset="0"/>
                <a:ea typeface="Times New Roman" panose="02020603050405020304" pitchFamily="18" charset="0"/>
              </a:rPr>
              <a:t>for i := 1 to 5 do</a:t>
            </a:r>
            <a:endParaRPr lang="ru-RU" sz="36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3600" b="1">
                <a:latin typeface="Times New Roman" panose="02020603050405020304" pitchFamily="18" charset="0"/>
                <a:ea typeface="Times New Roman" panose="02020603050405020304" pitchFamily="18" charset="0"/>
              </a:rPr>
              <a:t>dob := dob * a[i];</a:t>
            </a:r>
            <a:endParaRPr lang="ru-RU" sz="3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4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62000" y="1563865"/>
            <a:ext cx="1066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Cкладіть таблицю виконання фрагмента програми та визначте значення змінної </a:t>
            </a: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sum </a:t>
            </a:r>
            <a:r>
              <a:rPr lang="uk-UA" sz="2800">
                <a:latin typeface="Times New Roman" panose="02020603050405020304" pitchFamily="18" charset="0"/>
                <a:ea typeface="Times New Roman" panose="02020603050405020304" pitchFamily="18" charset="0"/>
              </a:rPr>
              <a:t>після його завершення для масиву, значеннями якого є числа 2; 0; 23; –14:</a:t>
            </a: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sum := 0;</a:t>
            </a: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for i := 1 to 4 do</a:t>
            </a:r>
            <a:endParaRPr lang="ru-RU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if a[i] mod 2 =0 then sum := sum + a[i]*a[i];</a:t>
            </a:r>
            <a:endParaRPr lang="ru-RU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51081" y="343479"/>
            <a:ext cx="3585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800" b="1" u="sng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 завдання</a:t>
            </a:r>
            <a:r>
              <a:rPr lang="uk-UA" b="1" u="sng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Панченко Т.І., м. Павлоград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593</Words>
  <Application>Microsoft Office PowerPoint</Application>
  <PresentationFormat>Широкоэкранный</PresentationFormat>
  <Paragraphs>87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SymbolMT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vitalii</dc:creator>
  <cp:lastModifiedBy>vitalii</cp:lastModifiedBy>
  <cp:revision>6</cp:revision>
  <dcterms:created xsi:type="dcterms:W3CDTF">2016-11-22T10:54:55Z</dcterms:created>
  <dcterms:modified xsi:type="dcterms:W3CDTF">2016-11-22T11:22:17Z</dcterms:modified>
</cp:coreProperties>
</file>