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39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3160B157-9BE8-45B6-ACD4-13DB0DCD1B0A}"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160B157-9BE8-45B6-ACD4-13DB0DCD1B0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160B157-9BE8-45B6-ACD4-13DB0DCD1B0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160B157-9BE8-45B6-ACD4-13DB0DCD1B0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160B157-9BE8-45B6-ACD4-13DB0DCD1B0A}"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160B157-9BE8-45B6-ACD4-13DB0DCD1B0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3160B157-9BE8-45B6-ACD4-13DB0DCD1B0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3160B157-9BE8-45B6-ACD4-13DB0DCD1B0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3160B157-9BE8-45B6-ACD4-13DB0DCD1B0A}"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160B157-9BE8-45B6-ACD4-13DB0DCD1B0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822E798-ACB4-456D-8E58-F26249B3A8BB}" type="datetimeFigureOut">
              <a:rPr lang="ru-RU" smtClean="0"/>
              <a:t>18.09.2016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160B157-9BE8-45B6-ACD4-13DB0DCD1B0A}"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822E798-ACB4-456D-8E58-F26249B3A8BB}" type="datetimeFigureOut">
              <a:rPr lang="ru-RU" smtClean="0"/>
              <a:t>18.09.2016</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160B157-9BE8-45B6-ACD4-13DB0DCD1B0A}"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mailto:volo@email.ua"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42976" y="1214422"/>
            <a:ext cx="7790712" cy="3571900"/>
          </a:xfrm>
        </p:spPr>
        <p:txBody>
          <a:bodyPr>
            <a:normAutofit fontScale="90000"/>
          </a:bodyPr>
          <a:lstStyle/>
          <a:p>
            <a:pPr algn="ctr">
              <a:buFont typeface="Wingdings" pitchFamily="2" charset="2"/>
              <a:buChar char="Ø"/>
            </a:pPr>
            <a:r>
              <a:rPr lang="en-US" sz="3600" i="1" dirty="0" smtClean="0">
                <a:solidFill>
                  <a:srgbClr val="FF0000"/>
                </a:solidFill>
                <a:latin typeface="Times New Roman" pitchFamily="18" charset="0"/>
                <a:cs typeface="Times New Roman" pitchFamily="18" charset="0"/>
              </a:rPr>
              <a:t>Choose a job you love, and you never</a:t>
            </a:r>
            <a:br>
              <a:rPr lang="en-US" sz="3600" i="1" dirty="0" smtClean="0">
                <a:solidFill>
                  <a:srgbClr val="FF0000"/>
                </a:solidFill>
                <a:latin typeface="Times New Roman" pitchFamily="18" charset="0"/>
                <a:cs typeface="Times New Roman" pitchFamily="18" charset="0"/>
              </a:rPr>
            </a:br>
            <a:r>
              <a:rPr lang="en-US" sz="3600" i="1" dirty="0" smtClean="0">
                <a:solidFill>
                  <a:srgbClr val="FF0000"/>
                </a:solidFill>
                <a:latin typeface="Times New Roman" pitchFamily="18" charset="0"/>
                <a:cs typeface="Times New Roman" pitchFamily="18" charset="0"/>
              </a:rPr>
              <a:t>               work a day in your life</a:t>
            </a:r>
            <a:r>
              <a:rPr lang="en-US" i="1" dirty="0" smtClean="0">
                <a:solidFill>
                  <a:schemeClr val="accent3">
                    <a:lumMod val="50000"/>
                  </a:schemeClr>
                </a:solidFill>
                <a:latin typeface="Times New Roman" pitchFamily="18" charset="0"/>
                <a:cs typeface="Times New Roman" pitchFamily="18" charset="0"/>
              </a:rPr>
              <a:t>.           </a:t>
            </a:r>
            <a:r>
              <a:rPr lang="en-US" sz="1600" i="1" dirty="0" smtClean="0">
                <a:solidFill>
                  <a:schemeClr val="accent3">
                    <a:lumMod val="50000"/>
                  </a:schemeClr>
                </a:solidFill>
                <a:latin typeface="Times New Roman" pitchFamily="18" charset="0"/>
                <a:cs typeface="Times New Roman" pitchFamily="18" charset="0"/>
              </a:rPr>
              <a:t> </a:t>
            </a:r>
            <a:r>
              <a:rPr lang="en-US" sz="1600" dirty="0" smtClean="0"/>
              <a:t>Confucius </a:t>
            </a:r>
            <a:r>
              <a:rPr lang="en-US" sz="1600" i="1" dirty="0" smtClean="0">
                <a:solidFill>
                  <a:schemeClr val="accent3">
                    <a:lumMod val="50000"/>
                  </a:schemeClr>
                </a:solidFill>
                <a:latin typeface="Times New Roman" pitchFamily="18" charset="0"/>
                <a:cs typeface="Times New Roman" pitchFamily="18" charset="0"/>
              </a:rPr>
              <a:t>                </a:t>
            </a:r>
            <a:r>
              <a:rPr lang="en-US" i="1" dirty="0" smtClean="0">
                <a:solidFill>
                  <a:schemeClr val="accent3">
                    <a:lumMod val="50000"/>
                  </a:schemeClr>
                </a:solidFill>
                <a:latin typeface="Times New Roman" pitchFamily="18" charset="0"/>
                <a:cs typeface="Times New Roman" pitchFamily="18" charset="0"/>
              </a:rPr>
              <a:t/>
            </a:r>
            <a:br>
              <a:rPr lang="en-US" i="1" dirty="0" smtClean="0">
                <a:solidFill>
                  <a:schemeClr val="accent3">
                    <a:lumMod val="50000"/>
                  </a:schemeClr>
                </a:solidFill>
                <a:latin typeface="Times New Roman" pitchFamily="18" charset="0"/>
                <a:cs typeface="Times New Roman" pitchFamily="18" charset="0"/>
              </a:rPr>
            </a:br>
            <a:r>
              <a:rPr lang="en-US" i="1" dirty="0" smtClean="0">
                <a:solidFill>
                  <a:schemeClr val="accent3">
                    <a:lumMod val="50000"/>
                  </a:schemeClr>
                </a:solidFill>
                <a:latin typeface="Times New Roman" pitchFamily="18" charset="0"/>
                <a:cs typeface="Times New Roman" pitchFamily="18" charset="0"/>
              </a:rPr>
              <a:t>                                               </a:t>
            </a:r>
            <a:r>
              <a:rPr lang="en-US" sz="1400" dirty="0" smtClean="0"/>
              <a:t/>
            </a:r>
            <a:br>
              <a:rPr lang="en-US" sz="1400" dirty="0" smtClean="0"/>
            </a:br>
            <a:r>
              <a:rPr lang="en-US" sz="1400" dirty="0" smtClean="0"/>
              <a:t/>
            </a:r>
            <a:br>
              <a:rPr lang="en-US" sz="1400" dirty="0" smtClean="0"/>
            </a:br>
            <a:r>
              <a:rPr lang="en-US" sz="4800" b="1" dirty="0" smtClean="0">
                <a:effectLst/>
                <a:latin typeface="Times New Roman" pitchFamily="18" charset="0"/>
                <a:cs typeface="Times New Roman" pitchFamily="18" charset="0"/>
              </a:rPr>
              <a:t>Thursday, the 22</a:t>
            </a:r>
            <a:r>
              <a:rPr lang="en-US" sz="4800" b="1" baseline="30000" dirty="0" smtClean="0">
                <a:effectLst/>
                <a:latin typeface="Times New Roman" pitchFamily="18" charset="0"/>
                <a:cs typeface="Times New Roman" pitchFamily="18" charset="0"/>
              </a:rPr>
              <a:t>nd</a:t>
            </a:r>
            <a:r>
              <a:rPr lang="en-US" sz="4800" b="1" dirty="0" smtClean="0">
                <a:effectLst/>
                <a:latin typeface="Times New Roman" pitchFamily="18" charset="0"/>
                <a:cs typeface="Times New Roman" pitchFamily="18" charset="0"/>
              </a:rPr>
              <a:t> of September</a:t>
            </a:r>
            <a:br>
              <a:rPr lang="en-US" sz="4800" b="1" dirty="0" smtClean="0">
                <a:effectLst/>
                <a:latin typeface="Times New Roman" pitchFamily="18" charset="0"/>
                <a:cs typeface="Times New Roman" pitchFamily="18" charset="0"/>
              </a:rPr>
            </a:br>
            <a:r>
              <a:rPr lang="en-US" sz="4800" b="1" dirty="0" smtClean="0">
                <a:effectLst/>
                <a:latin typeface="Times New Roman" pitchFamily="18" charset="0"/>
                <a:cs typeface="Times New Roman" pitchFamily="18" charset="0"/>
              </a:rPr>
              <a:t>Class work</a:t>
            </a:r>
            <a:br>
              <a:rPr lang="en-US" sz="4800" b="1" dirty="0" smtClean="0">
                <a:effectLst/>
                <a:latin typeface="Times New Roman" pitchFamily="18" charset="0"/>
                <a:cs typeface="Times New Roman" pitchFamily="18" charset="0"/>
              </a:rPr>
            </a:br>
            <a:r>
              <a:rPr lang="en-US" sz="4800" b="1" dirty="0" smtClean="0">
                <a:effectLst/>
                <a:latin typeface="Times New Roman" pitchFamily="18" charset="0"/>
                <a:cs typeface="Times New Roman" pitchFamily="18" charset="0"/>
              </a:rPr>
              <a:t/>
            </a:r>
            <a:br>
              <a:rPr lang="en-US" sz="4800" b="1" dirty="0" smtClean="0">
                <a:effectLst/>
                <a:latin typeface="Times New Roman" pitchFamily="18" charset="0"/>
                <a:cs typeface="Times New Roman" pitchFamily="18" charset="0"/>
              </a:rPr>
            </a:br>
            <a:r>
              <a:rPr lang="en-US" sz="3100" i="1" u="sng" dirty="0" smtClean="0">
                <a:solidFill>
                  <a:schemeClr val="tx1"/>
                </a:solidFill>
                <a:effectLst/>
                <a:latin typeface="Times New Roman" pitchFamily="18" charset="0"/>
                <a:cs typeface="Times New Roman" pitchFamily="18" charset="0"/>
              </a:rPr>
              <a:t>Theme: </a:t>
            </a:r>
            <a:r>
              <a:rPr lang="en-US" sz="3100" i="1" dirty="0" smtClean="0">
                <a:solidFill>
                  <a:schemeClr val="tx1"/>
                </a:solidFill>
                <a:effectLst/>
                <a:latin typeface="Times New Roman" pitchFamily="18" charset="0"/>
                <a:cs typeface="Times New Roman" pitchFamily="18" charset="0"/>
              </a:rPr>
              <a:t>My future profession. I’m going to be a welder.</a:t>
            </a:r>
            <a:r>
              <a:rPr lang="en-US" sz="4800" b="1" dirty="0" smtClean="0">
                <a:effectLst/>
                <a:latin typeface="Times New Roman" pitchFamily="18" charset="0"/>
                <a:cs typeface="Times New Roman" pitchFamily="18" charset="0"/>
              </a:rPr>
              <a:t/>
            </a:r>
            <a:br>
              <a:rPr lang="en-US" sz="4800" b="1" dirty="0" smtClean="0">
                <a:effectLst/>
                <a:latin typeface="Times New Roman" pitchFamily="18" charset="0"/>
                <a:cs typeface="Times New Roman" pitchFamily="18" charset="0"/>
              </a:rPr>
            </a:br>
            <a:r>
              <a:rPr lang="en-US" sz="1400" dirty="0" smtClean="0"/>
              <a:t/>
            </a:r>
            <a:br>
              <a:rPr lang="en-US" sz="1400" dirty="0" smtClean="0"/>
            </a:br>
            <a:endParaRPr lang="ru-RU"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6226514"/>
          </a:xfrm>
        </p:spPr>
        <p:txBody>
          <a:bodyPr>
            <a:noAutofit/>
          </a:bodyPr>
          <a:lstStyle/>
          <a:p>
            <a:pPr lvl="0"/>
            <a:r>
              <a:rPr lang="en-US" sz="1600" dirty="0" smtClean="0"/>
              <a:t>Adaptable </a:t>
            </a:r>
            <a:r>
              <a:rPr lang="ru-RU" sz="1600" dirty="0" smtClean="0"/>
              <a:t/>
            </a:r>
            <a:br>
              <a:rPr lang="ru-RU" sz="1600" dirty="0" smtClean="0"/>
            </a:br>
            <a:r>
              <a:rPr lang="en-US" sz="1600" dirty="0" smtClean="0"/>
              <a:t>To apply for job</a:t>
            </a:r>
            <a:r>
              <a:rPr lang="uk-UA" sz="1600" dirty="0" smtClean="0"/>
              <a:t> / </a:t>
            </a:r>
            <a:r>
              <a:rPr lang="en-US" sz="1600" dirty="0" smtClean="0"/>
              <a:t>study</a:t>
            </a:r>
            <a:r>
              <a:rPr lang="uk-UA" sz="1600" dirty="0" smtClean="0"/>
              <a:t> </a:t>
            </a:r>
            <a:r>
              <a:rPr lang="ru-RU" sz="1600" dirty="0" smtClean="0"/>
              <a:t/>
            </a:r>
            <a:br>
              <a:rPr lang="ru-RU" sz="1600" dirty="0" smtClean="0"/>
            </a:br>
            <a:r>
              <a:rPr lang="en-US" sz="1600" dirty="0" smtClean="0"/>
              <a:t>Cooperative </a:t>
            </a:r>
            <a:r>
              <a:rPr lang="ru-RU" sz="1600" dirty="0" smtClean="0"/>
              <a:t/>
            </a:r>
            <a:br>
              <a:rPr lang="ru-RU" sz="1600" dirty="0" smtClean="0"/>
            </a:br>
            <a:r>
              <a:rPr lang="en-US" sz="1600" dirty="0" smtClean="0"/>
              <a:t>Curriculum Vitae (CV) </a:t>
            </a:r>
            <a:r>
              <a:rPr lang="ru-RU" sz="1600" dirty="0" smtClean="0"/>
              <a:t/>
            </a:r>
            <a:br>
              <a:rPr lang="ru-RU" sz="1600" dirty="0" smtClean="0"/>
            </a:br>
            <a:r>
              <a:rPr lang="en-US" sz="1600" dirty="0" smtClean="0"/>
              <a:t>(to be) doing work experience </a:t>
            </a:r>
            <a:r>
              <a:rPr lang="ru-RU" sz="1600" dirty="0" smtClean="0"/>
              <a:t/>
            </a:r>
            <a:br>
              <a:rPr lang="ru-RU" sz="1600" dirty="0" smtClean="0"/>
            </a:br>
            <a:r>
              <a:rPr lang="en-US" sz="1600" dirty="0" smtClean="0"/>
              <a:t>To do a lot of overtime </a:t>
            </a:r>
            <a:r>
              <a:rPr lang="ru-RU" sz="1600" dirty="0" smtClean="0"/>
              <a:t/>
            </a:r>
            <a:br>
              <a:rPr lang="ru-RU" sz="1600" dirty="0" smtClean="0"/>
            </a:br>
            <a:r>
              <a:rPr lang="en-US" sz="1600" dirty="0" smtClean="0"/>
              <a:t>To find a job to one’s liking </a:t>
            </a:r>
            <a:r>
              <a:rPr lang="ru-RU" sz="1600" dirty="0" smtClean="0"/>
              <a:t/>
            </a:r>
            <a:br>
              <a:rPr lang="ru-RU" sz="1600" dirty="0" smtClean="0"/>
            </a:br>
            <a:r>
              <a:rPr lang="en-US" sz="1600" dirty="0" smtClean="0"/>
              <a:t>Freelancer </a:t>
            </a:r>
            <a:r>
              <a:rPr lang="ru-RU" sz="1600" dirty="0" smtClean="0"/>
              <a:t/>
            </a:r>
            <a:br>
              <a:rPr lang="ru-RU" sz="1600" dirty="0" smtClean="0"/>
            </a:br>
            <a:r>
              <a:rPr lang="en-US" sz="1600" dirty="0" smtClean="0"/>
              <a:t>Full-time job </a:t>
            </a:r>
            <a:r>
              <a:rPr lang="ru-RU" sz="1600" dirty="0" smtClean="0"/>
              <a:t/>
            </a:r>
            <a:br>
              <a:rPr lang="ru-RU" sz="1600" dirty="0" smtClean="0"/>
            </a:br>
            <a:r>
              <a:rPr lang="en-US" sz="1600" dirty="0" smtClean="0"/>
              <a:t>Part-time job </a:t>
            </a:r>
            <a:r>
              <a:rPr lang="ru-RU" sz="1600" dirty="0" smtClean="0"/>
              <a:t/>
            </a:r>
            <a:br>
              <a:rPr lang="ru-RU" sz="1600" dirty="0" smtClean="0"/>
            </a:br>
            <a:r>
              <a:rPr lang="en-US" sz="1600" dirty="0" smtClean="0"/>
              <a:t>Hardworking</a:t>
            </a:r>
            <a:r>
              <a:rPr lang="ru-RU" sz="1600" dirty="0" smtClean="0"/>
              <a:t/>
            </a:r>
            <a:br>
              <a:rPr lang="ru-RU" sz="1600" dirty="0" smtClean="0"/>
            </a:br>
            <a:r>
              <a:rPr lang="en-US" sz="1600" dirty="0" smtClean="0"/>
              <a:t>                                                           To </a:t>
            </a:r>
            <a:r>
              <a:rPr lang="en-US" sz="1600" dirty="0" smtClean="0"/>
              <a:t>look carefully at the job </a:t>
            </a:r>
            <a:r>
              <a:rPr lang="en-US" sz="1600" dirty="0" smtClean="0"/>
              <a:t>duties</a:t>
            </a:r>
            <a:r>
              <a:rPr lang="ru-RU" sz="1600" dirty="0" smtClean="0"/>
              <a:t/>
            </a:r>
            <a:br>
              <a:rPr lang="ru-RU" sz="1600" dirty="0" smtClean="0"/>
            </a:br>
            <a:r>
              <a:rPr lang="en-US" sz="1600" dirty="0" smtClean="0"/>
              <a:t>                                                           Responsible </a:t>
            </a:r>
            <a:r>
              <a:rPr lang="ru-RU" sz="1600" dirty="0" smtClean="0"/>
              <a:t/>
            </a:r>
            <a:br>
              <a:rPr lang="ru-RU" sz="1600" dirty="0" smtClean="0"/>
            </a:br>
            <a:r>
              <a:rPr lang="en-US" sz="1600" dirty="0" smtClean="0"/>
              <a:t>                                                           To </a:t>
            </a:r>
            <a:r>
              <a:rPr lang="en-US" sz="1600" dirty="0" smtClean="0"/>
              <a:t>set up a new company </a:t>
            </a:r>
            <a:r>
              <a:rPr lang="ru-RU" sz="1600" dirty="0" smtClean="0"/>
              <a:t/>
            </a:r>
            <a:br>
              <a:rPr lang="ru-RU" sz="1600" dirty="0" smtClean="0"/>
            </a:br>
            <a:r>
              <a:rPr lang="en-US" sz="1600" dirty="0" smtClean="0"/>
              <a:t>                                                           To </a:t>
            </a:r>
            <a:r>
              <a:rPr lang="en-US" sz="1600" dirty="0" smtClean="0"/>
              <a:t>work overtime </a:t>
            </a:r>
            <a:r>
              <a:rPr lang="ru-RU" sz="1600" dirty="0" smtClean="0"/>
              <a:t/>
            </a:r>
            <a:br>
              <a:rPr lang="ru-RU" sz="1600" dirty="0" smtClean="0"/>
            </a:br>
            <a:r>
              <a:rPr lang="en-US" sz="1600" dirty="0" smtClean="0"/>
              <a:t>                                                           Welding </a:t>
            </a:r>
            <a:r>
              <a:rPr lang="ru-RU" sz="1600" dirty="0" smtClean="0"/>
              <a:t/>
            </a:r>
            <a:br>
              <a:rPr lang="ru-RU" sz="1600" dirty="0" smtClean="0"/>
            </a:br>
            <a:r>
              <a:rPr lang="en-US" sz="1600" dirty="0" smtClean="0"/>
              <a:t>                                                           Arc </a:t>
            </a:r>
            <a:r>
              <a:rPr lang="ru-RU" sz="1600" dirty="0" smtClean="0"/>
              <a:t/>
            </a:r>
            <a:br>
              <a:rPr lang="ru-RU" sz="1600" dirty="0" smtClean="0"/>
            </a:br>
            <a:r>
              <a:rPr lang="en-US" sz="1600" dirty="0" smtClean="0"/>
              <a:t>                                                           Pressure </a:t>
            </a:r>
            <a:r>
              <a:rPr lang="en-US" sz="1600" dirty="0" smtClean="0"/>
              <a:t>welding </a:t>
            </a:r>
            <a:r>
              <a:rPr lang="ru-RU" sz="1600" dirty="0" smtClean="0"/>
              <a:t/>
            </a:r>
            <a:br>
              <a:rPr lang="ru-RU" sz="1600" dirty="0" smtClean="0"/>
            </a:br>
            <a:r>
              <a:rPr lang="en-US" sz="1600" dirty="0" smtClean="0"/>
              <a:t>                                                           Heat </a:t>
            </a:r>
            <a:r>
              <a:rPr lang="en-US" sz="1600" dirty="0" smtClean="0"/>
              <a:t>welding </a:t>
            </a:r>
            <a:r>
              <a:rPr lang="ru-RU" sz="1600" dirty="0" smtClean="0"/>
              <a:t/>
            </a:r>
            <a:br>
              <a:rPr lang="ru-RU" sz="1600" dirty="0" smtClean="0"/>
            </a:br>
            <a:r>
              <a:rPr lang="en-US" sz="1600" dirty="0" smtClean="0"/>
              <a:t>                                                           Equipment </a:t>
            </a:r>
            <a:r>
              <a:rPr lang="ru-RU" sz="1600" dirty="0" smtClean="0"/>
              <a:t/>
            </a:r>
            <a:br>
              <a:rPr lang="ru-RU" sz="1600" dirty="0" smtClean="0"/>
            </a:br>
            <a:r>
              <a:rPr lang="en-US" sz="1600" dirty="0" smtClean="0"/>
              <a:t>                                                           Gas </a:t>
            </a:r>
            <a:r>
              <a:rPr lang="en-US" sz="1600" dirty="0" smtClean="0"/>
              <a:t>welding </a:t>
            </a:r>
            <a:r>
              <a:rPr lang="ru-RU" sz="1600" dirty="0" smtClean="0"/>
              <a:t/>
            </a:r>
            <a:br>
              <a:rPr lang="ru-RU" sz="1600" dirty="0" smtClean="0"/>
            </a:br>
            <a:r>
              <a:rPr lang="en-US" sz="1600" dirty="0" smtClean="0"/>
              <a:t>                                                           Arc </a:t>
            </a:r>
            <a:r>
              <a:rPr lang="en-US" sz="1600" dirty="0" smtClean="0"/>
              <a:t>welding </a:t>
            </a:r>
            <a:r>
              <a:rPr lang="ru-RU" sz="1600" dirty="0" smtClean="0"/>
              <a:t/>
            </a:r>
            <a:br>
              <a:rPr lang="ru-RU" sz="1600" dirty="0" smtClean="0"/>
            </a:br>
            <a:r>
              <a:rPr lang="en-US" sz="1600" dirty="0" smtClean="0"/>
              <a:t>                                                           Resistance </a:t>
            </a:r>
            <a:r>
              <a:rPr lang="en-US" sz="1600" dirty="0" smtClean="0"/>
              <a:t>welding </a:t>
            </a:r>
            <a:r>
              <a:rPr lang="ru-RU" sz="1600" dirty="0" smtClean="0"/>
              <a:t/>
            </a:r>
            <a:br>
              <a:rPr lang="ru-RU" sz="1600" dirty="0" smtClean="0"/>
            </a:br>
            <a:r>
              <a:rPr lang="en-US" sz="1600" dirty="0" smtClean="0"/>
              <a:t>                                                           Laser </a:t>
            </a:r>
            <a:r>
              <a:rPr lang="en-US" sz="1600" dirty="0" smtClean="0"/>
              <a:t>welding </a:t>
            </a:r>
            <a:r>
              <a:rPr lang="ru-RU" sz="1600" dirty="0" smtClean="0"/>
              <a:t/>
            </a:r>
            <a:br>
              <a:rPr lang="ru-RU" sz="1600" dirty="0" smtClean="0"/>
            </a:br>
            <a:r>
              <a:rPr lang="en-US" sz="1600" dirty="0" smtClean="0"/>
              <a:t>                                                           Electron</a:t>
            </a:r>
            <a:r>
              <a:rPr lang="ru-RU" sz="1600" dirty="0" smtClean="0"/>
              <a:t>-</a:t>
            </a:r>
            <a:r>
              <a:rPr lang="en-US" sz="1600" dirty="0" smtClean="0"/>
              <a:t>beam welding</a:t>
            </a:r>
            <a:r>
              <a:rPr lang="ru-RU" sz="1600" dirty="0" smtClean="0"/>
              <a:t> </a:t>
            </a:r>
            <a:br>
              <a:rPr lang="ru-RU" sz="1600" dirty="0" smtClean="0"/>
            </a:br>
            <a:endParaRPr lang="ru-RU" sz="1600" dirty="0"/>
          </a:p>
        </p:txBody>
      </p:sp>
      <p:pic>
        <p:nvPicPr>
          <p:cNvPr id="4" name="Рисунок 3" descr="luchshe-zdorove.jpg"/>
          <p:cNvPicPr>
            <a:picLocks noChangeAspect="1"/>
          </p:cNvPicPr>
          <p:nvPr/>
        </p:nvPicPr>
        <p:blipFill>
          <a:blip r:embed="rId2"/>
          <a:stretch>
            <a:fillRect/>
          </a:stretch>
        </p:blipFill>
        <p:spPr>
          <a:xfrm>
            <a:off x="4643438" y="285728"/>
            <a:ext cx="3810000" cy="2381250"/>
          </a:xfrm>
          <a:prstGeom prst="rect">
            <a:avLst/>
          </a:prstGeom>
        </p:spPr>
      </p:pic>
      <p:pic>
        <p:nvPicPr>
          <p:cNvPr id="5" name="Рисунок 4" descr="images (5).jpg"/>
          <p:cNvPicPr>
            <a:picLocks noChangeAspect="1"/>
          </p:cNvPicPr>
          <p:nvPr/>
        </p:nvPicPr>
        <p:blipFill>
          <a:blip r:embed="rId3"/>
          <a:stretch>
            <a:fillRect/>
          </a:stretch>
        </p:blipFill>
        <p:spPr>
          <a:xfrm>
            <a:off x="1000100" y="3571876"/>
            <a:ext cx="3286148" cy="215741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714356"/>
            <a:ext cx="7498080" cy="5500726"/>
          </a:xfrm>
        </p:spPr>
        <p:txBody>
          <a:bodyPr>
            <a:normAutofit fontScale="90000"/>
          </a:bodyPr>
          <a:lstStyle/>
          <a:p>
            <a:r>
              <a:rPr lang="en-US" sz="1800" b="1" dirty="0" smtClean="0">
                <a:latin typeface="Times New Roman" pitchFamily="18" charset="0"/>
                <a:cs typeface="Times New Roman" pitchFamily="18" charset="0"/>
              </a:rPr>
              <a:t>                                                           Welding</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Welding is a process when metal parts are joined to­gether by the application of heat, pressure, or a combi­nation of both. The processed of welding can be divided into two main groups:</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pressure welding, when the weld is achieved by pressure and</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heat welding, when the weld is achieved by heat. Heat welding is the most common welding process used today.</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Nowadays welding is used instead of bolting and riv­eting in the construction of many types of structures, including bridges, buildings, and ships. It is also a basic process in the manufacture of machinery and in the mo­tor and aircraft industries. It is necessary almost in all productions where metals are used.</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The welding process depends greatly on the proper­ties of the metals, the purpose of their application and the available equipment. Welding processes are clas­sified according to the sources of heat and pressure used.</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The welding processes widely employed today include gas welding, arc welding, and resistance welding. Other joining processes are laser welding, and electron-beam welding</a:t>
            </a:r>
            <a:r>
              <a:rPr lang="en-US" sz="1800" dirty="0" smtClean="0">
                <a:latin typeface="Times New Roman" pitchFamily="18" charset="0"/>
                <a:cs typeface="Times New Roman" pitchFamily="18" charset="0"/>
              </a:rPr>
              <a:t>.</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Gas Welding</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Gas welding is a non-pressure process using heat from a gas flame. The flame is applied directly to the metal, edges to be joined and simultaneously to a filler metal in the form of wire or rod, called the welding rod, which is melted to the joint. Gas welding has the advantage of using equipment that is portable and does not require an electric power source. The surfaces to be welded and the welding rod are coated with flux, a fusible material that shields the material from air, which would result in a defective weld.</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571480"/>
            <a:ext cx="7498080" cy="5286412"/>
          </a:xfrm>
        </p:spPr>
        <p:txBody>
          <a:bodyPr>
            <a:normAutofit fontScale="90000"/>
          </a:bodyPr>
          <a:lstStyle/>
          <a:p>
            <a:r>
              <a:rPr lang="en-US" sz="1800" dirty="0" smtClean="0">
                <a:latin typeface="Times New Roman" pitchFamily="18" charset="0"/>
                <a:cs typeface="Times New Roman" pitchFamily="18" charset="0"/>
              </a:rPr>
              <a:t>Arc Welding</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Arc-welding is the most important welding process for joining steels. It requires a continuous supply of either direct or alternating electrical current. This current is used to create an electric arc, which generates enough heat to melt metal and create a weld.</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Arc welding has several advantages over other weld­ing methods. Arc welding is faster because the concen­tration of heat is high. Also, fluxes are not necessary in certain methods of arc welding. The most widely used arc-welding processes are shielded metal arc, gas-tung­sten arc, gas-metal arc, and submerged arc.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Shielded Metal Arc</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In shielded metal-arc welding, a metallic electrode, which conducts electricity, is coated with flux and con­nected to a source of electric current. The metal to be welded is connected to the other end of the same source of current. An electric arc is formed by touching the tip of the electrode to the metal and then drawing it away. The intense heat of the arc melts both parts to be welded and the point of the metal electrode, which supplies filler metal for the weld. This process is used mainly for weld­ing steels.</a:t>
            </a:r>
            <a:r>
              <a:rPr lang="ru-RU" sz="1400" dirty="0" smtClean="0"/>
              <a:t/>
            </a:r>
            <a:br>
              <a:rPr lang="ru-RU" sz="1400" dirty="0" smtClean="0"/>
            </a:br>
            <a:r>
              <a:rPr lang="en-US" sz="1400" dirty="0" smtClean="0"/>
              <a:t/>
            </a:r>
            <a:br>
              <a:rPr lang="en-US" sz="1400" dirty="0" smtClean="0"/>
            </a:br>
            <a:endParaRPr lang="ru-RU"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857232"/>
            <a:ext cx="7498080" cy="4000528"/>
          </a:xfrm>
        </p:spPr>
        <p:txBody>
          <a:bodyPr>
            <a:noAutofit/>
          </a:bodyPr>
          <a:lstStyle/>
          <a:p>
            <a:r>
              <a:rPr lang="en-US" sz="2400" b="1" dirty="0" smtClean="0">
                <a:effectLst/>
                <a:latin typeface="Times New Roman" pitchFamily="18" charset="0"/>
                <a:cs typeface="Times New Roman" pitchFamily="18" charset="0"/>
              </a:rPr>
              <a:t>1. How can a process of welding be defined?</a:t>
            </a: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en-US" sz="2400" b="1" dirty="0" smtClean="0">
                <a:effectLst/>
                <a:latin typeface="Times New Roman" pitchFamily="18" charset="0"/>
                <a:cs typeface="Times New Roman" pitchFamily="18" charset="0"/>
              </a:rPr>
              <a:t>2. What are the two main groups of processes of welding?</a:t>
            </a: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en-US" sz="2400" b="1" dirty="0" smtClean="0">
                <a:effectLst/>
                <a:latin typeface="Times New Roman" pitchFamily="18" charset="0"/>
                <a:cs typeface="Times New Roman" pitchFamily="18" charset="0"/>
              </a:rPr>
              <a:t>3. What is welding used for nowadays?</a:t>
            </a: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en-US" sz="2400" b="1" dirty="0" smtClean="0">
                <a:effectLst/>
                <a:latin typeface="Times New Roman" pitchFamily="18" charset="0"/>
                <a:cs typeface="Times New Roman" pitchFamily="18" charset="0"/>
              </a:rPr>
              <a:t>4. What do the welding processes of today include?</a:t>
            </a: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en-US" sz="2400" b="1" dirty="0" smtClean="0">
                <a:effectLst/>
                <a:latin typeface="Times New Roman" pitchFamily="18" charset="0"/>
                <a:cs typeface="Times New Roman" pitchFamily="18" charset="0"/>
              </a:rPr>
              <a:t>5. What are the principles of gas welding?</a:t>
            </a: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r>
              <a:rPr lang="en-US" sz="2400" b="1" dirty="0" smtClean="0">
                <a:effectLst/>
                <a:latin typeface="Times New Roman" pitchFamily="18" charset="0"/>
                <a:cs typeface="Times New Roman" pitchFamily="18" charset="0"/>
              </a:rPr>
              <a:t>6. What does arc welding require?</a:t>
            </a:r>
            <a:r>
              <a:rPr lang="ru-RU" sz="2400" b="1" dirty="0" smtClean="0">
                <a:effectLst/>
                <a:latin typeface="Times New Roman" pitchFamily="18" charset="0"/>
                <a:cs typeface="Times New Roman" pitchFamily="18" charset="0"/>
              </a:rPr>
              <a:t/>
            </a:r>
            <a:br>
              <a:rPr lang="ru-RU" sz="2400" b="1" dirty="0" smtClean="0">
                <a:effectLst/>
                <a:latin typeface="Times New Roman" pitchFamily="18" charset="0"/>
                <a:cs typeface="Times New Roman" pitchFamily="18" charset="0"/>
              </a:rPr>
            </a:br>
            <a:endParaRPr lang="ru-RU" sz="2400" b="1" dirty="0">
              <a:effectLst/>
              <a:latin typeface="Times New Roman" pitchFamily="18" charset="0"/>
              <a:cs typeface="Times New Roman" pitchFamily="18" charset="0"/>
            </a:endParaRPr>
          </a:p>
        </p:txBody>
      </p:sp>
      <p:pic>
        <p:nvPicPr>
          <p:cNvPr id="4" name="Рисунок 3" descr="images (8).jpg"/>
          <p:cNvPicPr>
            <a:picLocks noChangeAspect="1"/>
          </p:cNvPicPr>
          <p:nvPr/>
        </p:nvPicPr>
        <p:blipFill>
          <a:blip r:embed="rId2"/>
          <a:stretch>
            <a:fillRect/>
          </a:stretch>
        </p:blipFill>
        <p:spPr>
          <a:xfrm>
            <a:off x="5715008" y="4214818"/>
            <a:ext cx="3143272" cy="228601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2ecJgpvSQgc.jpg"/>
          <p:cNvPicPr>
            <a:picLocks noChangeAspect="1"/>
          </p:cNvPicPr>
          <p:nvPr/>
        </p:nvPicPr>
        <p:blipFill>
          <a:blip r:embed="rId2"/>
          <a:stretch>
            <a:fillRect/>
          </a:stretch>
        </p:blipFill>
        <p:spPr>
          <a:xfrm>
            <a:off x="1214414" y="571480"/>
            <a:ext cx="7429552" cy="571504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2643182"/>
            <a:ext cx="7498080" cy="1143000"/>
          </a:xfrm>
        </p:spPr>
        <p:txBody>
          <a:bodyPr>
            <a:noAutofit/>
          </a:bodyPr>
          <a:lstStyle/>
          <a:p>
            <a:r>
              <a:rPr lang="en-US" sz="1800" b="1" dirty="0" smtClean="0">
                <a:effectLst/>
                <a:latin typeface="Times New Roman" pitchFamily="18" charset="0"/>
                <a:cs typeface="Times New Roman" pitchFamily="18" charset="0"/>
              </a:rPr>
              <a:t>                               </a:t>
            </a:r>
            <a:r>
              <a:rPr lang="en-US" sz="2800" b="1" dirty="0" smtClean="0">
                <a:effectLst/>
                <a:latin typeface="Times New Roman" pitchFamily="18" charset="0"/>
                <a:cs typeface="Times New Roman" pitchFamily="18" charset="0"/>
              </a:rPr>
              <a:t>CURRICULUM </a:t>
            </a:r>
            <a:r>
              <a:rPr lang="en-US" sz="2800" b="1" dirty="0" smtClean="0">
                <a:effectLst/>
                <a:latin typeface="Times New Roman" pitchFamily="18" charset="0"/>
                <a:cs typeface="Times New Roman" pitchFamily="18" charset="0"/>
              </a:rPr>
              <a:t>VITAE</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b="1" u="sng" dirty="0" smtClean="0">
                <a:effectLst/>
                <a:latin typeface="Times New Roman" pitchFamily="18" charset="0"/>
                <a:cs typeface="Times New Roman" pitchFamily="18" charset="0"/>
              </a:rPr>
              <a:t>PERSONAL INFORMATION</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Name – Volodymyr Klymenko</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Address – 17 Pryvokzalna St., 25, Kyiv, 02096 Ukraine </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Telephone – +38 097 000 11 22</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E-mail – </a:t>
            </a:r>
            <a:r>
              <a:rPr lang="en-US" sz="1800" u="sng" dirty="0" smtClean="0">
                <a:solidFill>
                  <a:schemeClr val="tx1">
                    <a:lumMod val="95000"/>
                    <a:lumOff val="5000"/>
                  </a:schemeClr>
                </a:solidFill>
                <a:effectLst/>
                <a:latin typeface="Times New Roman" pitchFamily="18" charset="0"/>
                <a:cs typeface="Times New Roman" pitchFamily="18" charset="0"/>
                <a:hlinkClick r:id="rId2"/>
              </a:rPr>
              <a:t>volo@email.ua</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Date of birth – 28 April 2001</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b="1" u="sng" dirty="0" smtClean="0">
                <a:effectLst/>
                <a:latin typeface="Times New Roman" pitchFamily="18" charset="0"/>
                <a:cs typeface="Times New Roman" pitchFamily="18" charset="0"/>
              </a:rPr>
              <a:t>EDUCATION</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2007-2016          Secondary School No. 10, Kyiv</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2016 – present    Geological Prospecting Technical School,            </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                            Kyiv </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Languages - English ( the basics)</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Computer skills – Microsoft Words, Excel, Power Point.</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b="1" u="sng" dirty="0" smtClean="0">
                <a:effectLst/>
                <a:latin typeface="Times New Roman" pitchFamily="18" charset="0"/>
                <a:cs typeface="Times New Roman" pitchFamily="18" charset="0"/>
              </a:rPr>
              <a:t>WORK EXPERIENCE</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June 2014 – July 2014     Working with schoolchildren in </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                                         Summer School.</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August 2015          </a:t>
            </a:r>
            <a:r>
              <a:rPr lang="en-US" sz="1800" dirty="0" smtClean="0">
                <a:effectLst/>
                <a:latin typeface="Times New Roman" pitchFamily="18" charset="0"/>
                <a:cs typeface="Times New Roman" pitchFamily="18" charset="0"/>
              </a:rPr>
              <a:t>          </a:t>
            </a:r>
            <a:r>
              <a:rPr lang="en-US" sz="1800" dirty="0" smtClean="0">
                <a:effectLst/>
                <a:latin typeface="Times New Roman" pitchFamily="18" charset="0"/>
                <a:cs typeface="Times New Roman" pitchFamily="18" charset="0"/>
              </a:rPr>
              <a:t>Minimarket Kyiv, shop assistant.              </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b="1" u="sng" dirty="0" smtClean="0">
                <a:effectLst/>
                <a:latin typeface="Times New Roman" pitchFamily="18" charset="0"/>
                <a:cs typeface="Times New Roman" pitchFamily="18" charset="0"/>
              </a:rPr>
              <a:t>INTERESTS</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Cinema, football, computer games.</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b="1" u="sng" dirty="0" smtClean="0">
                <a:effectLst/>
                <a:latin typeface="Times New Roman" pitchFamily="18" charset="0"/>
                <a:cs typeface="Times New Roman" pitchFamily="18" charset="0"/>
              </a:rPr>
              <a:t>REFERENCES</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r>
              <a:rPr lang="en-US" sz="1800" dirty="0" smtClean="0">
                <a:effectLst/>
                <a:latin typeface="Times New Roman" pitchFamily="18" charset="0"/>
                <a:cs typeface="Times New Roman" pitchFamily="18" charset="0"/>
              </a:rPr>
              <a:t>Volodymyr Klymenko, student.</a:t>
            </a:r>
            <a:r>
              <a:rPr lang="ru-RU" sz="1800" dirty="0" smtClean="0">
                <a:effectLst/>
                <a:latin typeface="Times New Roman" pitchFamily="18" charset="0"/>
                <a:cs typeface="Times New Roman" pitchFamily="18" charset="0"/>
              </a:rPr>
              <a:t/>
            </a:r>
            <a:br>
              <a:rPr lang="ru-RU" sz="1800" dirty="0" smtClean="0">
                <a:effectLst/>
                <a:latin typeface="Times New Roman" pitchFamily="18" charset="0"/>
                <a:cs typeface="Times New Roman" pitchFamily="18" charset="0"/>
              </a:rPr>
            </a:br>
            <a:endParaRPr lang="ru-RU" sz="1800" dirty="0">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0" y="1928802"/>
            <a:ext cx="7498080" cy="1143000"/>
          </a:xfrm>
        </p:spPr>
        <p:txBody>
          <a:bodyPr>
            <a:normAutofit fontScale="90000"/>
          </a:bodyPr>
          <a:lstStyle/>
          <a:p>
            <a:r>
              <a:rPr lang="en-US" sz="2700" b="1" dirty="0" smtClean="0">
                <a:effectLst/>
                <a:latin typeface="Times New Roman" pitchFamily="18" charset="0"/>
                <a:cs typeface="Times New Roman" pitchFamily="18" charset="0"/>
              </a:rPr>
              <a:t>                         HOME TASK</a:t>
            </a:r>
            <a:r>
              <a:rPr lang="en-US" sz="2700" dirty="0" smtClean="0">
                <a:latin typeface="Times New Roman" pitchFamily="18" charset="0"/>
                <a:cs typeface="Times New Roman" pitchFamily="18" charset="0"/>
              </a:rPr>
              <a:t/>
            </a:r>
            <a:br>
              <a:rPr lang="en-US" sz="2700" dirty="0" smtClean="0">
                <a:latin typeface="Times New Roman" pitchFamily="18" charset="0"/>
                <a:cs typeface="Times New Roman" pitchFamily="18" charset="0"/>
              </a:rPr>
            </a:br>
            <a:r>
              <a:rPr lang="en-US" sz="2700" b="1" dirty="0" smtClean="0">
                <a:effectLst/>
                <a:latin typeface="Times New Roman" pitchFamily="18" charset="0"/>
                <a:cs typeface="Times New Roman" pitchFamily="18" charset="0"/>
              </a:rPr>
              <a:t>I </a:t>
            </a:r>
            <a:r>
              <a:rPr lang="en-US" sz="2700" b="1" dirty="0" smtClean="0">
                <a:effectLst/>
                <a:latin typeface="Times New Roman" pitchFamily="18" charset="0"/>
                <a:cs typeface="Times New Roman" pitchFamily="18" charset="0"/>
              </a:rPr>
              <a:t>level </a:t>
            </a:r>
            <a:r>
              <a:rPr lang="en-US" sz="2700" dirty="0" smtClean="0">
                <a:effectLst/>
                <a:latin typeface="Times New Roman" pitchFamily="18" charset="0"/>
                <a:cs typeface="Times New Roman" pitchFamily="18" charset="0"/>
              </a:rPr>
              <a:t>– Exercise 4, page 22 (written form);</a:t>
            </a:r>
            <a:r>
              <a:rPr lang="ru-RU" sz="2700" dirty="0" smtClean="0">
                <a:effectLst/>
                <a:latin typeface="Times New Roman" pitchFamily="18" charset="0"/>
                <a:cs typeface="Times New Roman" pitchFamily="18" charset="0"/>
              </a:rPr>
              <a:t/>
            </a:r>
            <a:br>
              <a:rPr lang="ru-RU" sz="2700" dirty="0" smtClean="0">
                <a:effectLst/>
                <a:latin typeface="Times New Roman" pitchFamily="18" charset="0"/>
                <a:cs typeface="Times New Roman" pitchFamily="18" charset="0"/>
              </a:rPr>
            </a:br>
            <a:r>
              <a:rPr lang="en-US" sz="2700" b="1" dirty="0" smtClean="0">
                <a:effectLst/>
                <a:latin typeface="Times New Roman" pitchFamily="18" charset="0"/>
                <a:cs typeface="Times New Roman" pitchFamily="18" charset="0"/>
              </a:rPr>
              <a:t>II level </a:t>
            </a:r>
            <a:r>
              <a:rPr lang="en-US" sz="2700" dirty="0" smtClean="0">
                <a:effectLst/>
                <a:latin typeface="Times New Roman" pitchFamily="18" charset="0"/>
                <a:cs typeface="Times New Roman" pitchFamily="18" charset="0"/>
              </a:rPr>
              <a:t>– Exercise 2, page 20-21 ( read and write </a:t>
            </a:r>
            <a:r>
              <a:rPr lang="ru-RU" sz="2700" dirty="0" smtClean="0">
                <a:effectLst/>
                <a:latin typeface="Times New Roman" pitchFamily="18" charset="0"/>
                <a:cs typeface="Times New Roman" pitchFamily="18" charset="0"/>
              </a:rPr>
              <a:t/>
            </a:r>
            <a:br>
              <a:rPr lang="ru-RU" sz="2700" dirty="0" smtClean="0">
                <a:effectLst/>
                <a:latin typeface="Times New Roman" pitchFamily="18" charset="0"/>
                <a:cs typeface="Times New Roman" pitchFamily="18" charset="0"/>
              </a:rPr>
            </a:br>
            <a:r>
              <a:rPr lang="en-US" sz="2700" dirty="0" smtClean="0">
                <a:effectLst/>
                <a:latin typeface="Times New Roman" pitchFamily="18" charset="0"/>
                <a:cs typeface="Times New Roman" pitchFamily="18" charset="0"/>
              </a:rPr>
              <a:t>               your own job advertisement;</a:t>
            </a:r>
            <a:r>
              <a:rPr lang="ru-RU" sz="2700" dirty="0" smtClean="0">
                <a:effectLst/>
                <a:latin typeface="Times New Roman" pitchFamily="18" charset="0"/>
                <a:cs typeface="Times New Roman" pitchFamily="18" charset="0"/>
              </a:rPr>
              <a:t/>
            </a:r>
            <a:br>
              <a:rPr lang="ru-RU" sz="2700" dirty="0" smtClean="0">
                <a:effectLst/>
                <a:latin typeface="Times New Roman" pitchFamily="18" charset="0"/>
                <a:cs typeface="Times New Roman" pitchFamily="18" charset="0"/>
              </a:rPr>
            </a:br>
            <a:r>
              <a:rPr lang="en-US" sz="2700" b="1" dirty="0" smtClean="0">
                <a:effectLst/>
                <a:latin typeface="Times New Roman" pitchFamily="18" charset="0"/>
                <a:cs typeface="Times New Roman" pitchFamily="18" charset="0"/>
              </a:rPr>
              <a:t>III level </a:t>
            </a:r>
            <a:r>
              <a:rPr lang="en-US" sz="2700" dirty="0" smtClean="0">
                <a:effectLst/>
                <a:latin typeface="Times New Roman" pitchFamily="18" charset="0"/>
                <a:cs typeface="Times New Roman" pitchFamily="18" charset="0"/>
              </a:rPr>
              <a:t>– write a composition “My Future  </a:t>
            </a:r>
            <a:r>
              <a:rPr lang="ru-RU" sz="2700" dirty="0" smtClean="0">
                <a:effectLst/>
                <a:latin typeface="Times New Roman" pitchFamily="18" charset="0"/>
                <a:cs typeface="Times New Roman" pitchFamily="18" charset="0"/>
              </a:rPr>
              <a:t/>
            </a:r>
            <a:br>
              <a:rPr lang="ru-RU" sz="2700" dirty="0" smtClean="0">
                <a:effectLst/>
                <a:latin typeface="Times New Roman" pitchFamily="18" charset="0"/>
                <a:cs typeface="Times New Roman" pitchFamily="18" charset="0"/>
              </a:rPr>
            </a:br>
            <a:r>
              <a:rPr lang="en-US" sz="2700" dirty="0" smtClean="0">
                <a:effectLst/>
                <a:latin typeface="Times New Roman" pitchFamily="18" charset="0"/>
                <a:cs typeface="Times New Roman" pitchFamily="18" charset="0"/>
              </a:rPr>
              <a:t>                 profession”:</a:t>
            </a:r>
            <a:r>
              <a:rPr lang="ru-RU" sz="2700" dirty="0" smtClean="0">
                <a:effectLst/>
                <a:latin typeface="Times New Roman" pitchFamily="18" charset="0"/>
                <a:cs typeface="Times New Roman" pitchFamily="18" charset="0"/>
              </a:rPr>
              <a:t/>
            </a:r>
            <a:br>
              <a:rPr lang="ru-RU" sz="2700" dirty="0" smtClean="0">
                <a:effectLst/>
                <a:latin typeface="Times New Roman" pitchFamily="18" charset="0"/>
                <a:cs typeface="Times New Roman" pitchFamily="18" charset="0"/>
              </a:rPr>
            </a:br>
            <a:r>
              <a:rPr lang="en-US" sz="2700" b="1" dirty="0" smtClean="0">
                <a:effectLst/>
                <a:latin typeface="Times New Roman" pitchFamily="18" charset="0"/>
                <a:cs typeface="Times New Roman" pitchFamily="18" charset="0"/>
              </a:rPr>
              <a:t>IV level </a:t>
            </a:r>
            <a:r>
              <a:rPr lang="en-US" sz="2700" dirty="0" smtClean="0">
                <a:effectLst/>
                <a:latin typeface="Times New Roman" pitchFamily="18" charset="0"/>
                <a:cs typeface="Times New Roman" pitchFamily="18" charset="0"/>
              </a:rPr>
              <a:t>– 1</a:t>
            </a:r>
            <a:r>
              <a:rPr lang="en-US" sz="2700" baseline="30000" dirty="0" smtClean="0">
                <a:effectLst/>
                <a:latin typeface="Times New Roman" pitchFamily="18" charset="0"/>
                <a:cs typeface="Times New Roman" pitchFamily="18" charset="0"/>
              </a:rPr>
              <a:t>st</a:t>
            </a:r>
            <a:r>
              <a:rPr lang="en-US" sz="2700" dirty="0" smtClean="0">
                <a:effectLst/>
                <a:latin typeface="Times New Roman" pitchFamily="18" charset="0"/>
                <a:cs typeface="Times New Roman" pitchFamily="18" charset="0"/>
              </a:rPr>
              <a:t> task of web-quest - make the </a:t>
            </a:r>
            <a:r>
              <a:rPr lang="ru-RU" sz="2700" dirty="0" smtClean="0">
                <a:effectLst/>
                <a:latin typeface="Times New Roman" pitchFamily="18" charset="0"/>
                <a:cs typeface="Times New Roman" pitchFamily="18" charset="0"/>
              </a:rPr>
              <a:t/>
            </a:r>
            <a:br>
              <a:rPr lang="ru-RU" sz="2700" dirty="0" smtClean="0">
                <a:effectLst/>
                <a:latin typeface="Times New Roman" pitchFamily="18" charset="0"/>
                <a:cs typeface="Times New Roman" pitchFamily="18" charset="0"/>
              </a:rPr>
            </a:br>
            <a:r>
              <a:rPr lang="en-US" sz="2700" dirty="0" smtClean="0">
                <a:effectLst/>
                <a:latin typeface="Times New Roman" pitchFamily="18" charset="0"/>
                <a:cs typeface="Times New Roman" pitchFamily="18" charset="0"/>
              </a:rPr>
              <a:t>                  presentation and explain meaning of </a:t>
            </a:r>
            <a:r>
              <a:rPr lang="ru-RU" sz="2700" dirty="0" smtClean="0">
                <a:effectLst/>
                <a:latin typeface="Times New Roman" pitchFamily="18" charset="0"/>
                <a:cs typeface="Times New Roman" pitchFamily="18" charset="0"/>
              </a:rPr>
              <a:t/>
            </a:r>
            <a:br>
              <a:rPr lang="ru-RU" sz="2700" dirty="0" smtClean="0">
                <a:effectLst/>
                <a:latin typeface="Times New Roman" pitchFamily="18" charset="0"/>
                <a:cs typeface="Times New Roman" pitchFamily="18" charset="0"/>
              </a:rPr>
            </a:br>
            <a:r>
              <a:rPr lang="en-US" sz="2700" dirty="0" smtClean="0">
                <a:effectLst/>
                <a:latin typeface="Times New Roman" pitchFamily="18" charset="0"/>
                <a:cs typeface="Times New Roman" pitchFamily="18" charset="0"/>
              </a:rPr>
              <a:t>                  words: “occupation”, “profession”, </a:t>
            </a:r>
            <a:r>
              <a:rPr lang="ru-RU" sz="2700" dirty="0" smtClean="0">
                <a:effectLst/>
                <a:latin typeface="Times New Roman" pitchFamily="18" charset="0"/>
                <a:cs typeface="Times New Roman" pitchFamily="18" charset="0"/>
              </a:rPr>
              <a:t/>
            </a:r>
            <a:br>
              <a:rPr lang="ru-RU" sz="2700" dirty="0" smtClean="0">
                <a:effectLst/>
                <a:latin typeface="Times New Roman" pitchFamily="18" charset="0"/>
                <a:cs typeface="Times New Roman" pitchFamily="18" charset="0"/>
              </a:rPr>
            </a:br>
            <a:r>
              <a:rPr lang="en-US" sz="2700" dirty="0" smtClean="0">
                <a:effectLst/>
                <a:latin typeface="Times New Roman" pitchFamily="18" charset="0"/>
                <a:cs typeface="Times New Roman" pitchFamily="18" charset="0"/>
              </a:rPr>
              <a:t>                  “trade” and “job”.</a:t>
            </a:r>
            <a:r>
              <a:rPr lang="ru-RU" sz="1400" dirty="0" smtClean="0">
                <a:effectLst/>
              </a:rPr>
              <a:t/>
            </a:r>
            <a:br>
              <a:rPr lang="ru-RU" sz="1400" dirty="0" smtClean="0">
                <a:effectLst/>
              </a:rPr>
            </a:br>
            <a:endParaRPr lang="ru-RU" sz="1400" dirty="0">
              <a:effectLst/>
            </a:endParaRPr>
          </a:p>
        </p:txBody>
      </p:sp>
      <p:pic>
        <p:nvPicPr>
          <p:cNvPr id="3" name="Рисунок 2" descr="images (9).jpg"/>
          <p:cNvPicPr>
            <a:picLocks noChangeAspect="1"/>
          </p:cNvPicPr>
          <p:nvPr/>
        </p:nvPicPr>
        <p:blipFill>
          <a:blip r:embed="rId2"/>
          <a:stretch>
            <a:fillRect/>
          </a:stretch>
        </p:blipFill>
        <p:spPr>
          <a:xfrm>
            <a:off x="1643042" y="4500570"/>
            <a:ext cx="3429024" cy="161925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60</TotalTime>
  <Words>31</Words>
  <Application>Microsoft Office PowerPoint</Application>
  <PresentationFormat>Экран (4:3)</PresentationFormat>
  <Paragraphs>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Солнцестояние</vt:lpstr>
      <vt:lpstr>Choose a job you love, and you never                work a day in your life.            Confucius                                                                   Thursday, the 22nd of September Class work  Theme: My future profession. I’m going to be a welder.  </vt:lpstr>
      <vt:lpstr>Adaptable  To apply for job / study  Cooperative  Curriculum Vitae (CV)  (to be) doing work experience  To do a lot of overtime  To find a job to one’s liking  Freelancer  Full-time job  Part-time job  Hardworking                                                            To look carefully at the job duties                                                            Responsible                                                             To set up a new company                                                             To work overtime                                                             Welding                                                             Arc                                                             Pressure welding                                                             Heat welding                                                             Equipment                                                             Gas welding                                                             Arc welding                                                             Resistance welding                                                             Laser welding                                                             Electron-beam welding  </vt:lpstr>
      <vt:lpstr>                                                           Welding Welding is a process when metal parts are joined to­gether by the application of heat, pressure, or a combi­nation of both. The processed of welding can be divided into two main groups: • pressure welding, when the weld is achieved by pressure and • heat welding, when the weld is achieved by heat. Heat welding is the most common welding process used today. Nowadays welding is used instead of bolting and riv­eting in the construction of many types of structures, including bridges, buildings, and ships. It is also a basic process in the manufacture of machinery and in the mo­tor and aircraft industries. It is necessary almost in all productions where metals are used. The welding process depends greatly on the proper­ties of the metals, the purpose of their application and the available equipment. Welding processes are clas­sified according to the sources of heat and pressure used. The welding processes widely employed today include gas welding, arc welding, and resistance welding. Other joining processes are laser welding, and electron-beam welding. Gas Welding Gas welding is a non-pressure process using heat from a gas flame. The flame is applied directly to the metal, edges to be joined and simultaneously to a filler metal in the form of wire or rod, called the welding rod, which is melted to the joint. Gas welding has the advantage of using equipment that is portable and does not require an electric power source. The surfaces to be welded and the welding rod are coated with flux, a fusible material that shields the material from air, which would result in a defective weld.  </vt:lpstr>
      <vt:lpstr>Arc Welding Arc-welding is the most important welding process for joining steels. It requires a continuous supply of either direct or alternating electrical current. This current is used to create an electric arc, which generates enough heat to melt metal and create a weld. Arc welding has several advantages over other weld­ing methods. Arc welding is faster because the concen­tration of heat is high. Also, fluxes are not necessary in certain methods of arc welding. The most widely used arc-welding processes are shielded metal arc, gas-tung­sten arc, gas-metal arc, and submerged arc.  Shielded Metal Arc In shielded metal-arc welding, a metallic electrode, which conducts electricity, is coated with flux and con­nected to a source of electric current. The metal to be welded is connected to the other end of the same source of current. An electric arc is formed by touching the tip of the electrode to the metal and then drawing it away. The intense heat of the arc melts both parts to be welded and the point of the metal electrode, which supplies filler metal for the weld. This process is used mainly for weld­ing steels.  </vt:lpstr>
      <vt:lpstr>1. How can a process of welding be defined?  2. What are the two main groups of processes of welding?  3. What is welding used for nowadays?  4. What do the welding processes of today include?  5. What are the principles of gas welding?  6. What does arc welding require? </vt:lpstr>
      <vt:lpstr>Слайд 6</vt:lpstr>
      <vt:lpstr>                               CURRICULUM VITAE PERSONAL INFORMATION Name – Volodymyr Klymenko Address – 17 Pryvokzalna St., 25, Kyiv, 02096 Ukraine  Telephone – +38 097 000 11 22 E-mail – volo@email.ua Date of birth – 28 April 2001 EDUCATION 2007-2016          Secondary School No. 10, Kyiv 2016 – present    Geological Prospecting Technical School,                                         Kyiv  Languages - English ( the basics) Computer skills – Microsoft Words, Excel, Power Point. WORK EXPERIENCE June 2014 – July 2014     Working with schoolchildren in                                           Summer School. August 2015                    Minimarket Kyiv, shop assistant.               INTERESTS Cinema, football, computer games. REFERENCES Volodymyr Klymenko, student. </vt:lpstr>
      <vt:lpstr>                         HOME TASK I level – Exercise 4, page 22 (written form); II level – Exercise 2, page 20-21 ( read and write                 your own job advertisement; III level – write a composition “My Future                    profession”: IV level – 1st task of web-quest - make the                    presentation and explain meaning of                    words: “occupation”, “profession”,                    “trade” and “job”. </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Choose a job you love, and you never work a day in your life.                                                                 Confucius   Thursday, the 22nd of September Class work</dc:title>
  <dc:creator>Счастливый</dc:creator>
  <cp:lastModifiedBy>Счастливый</cp:lastModifiedBy>
  <cp:revision>6</cp:revision>
  <dcterms:created xsi:type="dcterms:W3CDTF">2016-09-18T09:52:18Z</dcterms:created>
  <dcterms:modified xsi:type="dcterms:W3CDTF">2016-09-18T10:53:05Z</dcterms:modified>
</cp:coreProperties>
</file>