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69" r:id="rId28"/>
    <p:sldId id="283" r:id="rId29"/>
    <p:sldId id="284" r:id="rId30"/>
    <p:sldId id="285" r:id="rId31"/>
    <p:sldId id="286" r:id="rId32"/>
    <p:sldId id="287" r:id="rId33"/>
    <p:sldId id="289" r:id="rId34"/>
    <p:sldId id="288" r:id="rId3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FFCC66"/>
    <a:srgbClr val="FF999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73" autoAdjust="0"/>
    <p:restoredTop sz="94660"/>
  </p:normalViewPr>
  <p:slideViewPr>
    <p:cSldViewPr>
      <p:cViewPr>
        <p:scale>
          <a:sx n="65" d="100"/>
          <a:sy n="65" d="100"/>
        </p:scale>
        <p:origin x="-864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94A48-B7A9-4E58-8668-FC30297F9833}" type="datetimeFigureOut">
              <a:rPr lang="uk-UA" smtClean="0"/>
              <a:t>19.12.2012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5D37D-6AFF-4EDD-BB5E-57EF6B09AB8D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94A48-B7A9-4E58-8668-FC30297F9833}" type="datetimeFigureOut">
              <a:rPr lang="uk-UA" smtClean="0"/>
              <a:t>19.12.2012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5D37D-6AFF-4EDD-BB5E-57EF6B09AB8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94A48-B7A9-4E58-8668-FC30297F9833}" type="datetimeFigureOut">
              <a:rPr lang="uk-UA" smtClean="0"/>
              <a:t>19.12.2012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5D37D-6AFF-4EDD-BB5E-57EF6B09AB8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94A48-B7A9-4E58-8668-FC30297F9833}" type="datetimeFigureOut">
              <a:rPr lang="uk-UA" smtClean="0"/>
              <a:t>19.12.2012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5D37D-6AFF-4EDD-BB5E-57EF6B09AB8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94A48-B7A9-4E58-8668-FC30297F9833}" type="datetimeFigureOut">
              <a:rPr lang="uk-UA" smtClean="0"/>
              <a:t>19.12.2012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5D37D-6AFF-4EDD-BB5E-57EF6B09AB8D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94A48-B7A9-4E58-8668-FC30297F9833}" type="datetimeFigureOut">
              <a:rPr lang="uk-UA" smtClean="0"/>
              <a:t>19.12.2012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5D37D-6AFF-4EDD-BB5E-57EF6B09AB8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94A48-B7A9-4E58-8668-FC30297F9833}" type="datetimeFigureOut">
              <a:rPr lang="uk-UA" smtClean="0"/>
              <a:t>19.12.2012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5D37D-6AFF-4EDD-BB5E-57EF6B09AB8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94A48-B7A9-4E58-8668-FC30297F9833}" type="datetimeFigureOut">
              <a:rPr lang="uk-UA" smtClean="0"/>
              <a:t>19.12.2012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5D37D-6AFF-4EDD-BB5E-57EF6B09AB8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94A48-B7A9-4E58-8668-FC30297F9833}" type="datetimeFigureOut">
              <a:rPr lang="uk-UA" smtClean="0"/>
              <a:t>19.12.2012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5D37D-6AFF-4EDD-BB5E-57EF6B09AB8D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94A48-B7A9-4E58-8668-FC30297F9833}" type="datetimeFigureOut">
              <a:rPr lang="uk-UA" smtClean="0"/>
              <a:t>19.12.2012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5D37D-6AFF-4EDD-BB5E-57EF6B09AB8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94A48-B7A9-4E58-8668-FC30297F9833}" type="datetimeFigureOut">
              <a:rPr lang="uk-UA" smtClean="0"/>
              <a:t>19.12.2012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5D37D-6AFF-4EDD-BB5E-57EF6B09AB8D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C294A48-B7A9-4E58-8668-FC30297F9833}" type="datetimeFigureOut">
              <a:rPr lang="uk-UA" smtClean="0"/>
              <a:t>19.12.2012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8C5D37D-6AFF-4EDD-BB5E-57EF6B09AB8D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slide" Target="slide28.xml"/><Relationship Id="rId7" Type="http://schemas.openxmlformats.org/officeDocument/2006/relationships/slide" Target="slide30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5" Type="http://schemas.openxmlformats.org/officeDocument/2006/relationships/slide" Target="slide32.xml"/><Relationship Id="rId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emf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6.png"/><Relationship Id="rId7" Type="http://schemas.openxmlformats.org/officeDocument/2006/relationships/image" Target="../media/image3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5.png"/><Relationship Id="rId4" Type="http://schemas.openxmlformats.org/officeDocument/2006/relationships/image" Target="../media/image30.png"/><Relationship Id="rId9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87624" y="188640"/>
            <a:ext cx="7776864" cy="6408712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1914772" y="1293340"/>
            <a:ext cx="63225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Доброго дня!</a:t>
            </a:r>
            <a:endParaRPr lang="ru-RU" sz="96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C:\Users\таня\Desktop\відкритий урок глобине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882959"/>
            <a:ext cx="3569344" cy="3654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5" y="15240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9672" y="764704"/>
            <a:ext cx="727280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400" b="1" dirty="0" err="1" smtClean="0">
                <a:solidFill>
                  <a:srgbClr val="C00000"/>
                </a:solidFill>
                <a:latin typeface="Georgia" pitchFamily="18" charset="0"/>
              </a:rPr>
              <a:t>Комп</a:t>
            </a:r>
            <a:r>
              <a:rPr lang="en-US" sz="2400" b="1" dirty="0" smtClean="0">
                <a:solidFill>
                  <a:srgbClr val="C00000"/>
                </a:solidFill>
                <a:latin typeface="Georgia" pitchFamily="18" charset="0"/>
              </a:rPr>
              <a:t>’</a:t>
            </a:r>
            <a:r>
              <a:rPr lang="uk-UA" sz="2400" b="1" dirty="0" err="1" smtClean="0">
                <a:solidFill>
                  <a:srgbClr val="C00000"/>
                </a:solidFill>
                <a:latin typeface="Georgia" pitchFamily="18" charset="0"/>
              </a:rPr>
              <a:t>ютерний</a:t>
            </a:r>
            <a:r>
              <a:rPr lang="uk-UA" sz="2400" b="1" dirty="0" smtClean="0">
                <a:solidFill>
                  <a:srgbClr val="C00000"/>
                </a:solidFill>
                <a:latin typeface="Georgia" pitchFamily="18" charset="0"/>
              </a:rPr>
              <a:t> вірус </a:t>
            </a:r>
            <a:r>
              <a:rPr lang="uk-UA" sz="2400" b="1" dirty="0" smtClean="0">
                <a:latin typeface="Georgia" pitchFamily="18" charset="0"/>
              </a:rPr>
              <a:t> </a:t>
            </a:r>
            <a:r>
              <a:rPr lang="uk-UA" sz="2400" b="1" dirty="0">
                <a:latin typeface="Georgia" pitchFamily="18" charset="0"/>
              </a:rPr>
              <a:t>– це програма, яка створена програмістами високої кваліфікації, яка маскує своє перебування на комп'ютері, виконує небажані дії без відома користувача і  має властивість розповсюджуватися без керування людиною.</a:t>
            </a:r>
            <a:endParaRPr lang="uk-UA" sz="2400" b="1" dirty="0" smtClean="0"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endParaRPr lang="uk-UA" sz="2800" b="1" dirty="0" smtClean="0">
              <a:latin typeface="Georgia" pitchFamily="18" charset="0"/>
            </a:endParaRPr>
          </a:p>
        </p:txBody>
      </p:sp>
      <p:pic>
        <p:nvPicPr>
          <p:cNvPr id="9218" name="Picture 2" descr="C:\Users\таня\Desktop\відкритий урок глобине\2009050923153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141609"/>
            <a:ext cx="3355962" cy="251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31666" y="792866"/>
            <a:ext cx="7924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FF0000"/>
                </a:solidFill>
                <a:latin typeface="Garamond" pitchFamily="18" charset="0"/>
              </a:rPr>
              <a:t>Проблемне питання</a:t>
            </a:r>
          </a:p>
          <a:p>
            <a:endParaRPr lang="uk-UA" sz="4800" b="1" dirty="0" smtClean="0">
              <a:latin typeface="Garamond" pitchFamily="18" charset="0"/>
            </a:endParaRPr>
          </a:p>
          <a:p>
            <a:pPr algn="ctr"/>
            <a:r>
              <a:rPr lang="uk-UA" sz="4800" b="1" dirty="0" smtClean="0">
                <a:latin typeface="Garamond" pitchFamily="18" charset="0"/>
              </a:rPr>
              <a:t>Чому їх назвали саме «вірусами»?</a:t>
            </a:r>
            <a:endParaRPr lang="uk-UA" sz="4800" b="1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57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5" y="15240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28381" y="404664"/>
            <a:ext cx="7272808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400" b="1" dirty="0" smtClean="0">
                <a:solidFill>
                  <a:srgbClr val="C00000"/>
                </a:solidFill>
                <a:latin typeface="Georgia" pitchFamily="18" charset="0"/>
              </a:rPr>
              <a:t>Ознаки зараження вірусом: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uk-UA" sz="2400" b="1" dirty="0" smtClean="0">
                <a:latin typeface="Georgia" pitchFamily="18" charset="0"/>
              </a:rPr>
              <a:t>Зменшення вільної </a:t>
            </a:r>
            <a:r>
              <a:rPr lang="uk-UA" sz="2400" b="1" dirty="0" err="1" smtClean="0">
                <a:latin typeface="Georgia" pitchFamily="18" charset="0"/>
              </a:rPr>
              <a:t>пам</a:t>
            </a:r>
            <a:r>
              <a:rPr lang="en-US" sz="2400" b="1" dirty="0" smtClean="0">
                <a:latin typeface="Georgia" pitchFamily="18" charset="0"/>
              </a:rPr>
              <a:t>’</a:t>
            </a:r>
            <a:r>
              <a:rPr lang="uk-UA" sz="2400" b="1" dirty="0" smtClean="0">
                <a:latin typeface="Georgia" pitchFamily="18" charset="0"/>
              </a:rPr>
              <a:t>яті;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uk-UA" sz="2400" b="1" dirty="0" smtClean="0">
                <a:latin typeface="Georgia" pitchFamily="18" charset="0"/>
              </a:rPr>
              <a:t>Уповільнення роботи </a:t>
            </a:r>
            <a:r>
              <a:rPr lang="uk-UA" sz="2400" b="1" dirty="0" err="1" smtClean="0">
                <a:latin typeface="Georgia" pitchFamily="18" charset="0"/>
              </a:rPr>
              <a:t>компютера</a:t>
            </a:r>
            <a:r>
              <a:rPr lang="uk-UA" sz="2400" b="1" dirty="0" smtClean="0">
                <a:latin typeface="Georgia" pitchFamily="18" charset="0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uk-UA" sz="2400" b="1" dirty="0" smtClean="0">
                <a:latin typeface="Georgia" pitchFamily="18" charset="0"/>
              </a:rPr>
              <a:t>Затримки при виконання програм;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uk-UA" sz="2400" b="1" dirty="0" smtClean="0">
                <a:latin typeface="Georgia" pitchFamily="18" charset="0"/>
              </a:rPr>
              <a:t>Незрозумілі зміни в файлах;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uk-UA" sz="2400" b="1" dirty="0" smtClean="0">
                <a:latin typeface="Georgia" pitchFamily="18" charset="0"/>
              </a:rPr>
              <a:t>Помилки при інсталяції і запуску </a:t>
            </a:r>
            <a:r>
              <a:rPr lang="en-US" sz="2400" b="1" dirty="0" smtClean="0">
                <a:latin typeface="Georgia" pitchFamily="18" charset="0"/>
              </a:rPr>
              <a:t> Windows</a:t>
            </a:r>
            <a:r>
              <a:rPr lang="uk-UA" sz="2400" b="1" dirty="0" smtClean="0">
                <a:latin typeface="Georgia" pitchFamily="18" charset="0"/>
              </a:rPr>
              <a:t>;</a:t>
            </a:r>
            <a:endParaRPr lang="en-US" sz="2400" b="1" dirty="0" smtClean="0">
              <a:latin typeface="Georgia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uk-UA" sz="2400" b="1" dirty="0" smtClean="0">
                <a:latin typeface="Georgia" pitchFamily="18" charset="0"/>
              </a:rPr>
              <a:t>Неспроможність зберігати документи.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endParaRPr lang="uk-UA" sz="2400" b="1" dirty="0" smtClean="0"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endParaRPr lang="uk-UA" sz="2800" b="1" dirty="0" smtClean="0">
              <a:latin typeface="Georgia" pitchFamily="18" charset="0"/>
            </a:endParaRPr>
          </a:p>
        </p:txBody>
      </p:sp>
      <p:pic>
        <p:nvPicPr>
          <p:cNvPr id="10242" name="Picture 2" descr="C:\Users\таня\Desktop\відкритий урок глобине\virusi-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768932"/>
            <a:ext cx="2571750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84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5" y="15240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9672" y="404664"/>
            <a:ext cx="727280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uk-UA" sz="2400" b="1" dirty="0" smtClean="0">
                <a:latin typeface="Georgia" pitchFamily="18" charset="0"/>
              </a:rPr>
              <a:t>Зникнення файлів;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uk-UA" sz="2400" b="1" dirty="0" smtClean="0">
                <a:latin typeface="Georgia" pitchFamily="18" charset="0"/>
              </a:rPr>
              <a:t>Форматування жорстких дисків;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uk-UA" sz="2400" b="1" dirty="0" smtClean="0">
                <a:latin typeface="Georgia" pitchFamily="18" charset="0"/>
              </a:rPr>
              <a:t>Неспроможність завантажити </a:t>
            </a:r>
            <a:r>
              <a:rPr lang="uk-UA" sz="2400" b="1" dirty="0" err="1" smtClean="0">
                <a:latin typeface="Georgia" pitchFamily="18" charset="0"/>
              </a:rPr>
              <a:t>компютер</a:t>
            </a:r>
            <a:r>
              <a:rPr lang="uk-UA" sz="2400" b="1" dirty="0" smtClean="0">
                <a:latin typeface="Georgia" pitchFamily="18" charset="0"/>
              </a:rPr>
              <a:t>;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uk-UA" sz="2400" b="1" dirty="0" smtClean="0">
                <a:latin typeface="Georgia" pitchFamily="18" charset="0"/>
              </a:rPr>
              <a:t>Неспроможність завантажити файли;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uk-UA" sz="2400" b="1" dirty="0" smtClean="0">
                <a:latin typeface="Georgia" pitchFamily="18" charset="0"/>
              </a:rPr>
              <a:t>Незрозумілі системні повідомлення, звукові ефекти тощо.</a:t>
            </a:r>
          </a:p>
          <a:p>
            <a:pPr>
              <a:lnSpc>
                <a:spcPct val="150000"/>
              </a:lnSpc>
            </a:pPr>
            <a:endParaRPr lang="uk-UA" sz="2800" b="1" dirty="0" smtClean="0">
              <a:latin typeface="Georgia" pitchFamily="18" charset="0"/>
            </a:endParaRPr>
          </a:p>
        </p:txBody>
      </p:sp>
      <p:pic>
        <p:nvPicPr>
          <p:cNvPr id="11266" name="Picture 2" descr="C:\Users\таня\Desktop\відкритий урок глобине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076" y="4293096"/>
            <a:ext cx="3376836" cy="224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91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80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88067" y="908720"/>
            <a:ext cx="6179897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err="1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Історія</a:t>
            </a:r>
            <a:r>
              <a:rPr lang="ru-RU" sz="66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</a:p>
          <a:p>
            <a:pPr algn="ctr"/>
            <a:r>
              <a:rPr lang="ru-RU" sz="6600" b="1" cap="none" spc="50" dirty="0" err="1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виникнення</a:t>
            </a:r>
            <a:r>
              <a:rPr lang="ru-RU" sz="66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</a:p>
          <a:p>
            <a:pPr algn="ctr"/>
            <a:r>
              <a:rPr lang="ru-RU" sz="6600" b="1" cap="none" spc="50" dirty="0" err="1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вірусів</a:t>
            </a:r>
            <a:endParaRPr lang="ru-RU" sz="66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2291" name="Picture 3" descr="C:\Users\таня\Desktop\відкритий урок глобине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581400"/>
            <a:ext cx="1872208" cy="242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таня\Desktop\відкритий урок глобине\=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747" y="3581400"/>
            <a:ext cx="3228975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73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80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34844" y="4419544"/>
            <a:ext cx="633711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Кни</a:t>
            </a:r>
            <a:r>
              <a:rPr lang="ru-RU" sz="32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га, написана в США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у 1977 </a:t>
            </a:r>
            <a:r>
              <a:rPr lang="ru-RU" sz="3200" b="1" spc="50" dirty="0" err="1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році</a:t>
            </a:r>
            <a:r>
              <a:rPr lang="ru-RU" sz="32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</a:p>
          <a:p>
            <a:pPr algn="ctr"/>
            <a:r>
              <a:rPr lang="ru-RU" sz="3200" b="1" cap="none" spc="50" dirty="0" err="1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Дж.Райном</a:t>
            </a:r>
            <a:endParaRPr lang="ru-RU" sz="32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3314" name="Picture 2" descr="C:\Users\таня\Desktop\відкритий урок глобине\kniga viry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382" y="1196752"/>
            <a:ext cx="343726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83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80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9457" y="5445224"/>
            <a:ext cx="63371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Роберт </a:t>
            </a:r>
            <a:r>
              <a:rPr lang="ru-RU" sz="3200" b="1" cap="none" spc="50" dirty="0" err="1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Морріс</a:t>
            </a:r>
            <a:endParaRPr lang="ru-RU" sz="32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4338" name="Picture 2" descr="C:\Users\таня\Desktop\відкритий урок глобине\morri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48680"/>
            <a:ext cx="3144837" cy="454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2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80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67944" y="1804734"/>
            <a:ext cx="63371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en-US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Creeper</a:t>
            </a:r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»</a:t>
            </a:r>
            <a:endParaRPr lang="ru-RU" sz="32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5362" name="Picture 2" descr="C:\Users\таня\Desktop\відкритий урок глобине\1300566015_krip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48680"/>
            <a:ext cx="3528392" cy="3493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15616" y="5013176"/>
            <a:ext cx="77048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uk-UA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Я </a:t>
            </a:r>
            <a:r>
              <a:rPr lang="uk-UA" sz="36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Кріпер</a:t>
            </a:r>
            <a:r>
              <a:rPr lang="uk-UA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. Злови мене, якщо зможеш</a:t>
            </a:r>
            <a:r>
              <a:rPr lang="ru-RU" sz="36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»</a:t>
            </a:r>
            <a:endParaRPr lang="ru-RU" sz="36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81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80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828600" y="1562021"/>
            <a:ext cx="63371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en-US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Brain</a:t>
            </a:r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»</a:t>
            </a:r>
            <a:endParaRPr lang="ru-RU" sz="32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5013176"/>
            <a:ext cx="77048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uk-UA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Привіт, товстун, це справжній вірус</a:t>
            </a:r>
            <a:r>
              <a:rPr lang="ru-RU" sz="36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»</a:t>
            </a:r>
            <a:endParaRPr lang="ru-RU" sz="36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6386" name="Picture 2" descr="E:\brai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846" y="836712"/>
            <a:ext cx="5328592" cy="333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3203848" y="2146796"/>
            <a:ext cx="5597590" cy="994171"/>
          </a:xfrm>
          <a:prstGeom prst="ellipse">
            <a:avLst/>
          </a:prstGeom>
          <a:solidFill>
            <a:schemeClr val="accent1">
              <a:alpha val="0"/>
            </a:schemeClr>
          </a:solidFill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893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80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9457" y="836712"/>
            <a:ext cx="63371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en-US" sz="32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Jerusalem</a:t>
            </a:r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»</a:t>
            </a:r>
            <a:endParaRPr lang="ru-RU" sz="32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7411" name="Picture 3" descr="C:\Users\таня\Desktop\відкритий урок глобине\Jerusalem-Vir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776" y="1988840"/>
            <a:ext cx="6226844" cy="41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50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80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9457" y="692696"/>
            <a:ext cx="63371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uk-UA" sz="32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Черв</a:t>
            </a:r>
            <a:r>
              <a:rPr lang="en-US" sz="32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’</a:t>
            </a:r>
            <a:r>
              <a:rPr lang="uk-UA" sz="32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як Моріса</a:t>
            </a:r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»</a:t>
            </a:r>
            <a:endParaRPr lang="ru-RU" sz="32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8434" name="Picture 2" descr="C:\Users\таня\Desktop\відкритий урок глобине\rubase_3_599115254_590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781" y="1336003"/>
            <a:ext cx="3312368" cy="329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4631809"/>
            <a:ext cx="35145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atin typeface="Georgia" pitchFamily="18" charset="0"/>
              </a:rPr>
              <a:t>Емблема </a:t>
            </a:r>
            <a:r>
              <a:rPr lang="uk-UA" sz="2800" b="1" dirty="0" err="1" smtClean="0">
                <a:latin typeface="Georgia" pitchFamily="18" charset="0"/>
              </a:rPr>
              <a:t>Корнельського</a:t>
            </a:r>
            <a:r>
              <a:rPr lang="uk-UA" sz="2800" b="1" dirty="0" smtClean="0">
                <a:latin typeface="Georgia" pitchFamily="18" charset="0"/>
              </a:rPr>
              <a:t> університету</a:t>
            </a:r>
            <a:endParaRPr lang="uk-UA" sz="2800" b="1" dirty="0">
              <a:latin typeface="Georgia" pitchFamily="18" charset="0"/>
            </a:endParaRPr>
          </a:p>
        </p:txBody>
      </p:sp>
      <p:pic>
        <p:nvPicPr>
          <p:cNvPr id="18435" name="Picture 3" descr="E:\Robert_Tappan_Morri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846" y="1336003"/>
            <a:ext cx="3373903" cy="337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114004" y="4784209"/>
            <a:ext cx="351450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atin typeface="Georgia" pitchFamily="18" charset="0"/>
              </a:rPr>
              <a:t>Роберт </a:t>
            </a:r>
            <a:r>
              <a:rPr lang="uk-UA" sz="2800" b="1" dirty="0" err="1" smtClean="0">
                <a:latin typeface="Georgia" pitchFamily="18" charset="0"/>
              </a:rPr>
              <a:t>Таппан</a:t>
            </a:r>
            <a:r>
              <a:rPr lang="uk-UA" sz="2800" b="1" dirty="0" smtClean="0">
                <a:latin typeface="Georgia" pitchFamily="18" charset="0"/>
              </a:rPr>
              <a:t> </a:t>
            </a:r>
            <a:r>
              <a:rPr lang="uk-UA" sz="2800" b="1" dirty="0" err="1" smtClean="0">
                <a:latin typeface="Georgia" pitchFamily="18" charset="0"/>
              </a:rPr>
              <a:t>Морріс</a:t>
            </a:r>
            <a:endParaRPr lang="uk-UA" sz="2800" b="1" dirty="0" smtClean="0">
              <a:latin typeface="Georgia" pitchFamily="18" charset="0"/>
            </a:endParaRPr>
          </a:p>
          <a:p>
            <a:pPr algn="ctr"/>
            <a:r>
              <a:rPr lang="uk-UA" sz="2000" b="1" dirty="0" smtClean="0">
                <a:solidFill>
                  <a:srgbClr val="C00000"/>
                </a:solidFill>
                <a:latin typeface="Georgia" pitchFamily="18" charset="0"/>
              </a:rPr>
              <a:t>(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Robert Tappan Morris</a:t>
            </a:r>
            <a:r>
              <a:rPr lang="uk-UA" sz="2000" b="1" dirty="0" smtClean="0">
                <a:solidFill>
                  <a:srgbClr val="C00000"/>
                </a:solidFill>
                <a:latin typeface="Georgia" pitchFamily="18" charset="0"/>
              </a:rPr>
              <a:t>)</a:t>
            </a:r>
            <a:endParaRPr lang="uk-UA" sz="2000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09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187" y="182335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72627" y="1412776"/>
            <a:ext cx="78713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C00000"/>
                </a:solidFill>
                <a:latin typeface="Georgia" pitchFamily="18" charset="0"/>
              </a:rPr>
              <a:t>«Хто мало знає – той невіглас,</a:t>
            </a:r>
          </a:p>
          <a:p>
            <a:r>
              <a:rPr lang="uk-UA" sz="3600" b="1" dirty="0" smtClean="0">
                <a:solidFill>
                  <a:srgbClr val="C00000"/>
                </a:solidFill>
                <a:latin typeface="Georgia" pitchFamily="18" charset="0"/>
              </a:rPr>
              <a:t>  Хто не звик мислити – </a:t>
            </a:r>
          </a:p>
          <a:p>
            <a:r>
              <a:rPr lang="uk-UA" sz="3600" b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uk-UA" sz="3600" b="1" dirty="0" smtClean="0">
                <a:solidFill>
                  <a:srgbClr val="C00000"/>
                </a:solidFill>
                <a:latin typeface="Georgia" pitchFamily="18" charset="0"/>
              </a:rPr>
              <a:t>                    той грубий та тупий,</a:t>
            </a:r>
          </a:p>
          <a:p>
            <a:r>
              <a:rPr lang="uk-UA" sz="3600" b="1" dirty="0" smtClean="0">
                <a:solidFill>
                  <a:srgbClr val="C00000"/>
                </a:solidFill>
                <a:latin typeface="Georgia" pitchFamily="18" charset="0"/>
              </a:rPr>
              <a:t>У кого немає </a:t>
            </a:r>
          </a:p>
          <a:p>
            <a:r>
              <a:rPr lang="uk-UA" sz="3600" b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uk-UA" sz="3600" b="1" dirty="0" smtClean="0">
                <a:solidFill>
                  <a:srgbClr val="C00000"/>
                </a:solidFill>
                <a:latin typeface="Georgia" pitchFamily="18" charset="0"/>
              </a:rPr>
              <a:t>       благородних почуттів –  </a:t>
            </a:r>
          </a:p>
          <a:p>
            <a:r>
              <a:rPr lang="uk-UA" sz="3600" b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uk-UA" sz="3600" b="1" dirty="0" smtClean="0">
                <a:solidFill>
                  <a:srgbClr val="C00000"/>
                </a:solidFill>
                <a:latin typeface="Georgia" pitchFamily="18" charset="0"/>
              </a:rPr>
              <a:t>                   той убогий та ниций»</a:t>
            </a:r>
            <a:endParaRPr lang="uk-UA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5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063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23928" y="1364356"/>
            <a:ext cx="6337118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uk-UA" sz="30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Чорнобиль(</a:t>
            </a:r>
            <a:r>
              <a:rPr lang="en-US" sz="30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CIH</a:t>
            </a:r>
            <a:r>
              <a:rPr lang="uk-UA" sz="30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)</a:t>
            </a:r>
            <a:r>
              <a:rPr lang="ru-RU" sz="30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»</a:t>
            </a:r>
            <a:endParaRPr lang="ru-RU" sz="30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9458" name="Picture 2" descr="E:\c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937" y="817818"/>
            <a:ext cx="3683000" cy="276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80528" y="3617230"/>
            <a:ext cx="633711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Тайванський студент</a:t>
            </a:r>
            <a:endParaRPr lang="en-US" sz="2400" b="1" cap="none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uk-UA" sz="2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C</a:t>
            </a:r>
            <a:r>
              <a:rPr lang="en-US" sz="2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hen </a:t>
            </a:r>
            <a:r>
              <a:rPr lang="en-US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i</a:t>
            </a:r>
            <a:r>
              <a:rPr lang="en-US" sz="2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 </a:t>
            </a:r>
            <a:r>
              <a:rPr lang="en-US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H</a:t>
            </a:r>
            <a:r>
              <a:rPr lang="en-US" sz="2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ay</a:t>
            </a:r>
            <a:endParaRPr lang="ru-RU" sz="2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9459" name="Picture 3" descr="E:\chornobu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852936"/>
            <a:ext cx="3929481" cy="2931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635896" y="5810830"/>
            <a:ext cx="633711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Чорнобильська АЕС</a:t>
            </a:r>
            <a:endParaRPr lang="ru-RU" sz="2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92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063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9457" y="980727"/>
            <a:ext cx="63371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en-US" sz="32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Melissa</a:t>
            </a:r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»</a:t>
            </a:r>
            <a:endParaRPr lang="ru-RU" sz="32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0482" name="Picture 2" descr="E:\Melissa-Vir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728" y="2110753"/>
            <a:ext cx="518457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90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063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9457" y="980727"/>
            <a:ext cx="63371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en-US" sz="32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I LOVE YOU</a:t>
            </a:r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»</a:t>
            </a:r>
            <a:r>
              <a:rPr lang="en-US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8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(</a:t>
            </a:r>
            <a:r>
              <a:rPr lang="uk-UA" sz="28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лист щастя</a:t>
            </a:r>
            <a:r>
              <a:rPr lang="en-US" sz="28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)</a:t>
            </a:r>
            <a:endParaRPr lang="ru-RU" sz="28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1506" name="Picture 2" descr="C:\Users\таня\Desktop\відкритий урок глобине\saccardivirus3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69605"/>
            <a:ext cx="5758887" cy="4654989"/>
          </a:xfrm>
          <a:prstGeom prst="rect">
            <a:avLst/>
          </a:prstGeom>
          <a:noFill/>
          <a:ln w="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4788024" y="3789040"/>
            <a:ext cx="1728192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71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063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67944" y="2634700"/>
            <a:ext cx="63371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en-US" sz="3200" b="1" spc="50" dirty="0" err="1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Nimba</a:t>
            </a:r>
            <a:r>
              <a:rPr lang="uk-UA" sz="32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»</a:t>
            </a:r>
            <a:endParaRPr lang="ru-RU" sz="28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2530" name="Picture 2" descr="C:\Users\таня\Desktop\відкритий урок глобине\nimda-4-way-sprea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340630"/>
            <a:ext cx="4379705" cy="625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88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063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16643" y="640149"/>
            <a:ext cx="63371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en-US" sz="3200" b="1" cap="none" spc="50" dirty="0" err="1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Sasser</a:t>
            </a:r>
            <a:r>
              <a:rPr lang="uk-UA" sz="32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»</a:t>
            </a:r>
            <a:endParaRPr lang="ru-RU" sz="28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3554" name="Picture 2" descr="C:\Users\таня\Desktop\відкритий урок глобине\332988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000" y="1484387"/>
            <a:ext cx="3528392" cy="355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E:\1259660335_sven-yasha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40149"/>
            <a:ext cx="3168352" cy="476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24027" y="5450895"/>
            <a:ext cx="633711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200" b="1" cap="none" spc="50" dirty="0" err="1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Свен</a:t>
            </a:r>
            <a:r>
              <a:rPr lang="uk-UA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uk-UA" sz="3200" b="1" cap="none" spc="50" dirty="0" err="1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Яшан</a:t>
            </a:r>
            <a:r>
              <a:rPr lang="uk-UA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</a:p>
          <a:p>
            <a:pPr algn="ctr"/>
            <a:r>
              <a:rPr lang="uk-UA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(</a:t>
            </a:r>
            <a:r>
              <a:rPr lang="en-US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Sven </a:t>
            </a:r>
            <a:r>
              <a:rPr lang="en-US" sz="2400" b="1" cap="none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Yashan</a:t>
            </a:r>
            <a:r>
              <a:rPr lang="uk-UA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)</a:t>
            </a:r>
            <a:endParaRPr lang="ru-RU" sz="2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95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063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20" y="646117"/>
            <a:ext cx="63371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en-US" sz="32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My Doom</a:t>
            </a:r>
            <a:r>
              <a:rPr lang="uk-UA" sz="32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»</a:t>
            </a:r>
            <a:endParaRPr lang="ru-RU" sz="28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4579" name="Picture 3" descr="C:\Users\таня\Desktop\відкритий урок глобине\98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138" y="938504"/>
            <a:ext cx="3321915" cy="313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E:\images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88639"/>
            <a:ext cx="3752702" cy="2575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90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063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20" y="646117"/>
            <a:ext cx="63371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en-US" sz="3200" b="1" spc="50" dirty="0" err="1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Conficker</a:t>
            </a:r>
            <a:r>
              <a:rPr lang="uk-UA" sz="32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»</a:t>
            </a:r>
            <a:endParaRPr lang="ru-RU" sz="28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5602" name="Picture 2" descr="E:\confic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231" y="1256150"/>
            <a:ext cx="6890607" cy="510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39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7143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771800" y="332656"/>
            <a:ext cx="4464496" cy="79208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rgbClr val="003300"/>
                </a:solidFill>
                <a:latin typeface="Georgia" pitchFamily="18" charset="0"/>
              </a:rPr>
              <a:t>Класифікація вірусів</a:t>
            </a:r>
            <a:endParaRPr lang="uk-UA" sz="3200" dirty="0">
              <a:solidFill>
                <a:srgbClr val="003300"/>
              </a:solidFill>
              <a:latin typeface="Georgia" pitchFamily="18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971600" y="1972318"/>
            <a:ext cx="2448272" cy="868839"/>
          </a:xfrm>
          <a:prstGeom prst="round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Georgia" pitchFamily="18" charset="0"/>
              </a:rPr>
              <a:t>За середовищем перебування</a:t>
            </a:r>
            <a:endParaRPr lang="uk-UA" dirty="0">
              <a:latin typeface="Georgia" pitchFamily="18" charset="0"/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2214809" y="3448584"/>
            <a:ext cx="2448272" cy="868839"/>
          </a:xfrm>
          <a:prstGeom prst="round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Georgia" pitchFamily="18" charset="0"/>
              </a:rPr>
              <a:t>За способом зараження</a:t>
            </a:r>
            <a:endParaRPr lang="uk-UA" dirty="0">
              <a:latin typeface="Georgia" pitchFamily="18" charset="0"/>
            </a:endParaRPr>
          </a:p>
        </p:txBody>
      </p:sp>
      <p:sp>
        <p:nvSpPr>
          <p:cNvPr id="9" name="Скругленный прямоугольник 8">
            <a:hlinkClick r:id="rId5" action="ppaction://hlinksldjump"/>
          </p:cNvPr>
          <p:cNvSpPr/>
          <p:nvPr/>
        </p:nvSpPr>
        <p:spPr>
          <a:xfrm>
            <a:off x="6516216" y="1988840"/>
            <a:ext cx="2448272" cy="868839"/>
          </a:xfrm>
          <a:prstGeom prst="round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Georgia" pitchFamily="18" charset="0"/>
              </a:rPr>
              <a:t>За особливостями алгоритму</a:t>
            </a:r>
            <a:endParaRPr lang="uk-UA" dirty="0">
              <a:latin typeface="Georgia" pitchFamily="18" charset="0"/>
            </a:endParaRPr>
          </a:p>
        </p:txBody>
      </p:sp>
      <p:sp>
        <p:nvSpPr>
          <p:cNvPr id="10" name="Скругленный прямоугольник 9">
            <a:hlinkClick r:id="rId6" action="ppaction://hlinksldjump"/>
          </p:cNvPr>
          <p:cNvSpPr/>
          <p:nvPr/>
        </p:nvSpPr>
        <p:spPr>
          <a:xfrm>
            <a:off x="5436096" y="3448584"/>
            <a:ext cx="2448272" cy="868839"/>
          </a:xfrm>
          <a:prstGeom prst="round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Georgia" pitchFamily="18" charset="0"/>
              </a:rPr>
              <a:t>За можливостями</a:t>
            </a:r>
            <a:endParaRPr lang="uk-UA" dirty="0">
              <a:latin typeface="Georgia" pitchFamily="18" charset="0"/>
            </a:endParaRPr>
          </a:p>
        </p:txBody>
      </p:sp>
      <p:sp>
        <p:nvSpPr>
          <p:cNvPr id="11" name="Скругленный прямоугольник 10">
            <a:hlinkClick r:id="rId7" action="ppaction://hlinksldjump"/>
          </p:cNvPr>
          <p:cNvSpPr/>
          <p:nvPr/>
        </p:nvSpPr>
        <p:spPr>
          <a:xfrm>
            <a:off x="3853880" y="5229200"/>
            <a:ext cx="2448272" cy="868839"/>
          </a:xfrm>
          <a:prstGeom prst="round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Georgia" pitchFamily="18" charset="0"/>
              </a:rPr>
              <a:t>За зовнішнім виглядом</a:t>
            </a:r>
            <a:endParaRPr lang="uk-UA" dirty="0">
              <a:latin typeface="Georgia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214810" y="1141266"/>
            <a:ext cx="2863206" cy="831052"/>
          </a:xfrm>
          <a:prstGeom prst="straightConnector1">
            <a:avLst/>
          </a:prstGeom>
          <a:ln w="38100">
            <a:solidFill>
              <a:srgbClr val="00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438946" y="1141266"/>
            <a:ext cx="1639070" cy="2292477"/>
          </a:xfrm>
          <a:prstGeom prst="straightConnector1">
            <a:avLst/>
          </a:prstGeom>
          <a:ln w="38100">
            <a:solidFill>
              <a:srgbClr val="00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11" idx="0"/>
          </p:cNvCxnSpPr>
          <p:nvPr/>
        </p:nvCxnSpPr>
        <p:spPr>
          <a:xfrm>
            <a:off x="5078016" y="1124744"/>
            <a:ext cx="0" cy="4104456"/>
          </a:xfrm>
          <a:prstGeom prst="straightConnector1">
            <a:avLst/>
          </a:prstGeom>
          <a:ln w="38100">
            <a:solidFill>
              <a:srgbClr val="00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078017" y="1141266"/>
            <a:ext cx="1582215" cy="2292477"/>
          </a:xfrm>
          <a:prstGeom prst="straightConnector1">
            <a:avLst/>
          </a:prstGeom>
          <a:ln w="38100">
            <a:solidFill>
              <a:srgbClr val="00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078017" y="1141266"/>
            <a:ext cx="2806351" cy="831052"/>
          </a:xfrm>
          <a:prstGeom prst="straightConnector1">
            <a:avLst/>
          </a:prstGeom>
          <a:ln w="38100">
            <a:solidFill>
              <a:srgbClr val="00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Управляющая кнопка: в конец 1">
            <a:hlinkClick r:id="rId8" action="ppaction://hlinksldjump" highlightClick="1"/>
          </p:cNvPr>
          <p:cNvSpPr/>
          <p:nvPr/>
        </p:nvSpPr>
        <p:spPr>
          <a:xfrm>
            <a:off x="8316416" y="5949281"/>
            <a:ext cx="628091" cy="699464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300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30" y="315622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48680"/>
            <a:ext cx="2505075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Выноска 1 (граница и черта) 5"/>
          <p:cNvSpPr/>
          <p:nvPr/>
        </p:nvSpPr>
        <p:spPr>
          <a:xfrm>
            <a:off x="2771800" y="1772816"/>
            <a:ext cx="6048672" cy="864096"/>
          </a:xfrm>
          <a:prstGeom prst="accentBorderCallout1">
            <a:avLst>
              <a:gd name="adj1" fmla="val 18750"/>
              <a:gd name="adj2" fmla="val -8333"/>
              <a:gd name="adj3" fmla="val 74950"/>
              <a:gd name="adj4" fmla="val -32031"/>
            </a:avLst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smtClean="0">
                <a:solidFill>
                  <a:schemeClr val="tx1"/>
                </a:solidFill>
                <a:latin typeface="Georgia" pitchFamily="18" charset="0"/>
              </a:rPr>
              <a:t>Файлові</a:t>
            </a:r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– заражають файли *.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exe, </a:t>
            </a:r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*.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sys</a:t>
            </a:r>
            <a:endParaRPr lang="uk-UA" sz="2400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9" name="Выноска 1 (граница и черта) 8"/>
          <p:cNvSpPr/>
          <p:nvPr/>
        </p:nvSpPr>
        <p:spPr>
          <a:xfrm>
            <a:off x="2771800" y="3160174"/>
            <a:ext cx="6048672" cy="864096"/>
          </a:xfrm>
          <a:prstGeom prst="accentBorderCallout1">
            <a:avLst>
              <a:gd name="adj1" fmla="val 18750"/>
              <a:gd name="adj2" fmla="val -8333"/>
              <a:gd name="adj3" fmla="val 74950"/>
              <a:gd name="adj4" fmla="val -32031"/>
            </a:avLst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Завантажувальні</a:t>
            </a:r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– заражають сектори дисків та дискет</a:t>
            </a:r>
            <a:endParaRPr lang="uk-UA" sz="2400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Выноска 1 (граница и черта) 10"/>
          <p:cNvSpPr/>
          <p:nvPr/>
        </p:nvSpPr>
        <p:spPr>
          <a:xfrm>
            <a:off x="2771800" y="4581128"/>
            <a:ext cx="6048672" cy="864096"/>
          </a:xfrm>
          <a:prstGeom prst="accentBorderCallout1">
            <a:avLst>
              <a:gd name="adj1" fmla="val 18750"/>
              <a:gd name="adj2" fmla="val -8333"/>
              <a:gd name="adj3" fmla="val 74950"/>
              <a:gd name="adj4" fmla="val -32031"/>
            </a:avLst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Мережеві</a:t>
            </a:r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– розповсюджуються через </a:t>
            </a:r>
            <a:r>
              <a:rPr lang="uk-UA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комп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’</a:t>
            </a:r>
            <a:r>
              <a:rPr lang="uk-UA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ютерні</a:t>
            </a:r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мережі</a:t>
            </a:r>
            <a:endParaRPr lang="uk-UA" sz="2400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>
            <a:off x="7884368" y="6092040"/>
            <a:ext cx="648072" cy="52120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611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30" y="315622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Выноска 1 (граница и черта) 5"/>
          <p:cNvSpPr/>
          <p:nvPr/>
        </p:nvSpPr>
        <p:spPr>
          <a:xfrm>
            <a:off x="2709585" y="1772816"/>
            <a:ext cx="6048672" cy="1512168"/>
          </a:xfrm>
          <a:prstGeom prst="accentBorderCallout1">
            <a:avLst>
              <a:gd name="adj1" fmla="val 18750"/>
              <a:gd name="adj2" fmla="val -8333"/>
              <a:gd name="adj3" fmla="val 74950"/>
              <a:gd name="adj4" fmla="val -32031"/>
            </a:avLst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smtClean="0">
                <a:solidFill>
                  <a:srgbClr val="C00000"/>
                </a:solidFill>
                <a:latin typeface="Georgia" pitchFamily="18" charset="0"/>
              </a:rPr>
              <a:t>Резидентні</a:t>
            </a:r>
            <a:r>
              <a:rPr lang="uk-UA" sz="2400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– перебувають в </a:t>
            </a:r>
            <a:r>
              <a:rPr lang="uk-UA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пам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’</a:t>
            </a:r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яті і є активними аж до вимикання або перезавантаження  </a:t>
            </a:r>
            <a:r>
              <a:rPr lang="uk-UA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комп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’</a:t>
            </a:r>
            <a:r>
              <a:rPr lang="uk-UA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ютера</a:t>
            </a:r>
            <a:endParaRPr lang="uk-UA" sz="2400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Выноска 1 (граница и черта) 10"/>
          <p:cNvSpPr/>
          <p:nvPr/>
        </p:nvSpPr>
        <p:spPr>
          <a:xfrm>
            <a:off x="2709585" y="4293096"/>
            <a:ext cx="6048672" cy="1224136"/>
          </a:xfrm>
          <a:prstGeom prst="accentBorderCallout1">
            <a:avLst>
              <a:gd name="adj1" fmla="val 18750"/>
              <a:gd name="adj2" fmla="val -8333"/>
              <a:gd name="adj3" fmla="val 74950"/>
              <a:gd name="adj4" fmla="val -32031"/>
            </a:avLst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err="1" smtClean="0">
                <a:solidFill>
                  <a:srgbClr val="C00000"/>
                </a:solidFill>
                <a:latin typeface="Georgia" pitchFamily="18" charset="0"/>
              </a:rPr>
              <a:t>Нерезидентні</a:t>
            </a:r>
            <a:r>
              <a:rPr lang="uk-UA" sz="2400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– не заражають пам’ять </a:t>
            </a:r>
            <a:r>
              <a:rPr lang="uk-UA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комп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’</a:t>
            </a:r>
            <a:r>
              <a:rPr lang="uk-UA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ютера</a:t>
            </a:r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і є активними певний час.</a:t>
            </a:r>
            <a:endParaRPr lang="uk-UA" sz="2400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691" y="476672"/>
            <a:ext cx="2505075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Управляющая кнопка: возврат 1">
            <a:hlinkClick r:id="rId4" action="ppaction://hlinksldjump" highlightClick="1"/>
          </p:cNvPr>
          <p:cNvSpPr/>
          <p:nvPr/>
        </p:nvSpPr>
        <p:spPr>
          <a:xfrm>
            <a:off x="7981159" y="6192101"/>
            <a:ext cx="504056" cy="52120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198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990" y="18974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260648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Georgia" pitchFamily="18" charset="0"/>
              </a:rPr>
              <a:t>Відгадайте кросворд</a:t>
            </a:r>
            <a:endParaRPr lang="uk-UA" sz="2400" b="1" dirty="0">
              <a:latin typeface="Georgia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22313"/>
            <a:ext cx="8569246" cy="6020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3848" y="722313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 </a:t>
            </a:r>
            <a:r>
              <a:rPr lang="uk-UA" dirty="0" smtClean="0">
                <a:latin typeface="Arial Black" pitchFamily="34" charset="0"/>
              </a:rPr>
              <a:t>Д   И   С  </a:t>
            </a:r>
            <a:r>
              <a:rPr lang="uk-UA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uk-UA" dirty="0" smtClean="0">
                <a:latin typeface="Arial Black" pitchFamily="34" charset="0"/>
              </a:rPr>
              <a:t>К</a:t>
            </a:r>
            <a:endParaRPr lang="uk-UA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1091645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Arial Black" pitchFamily="34" charset="0"/>
              </a:rPr>
              <a:t>П    Р   О    Г    Р   А   М   А</a:t>
            </a:r>
            <a:endParaRPr lang="uk-UA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1460977"/>
            <a:ext cx="2664296" cy="383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Arial Black" pitchFamily="34" charset="0"/>
              </a:rPr>
              <a:t>М    Е    Р   Е   Ж   А</a:t>
            </a:r>
            <a:endParaRPr lang="uk-UA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9992" y="184482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Arial Black" pitchFamily="34" charset="0"/>
              </a:rPr>
              <a:t>П    А   М</a:t>
            </a:r>
            <a:r>
              <a:rPr lang="en-US" dirty="0" smtClean="0">
                <a:latin typeface="Arial Black" pitchFamily="34" charset="0"/>
              </a:rPr>
              <a:t>’  </a:t>
            </a:r>
            <a:r>
              <a:rPr lang="uk-UA" dirty="0" smtClean="0">
                <a:latin typeface="Arial Black" pitchFamily="34" charset="0"/>
              </a:rPr>
              <a:t> Я   Т   Ь</a:t>
            </a:r>
            <a:endParaRPr lang="uk-UA" dirty="0"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71800" y="221415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Arial Black" pitchFamily="34" charset="0"/>
              </a:rPr>
              <a:t> К   О   М   П</a:t>
            </a:r>
            <a:r>
              <a:rPr lang="en-US" dirty="0" smtClean="0">
                <a:latin typeface="Arial Black" pitchFamily="34" charset="0"/>
              </a:rPr>
              <a:t>’</a:t>
            </a:r>
            <a:r>
              <a:rPr lang="uk-UA" dirty="0" smtClean="0">
                <a:latin typeface="Arial Black" pitchFamily="34" charset="0"/>
              </a:rPr>
              <a:t>  Ю   Т   Е    Р</a:t>
            </a:r>
            <a:endParaRPr lang="uk-UA" dirty="0"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35896" y="258348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Arial Black" pitchFamily="34" charset="0"/>
              </a:rPr>
              <a:t> І    Н   Т    Е   Р    Н   Е    Т</a:t>
            </a:r>
            <a:endParaRPr lang="uk-UA" dirty="0"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71800" y="2952820"/>
            <a:ext cx="3060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Arial Black" pitchFamily="34" charset="0"/>
              </a:rPr>
              <a:t> Д   И   С   К   Е     Т   А</a:t>
            </a:r>
            <a:endParaRPr lang="uk-UA" dirty="0"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3322152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Arial Black" pitchFamily="34" charset="0"/>
              </a:rPr>
              <a:t>Р    О   З    Ш  И    Р   Е    Н   </a:t>
            </a:r>
            <a:r>
              <a:rPr lang="uk-UA" dirty="0" err="1" smtClean="0">
                <a:latin typeface="Arial Black" pitchFamily="34" charset="0"/>
              </a:rPr>
              <a:t>Н</a:t>
            </a:r>
            <a:r>
              <a:rPr lang="uk-UA" dirty="0" smtClean="0">
                <a:latin typeface="Arial Black" pitchFamily="34" charset="0"/>
              </a:rPr>
              <a:t>   Я</a:t>
            </a:r>
            <a:endParaRPr lang="uk-UA" dirty="0"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71800" y="36914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Arial Black" pitchFamily="34" charset="0"/>
              </a:rPr>
              <a:t> З   А   В    А   Н    Т   А   Ж   Е   Н   </a:t>
            </a:r>
            <a:r>
              <a:rPr lang="uk-UA" dirty="0" err="1" smtClean="0">
                <a:latin typeface="Arial Black" pitchFamily="34" charset="0"/>
              </a:rPr>
              <a:t>Н</a:t>
            </a:r>
            <a:r>
              <a:rPr lang="uk-UA" dirty="0" smtClean="0">
                <a:latin typeface="Arial Black" pitchFamily="34" charset="0"/>
              </a:rPr>
              <a:t>    Я</a:t>
            </a:r>
            <a:endParaRPr lang="uk-UA" dirty="0"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1990" y="4060816"/>
            <a:ext cx="472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dirty="0" smtClean="0">
                <a:latin typeface="Arial Black" pitchFamily="34" charset="0"/>
              </a:rPr>
              <a:t>І    Н   Ф  О    Р   М   А    Т   И   К    А</a:t>
            </a:r>
            <a:endParaRPr lang="uk-UA" dirty="0"/>
          </a:p>
        </p:txBody>
      </p:sp>
      <p:sp>
        <p:nvSpPr>
          <p:cNvPr id="20" name="TextBox 19"/>
          <p:cNvSpPr txBox="1"/>
          <p:nvPr/>
        </p:nvSpPr>
        <p:spPr>
          <a:xfrm>
            <a:off x="3635896" y="4430148"/>
            <a:ext cx="1764196" cy="367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Arial Black" pitchFamily="34" charset="0"/>
              </a:rPr>
              <a:t>Ф    А   Й   Л</a:t>
            </a:r>
            <a:endParaRPr lang="uk-UA" dirty="0">
              <a:latin typeface="Arial Blac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32040" y="479715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Arial Black" pitchFamily="34" charset="0"/>
              </a:rPr>
              <a:t> В   І     Н   Ч   Е    С   Т    Е    Р</a:t>
            </a:r>
            <a:endParaRPr lang="uk-UA" dirty="0">
              <a:latin typeface="Arial Black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39752" y="5166484"/>
            <a:ext cx="4356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dirty="0" smtClean="0">
                <a:latin typeface="Arial Black" pitchFamily="34" charset="0"/>
              </a:rPr>
              <a:t>О   П   Е    Р   А    Ц    І   Й    Н   А</a:t>
            </a:r>
            <a:endParaRPr lang="uk-UA" dirty="0"/>
          </a:p>
        </p:txBody>
      </p:sp>
      <p:sp>
        <p:nvSpPr>
          <p:cNvPr id="28" name="TextBox 27"/>
          <p:cNvSpPr txBox="1"/>
          <p:nvPr/>
        </p:nvSpPr>
        <p:spPr>
          <a:xfrm>
            <a:off x="3203848" y="5446687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dirty="0" smtClean="0">
                <a:latin typeface="Arial Black" pitchFamily="34" charset="0"/>
              </a:rPr>
              <a:t>І     Н   Ф   О   Р   М   А   Ц    І     Я</a:t>
            </a:r>
            <a:endParaRPr lang="uk-UA" dirty="0"/>
          </a:p>
        </p:txBody>
      </p:sp>
      <p:sp>
        <p:nvSpPr>
          <p:cNvPr id="29" name="TextBox 28"/>
          <p:cNvSpPr txBox="1"/>
          <p:nvPr/>
        </p:nvSpPr>
        <p:spPr>
          <a:xfrm>
            <a:off x="2339752" y="5816019"/>
            <a:ext cx="4356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Arial Black" pitchFamily="34" charset="0"/>
              </a:rPr>
              <a:t> К   О   Р    И   С    Т   У    В   А   Ч</a:t>
            </a:r>
            <a:endParaRPr lang="uk-UA" dirty="0">
              <a:latin typeface="Arial Black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67944" y="6185351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Arial Black" pitchFamily="34" charset="0"/>
              </a:rPr>
              <a:t> Д   И   С    К   О   В    О   Д</a:t>
            </a:r>
            <a:endParaRPr lang="uk-UA" dirty="0">
              <a:latin typeface="Arial Black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157" y="722313"/>
            <a:ext cx="50006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345" y="1046896"/>
            <a:ext cx="5238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000" y="1409218"/>
            <a:ext cx="5492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489" y="1779998"/>
            <a:ext cx="5238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490" y="2192241"/>
            <a:ext cx="5969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470" y="2524472"/>
            <a:ext cx="4937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695" y="2922796"/>
            <a:ext cx="4937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928" y="3322152"/>
            <a:ext cx="4937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259" y="3671888"/>
            <a:ext cx="5238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934" y="4001800"/>
            <a:ext cx="5238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755" y="4430148"/>
            <a:ext cx="5238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08" y="4775485"/>
            <a:ext cx="51276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809" y="5148522"/>
            <a:ext cx="4937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372" y="5398783"/>
            <a:ext cx="4937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08" y="5816019"/>
            <a:ext cx="56038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508" y="6185351"/>
            <a:ext cx="51276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467544" y="260648"/>
            <a:ext cx="0" cy="6412066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056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07194E-6 L -0.46753 -0.00832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85" y="-416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52371E-6 L -0.46631 -0.003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16" y="-162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99653E-6 L -0.46649 -0.00346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33" y="-185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75272E-6 L -0.46493 -0.00485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47" y="-254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82836E-6 L -0.471 -0.00209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59" y="-116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.01064 L -0.46475 0.00208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47" y="-440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5896E-6 L -0.46319 0.00694 " pathEditMode="relative" rAng="0" ptsTypes="AA">
                                      <p:cBhvr>
                                        <p:cTn id="148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60" y="347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38885E-6 L -0.46406 0.00115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12" y="46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80361E-6 L -0.46649 0.00277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33" y="139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93153E-6 L -0.46961 -0.00347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90" y="-185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48148E-6 L -0.47256 -0.00301 " pathEditMode="relative" rAng="0" ptsTypes="AA">
                                      <p:cBhvr>
                                        <p:cTn id="156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28" y="-162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1841E-6 L -0.51041 -0.0007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21" y="-46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2054E-6 L -0.51736 -0.00255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68" y="-139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2725E-6 L -0.50937 0.00278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69" y="139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65394E-6 L -0.51302 0.00486 " pathEditMode="relative" rAng="0" ptsTypes="AA">
                                      <p:cBhvr>
                                        <p:cTn id="164" dur="2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60" y="231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1041 L -0.50712 0.0037 " pathEditMode="relative" rAng="0" ptsTypes="AA">
                                      <p:cBhvr>
                                        <p:cTn id="166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65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2" grpId="0"/>
      <p:bldP spid="13" grpId="0"/>
      <p:bldP spid="14" grpId="0"/>
      <p:bldP spid="15" grpId="0"/>
      <p:bldP spid="16" grpId="0"/>
      <p:bldP spid="19" grpId="0"/>
      <p:bldP spid="20" grpId="0"/>
      <p:bldP spid="21" grpId="0"/>
      <p:bldP spid="23" grpId="0"/>
      <p:bldP spid="28" grpId="0"/>
      <p:bldP spid="29" grpId="0"/>
      <p:bldP spid="3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30" y="315622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Выноска 1 (граница и черта) 5"/>
          <p:cNvSpPr/>
          <p:nvPr/>
        </p:nvSpPr>
        <p:spPr>
          <a:xfrm>
            <a:off x="2709585" y="1772816"/>
            <a:ext cx="6048672" cy="1296144"/>
          </a:xfrm>
          <a:prstGeom prst="accentBorderCallout1">
            <a:avLst>
              <a:gd name="adj1" fmla="val 18750"/>
              <a:gd name="adj2" fmla="val -8333"/>
              <a:gd name="adj3" fmla="val 74950"/>
              <a:gd name="adj4" fmla="val -32031"/>
            </a:avLst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smtClean="0">
                <a:solidFill>
                  <a:srgbClr val="C00000"/>
                </a:solidFill>
                <a:latin typeface="Georgia" pitchFamily="18" charset="0"/>
              </a:rPr>
              <a:t>Звичайні</a:t>
            </a:r>
            <a:r>
              <a:rPr lang="uk-UA" sz="2400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– код вірусу можна побачити на диску</a:t>
            </a:r>
            <a:endParaRPr lang="uk-UA" sz="2400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Выноска 1 (граница и черта) 10"/>
          <p:cNvSpPr/>
          <p:nvPr/>
        </p:nvSpPr>
        <p:spPr>
          <a:xfrm>
            <a:off x="2709585" y="3429000"/>
            <a:ext cx="6048672" cy="1224136"/>
          </a:xfrm>
          <a:prstGeom prst="accentBorderCallout1">
            <a:avLst>
              <a:gd name="adj1" fmla="val 18750"/>
              <a:gd name="adj2" fmla="val -8333"/>
              <a:gd name="adj3" fmla="val 74950"/>
              <a:gd name="adj4" fmla="val -32031"/>
            </a:avLst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smtClean="0">
                <a:solidFill>
                  <a:srgbClr val="C00000"/>
                </a:solidFill>
                <a:latin typeface="Georgia" pitchFamily="18" charset="0"/>
              </a:rPr>
              <a:t>Поліморфні</a:t>
            </a:r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– код вірусу видозмінюється</a:t>
            </a:r>
            <a:endParaRPr lang="uk-UA" sz="2400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76672"/>
            <a:ext cx="2500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Выноска 1 (граница и черта) 6"/>
          <p:cNvSpPr/>
          <p:nvPr/>
        </p:nvSpPr>
        <p:spPr>
          <a:xfrm>
            <a:off x="2691615" y="5013176"/>
            <a:ext cx="6048672" cy="1224136"/>
          </a:xfrm>
          <a:prstGeom prst="accentBorderCallout1">
            <a:avLst>
              <a:gd name="adj1" fmla="val 18750"/>
              <a:gd name="adj2" fmla="val -8333"/>
              <a:gd name="adj3" fmla="val 74950"/>
              <a:gd name="adj4" fmla="val -32031"/>
            </a:avLst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smtClean="0">
                <a:solidFill>
                  <a:srgbClr val="C00000"/>
                </a:solidFill>
                <a:latin typeface="Georgia" pitchFamily="18" charset="0"/>
              </a:rPr>
              <a:t>Невидимі</a:t>
            </a:r>
            <a:r>
              <a:rPr lang="uk-U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</a:t>
            </a:r>
            <a:r>
              <a:rPr lang="uk-U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– особливі засоби маскування</a:t>
            </a:r>
            <a:endParaRPr lang="uk-UA" sz="2400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Управляющая кнопка: возврат 1">
            <a:hlinkClick r:id="rId4" action="ppaction://hlinksldjump" highlightClick="1"/>
          </p:cNvPr>
          <p:cNvSpPr/>
          <p:nvPr/>
        </p:nvSpPr>
        <p:spPr>
          <a:xfrm>
            <a:off x="8436235" y="6347614"/>
            <a:ext cx="521208" cy="52120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503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30" y="315622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16878"/>
            <a:ext cx="2505075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Выноска-облако 1"/>
          <p:cNvSpPr/>
          <p:nvPr/>
        </p:nvSpPr>
        <p:spPr>
          <a:xfrm rot="21141119">
            <a:off x="1109440" y="1626520"/>
            <a:ext cx="3312368" cy="1747398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chemeClr val="tx1"/>
                </a:solidFill>
                <a:latin typeface="Georgia" pitchFamily="18" charset="0"/>
              </a:rPr>
              <a:t>Н</a:t>
            </a:r>
            <a:r>
              <a:rPr lang="uk-UA" sz="2400" b="1" dirty="0" smtClean="0">
                <a:solidFill>
                  <a:schemeClr val="tx1"/>
                </a:solidFill>
                <a:latin typeface="Georgia" pitchFamily="18" charset="0"/>
              </a:rPr>
              <a:t>ешкідливі</a:t>
            </a:r>
            <a:endParaRPr lang="uk-UA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5011230" y="1844824"/>
            <a:ext cx="3312368" cy="1747398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Georgia" pitchFamily="18" charset="0"/>
              </a:rPr>
              <a:t>Безпечні</a:t>
            </a:r>
            <a:endParaRPr lang="uk-UA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1898796" y="4077072"/>
            <a:ext cx="3312368" cy="1747398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Georgia" pitchFamily="18" charset="0"/>
              </a:rPr>
              <a:t>Небезпечні</a:t>
            </a:r>
            <a:endParaRPr lang="uk-UA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2" name="Выноска-облако 11"/>
          <p:cNvSpPr/>
          <p:nvPr/>
        </p:nvSpPr>
        <p:spPr>
          <a:xfrm rot="20892569">
            <a:off x="5517679" y="4517447"/>
            <a:ext cx="3312368" cy="1747398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Georgia" pitchFamily="18" charset="0"/>
              </a:rPr>
              <a:t>Дуже небезпечні</a:t>
            </a:r>
            <a:endParaRPr lang="uk-UA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Управляющая кнопка: возврат 2">
            <a:hlinkClick r:id="rId4" action="ppaction://hlinksldjump" highlightClick="1"/>
          </p:cNvPr>
          <p:cNvSpPr/>
          <p:nvPr/>
        </p:nvSpPr>
        <p:spPr>
          <a:xfrm>
            <a:off x="8062994" y="6165304"/>
            <a:ext cx="521208" cy="5657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787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30" y="315622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Выноска 1 (граница и черта) 5"/>
          <p:cNvSpPr/>
          <p:nvPr/>
        </p:nvSpPr>
        <p:spPr>
          <a:xfrm>
            <a:off x="2691615" y="1340768"/>
            <a:ext cx="6048672" cy="936104"/>
          </a:xfrm>
          <a:prstGeom prst="accentBorderCallout1">
            <a:avLst>
              <a:gd name="adj1" fmla="val 18750"/>
              <a:gd name="adj2" fmla="val -8333"/>
              <a:gd name="adj3" fmla="val 74950"/>
              <a:gd name="adj4" fmla="val -32031"/>
            </a:avLst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b="1" dirty="0" smtClean="0">
                <a:solidFill>
                  <a:srgbClr val="C00000"/>
                </a:solidFill>
                <a:latin typeface="Georgia" pitchFamily="18" charset="0"/>
              </a:rPr>
              <a:t>«</a:t>
            </a:r>
            <a:r>
              <a:rPr lang="uk-UA" sz="2000" b="1" dirty="0" err="1" smtClean="0">
                <a:solidFill>
                  <a:srgbClr val="C00000"/>
                </a:solidFill>
                <a:latin typeface="Georgia" pitchFamily="18" charset="0"/>
              </a:rPr>
              <a:t>Компаньони</a:t>
            </a:r>
            <a:r>
              <a:rPr lang="uk-UA" sz="2000" b="1" dirty="0" smtClean="0">
                <a:solidFill>
                  <a:srgbClr val="C00000"/>
                </a:solidFill>
                <a:latin typeface="Georgia" pitchFamily="18" charset="0"/>
              </a:rPr>
              <a:t> - </a:t>
            </a:r>
            <a:r>
              <a:rPr lang="uk-UA" sz="2000" b="1" dirty="0" err="1" smtClean="0">
                <a:solidFill>
                  <a:srgbClr val="C00000"/>
                </a:solidFill>
                <a:latin typeface="Georgia" pitchFamily="18" charset="0"/>
              </a:rPr>
              <a:t>віруси»-</a:t>
            </a:r>
            <a:r>
              <a:rPr lang="uk-UA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uk-UA" sz="2000" b="1" dirty="0" smtClean="0">
                <a:solidFill>
                  <a:schemeClr val="tx1"/>
                </a:solidFill>
                <a:latin typeface="Georgia" pitchFamily="18" charset="0"/>
              </a:rPr>
              <a:t>не змінюють файли. А створюють файли –супутники.</a:t>
            </a:r>
            <a:endParaRPr lang="uk-UA" sz="2000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Выноска 1 (граница и черта) 10"/>
          <p:cNvSpPr/>
          <p:nvPr/>
        </p:nvSpPr>
        <p:spPr>
          <a:xfrm>
            <a:off x="2717664" y="2564904"/>
            <a:ext cx="6048672" cy="936104"/>
          </a:xfrm>
          <a:prstGeom prst="accentBorderCallout1">
            <a:avLst>
              <a:gd name="adj1" fmla="val 18750"/>
              <a:gd name="adj2" fmla="val -8333"/>
              <a:gd name="adj3" fmla="val 74950"/>
              <a:gd name="adj4" fmla="val -32031"/>
            </a:avLst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b="1" dirty="0" smtClean="0">
                <a:solidFill>
                  <a:srgbClr val="C00000"/>
                </a:solidFill>
                <a:latin typeface="Georgia" pitchFamily="18" charset="0"/>
              </a:rPr>
              <a:t>«Віруси - хробаки» - </a:t>
            </a:r>
            <a:r>
              <a:rPr lang="uk-UA" sz="2000" b="1" dirty="0" smtClean="0">
                <a:solidFill>
                  <a:schemeClr val="tx1"/>
                </a:solidFill>
                <a:latin typeface="Georgia" pitchFamily="18" charset="0"/>
              </a:rPr>
              <a:t>поширюються в </a:t>
            </a:r>
            <a:r>
              <a:rPr lang="uk-UA" sz="2000" b="1" dirty="0" err="1" smtClean="0">
                <a:solidFill>
                  <a:schemeClr val="tx1"/>
                </a:solidFill>
                <a:latin typeface="Georgia" pitchFamily="18" charset="0"/>
              </a:rPr>
              <a:t>комп</a:t>
            </a:r>
            <a:r>
              <a:rPr lang="en-US" sz="2000" b="1" dirty="0" smtClean="0">
                <a:solidFill>
                  <a:schemeClr val="tx1"/>
                </a:solidFill>
                <a:latin typeface="Georgia" pitchFamily="18" charset="0"/>
              </a:rPr>
              <a:t>’</a:t>
            </a:r>
            <a:r>
              <a:rPr lang="uk-UA" sz="2000" b="1" dirty="0" err="1" smtClean="0">
                <a:solidFill>
                  <a:schemeClr val="tx1"/>
                </a:solidFill>
                <a:latin typeface="Georgia" pitchFamily="18" charset="0"/>
              </a:rPr>
              <a:t>ютерній</a:t>
            </a:r>
            <a:r>
              <a:rPr lang="uk-UA" sz="2000" b="1" dirty="0" smtClean="0">
                <a:solidFill>
                  <a:schemeClr val="tx1"/>
                </a:solidFill>
                <a:latin typeface="Georgia" pitchFamily="18" charset="0"/>
              </a:rPr>
              <a:t> мережі.</a:t>
            </a:r>
            <a:endParaRPr lang="uk-UA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7" name="Выноска 1 (граница и черта) 6"/>
          <p:cNvSpPr/>
          <p:nvPr/>
        </p:nvSpPr>
        <p:spPr>
          <a:xfrm>
            <a:off x="2717664" y="3789040"/>
            <a:ext cx="6048672" cy="1008112"/>
          </a:xfrm>
          <a:prstGeom prst="accentBorderCallout1">
            <a:avLst>
              <a:gd name="adj1" fmla="val 18750"/>
              <a:gd name="adj2" fmla="val -8333"/>
              <a:gd name="adj3" fmla="val 74950"/>
              <a:gd name="adj4" fmla="val -32031"/>
            </a:avLst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b="1" dirty="0" smtClean="0">
                <a:solidFill>
                  <a:srgbClr val="C00000"/>
                </a:solidFill>
                <a:latin typeface="Georgia" pitchFamily="18" charset="0"/>
              </a:rPr>
              <a:t>«</a:t>
            </a:r>
            <a:r>
              <a:rPr lang="uk-UA" sz="2000" b="1" dirty="0" err="1" smtClean="0">
                <a:solidFill>
                  <a:srgbClr val="C00000"/>
                </a:solidFill>
                <a:latin typeface="Georgia" pitchFamily="18" charset="0"/>
              </a:rPr>
              <a:t>Макро-віруси</a:t>
            </a:r>
            <a:r>
              <a:rPr lang="uk-UA" sz="2000" b="1" dirty="0" smtClean="0">
                <a:solidFill>
                  <a:srgbClr val="C00000"/>
                </a:solidFill>
                <a:latin typeface="Georgia" pitchFamily="18" charset="0"/>
              </a:rPr>
              <a:t>» – </a:t>
            </a:r>
            <a:r>
              <a:rPr lang="uk-UA" sz="2000" b="1" dirty="0" smtClean="0">
                <a:solidFill>
                  <a:schemeClr val="tx1"/>
                </a:solidFill>
                <a:latin typeface="Georgia" pitchFamily="18" charset="0"/>
              </a:rPr>
              <a:t>вражають системи обробки даних; текстові редактори, електронні таблиці.</a:t>
            </a:r>
            <a:endParaRPr lang="uk-UA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692" y="315622"/>
            <a:ext cx="2505075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Выноска 1 (граница и черта) 7"/>
          <p:cNvSpPr/>
          <p:nvPr/>
        </p:nvSpPr>
        <p:spPr>
          <a:xfrm>
            <a:off x="2691615" y="5013176"/>
            <a:ext cx="6048672" cy="936104"/>
          </a:xfrm>
          <a:prstGeom prst="accentBorderCallout1">
            <a:avLst>
              <a:gd name="adj1" fmla="val 18750"/>
              <a:gd name="adj2" fmla="val -8333"/>
              <a:gd name="adj3" fmla="val 74950"/>
              <a:gd name="adj4" fmla="val -32031"/>
            </a:avLst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b="1" dirty="0" smtClean="0">
                <a:solidFill>
                  <a:srgbClr val="C00000"/>
                </a:solidFill>
                <a:latin typeface="Georgia" pitchFamily="18" charset="0"/>
              </a:rPr>
              <a:t>«Троянські програми» - </a:t>
            </a:r>
            <a:r>
              <a:rPr lang="uk-UA" sz="2000" b="1" dirty="0" smtClean="0">
                <a:solidFill>
                  <a:schemeClr val="tx1"/>
                </a:solidFill>
                <a:latin typeface="Georgia" pitchFamily="18" charset="0"/>
              </a:rPr>
              <a:t>неспроможні до самовідтворення і передаються при копіюванні користувачем</a:t>
            </a:r>
            <a:endParaRPr lang="uk-UA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" name="Управляющая кнопка: возврат 1">
            <a:hlinkClick r:id="rId4" action="ppaction://hlinksldjump" highlightClick="1"/>
          </p:cNvPr>
          <p:cNvSpPr/>
          <p:nvPr/>
        </p:nvSpPr>
        <p:spPr>
          <a:xfrm>
            <a:off x="8219079" y="6165304"/>
            <a:ext cx="521208" cy="52120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8549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573" y="15240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 rot="16200000">
            <a:off x="-2436378" y="3039801"/>
            <a:ext cx="5852967" cy="914400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atin typeface="Garamond" pitchFamily="18" charset="0"/>
              </a:rPr>
              <a:t>Типи антивірусних програм</a:t>
            </a:r>
            <a:endParaRPr lang="uk-UA" sz="3200" b="1" dirty="0">
              <a:latin typeface="Garamond" pitchFamily="18" charset="0"/>
            </a:endParaRPr>
          </a:p>
        </p:txBody>
      </p:sp>
      <p:sp>
        <p:nvSpPr>
          <p:cNvPr id="5" name="Выноска 1 (граница и черта) 4"/>
          <p:cNvSpPr/>
          <p:nvPr/>
        </p:nvSpPr>
        <p:spPr>
          <a:xfrm>
            <a:off x="1636114" y="404664"/>
            <a:ext cx="7056784" cy="792088"/>
          </a:xfrm>
          <a:prstGeom prst="accentBorderCallout1">
            <a:avLst>
              <a:gd name="adj1" fmla="val -7731"/>
              <a:gd name="adj2" fmla="val -2728"/>
              <a:gd name="adj3" fmla="val 329298"/>
              <a:gd name="adj4" fmla="val -990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aramond" pitchFamily="18" charset="0"/>
              </a:rPr>
              <a:t> 	</a:t>
            </a:r>
            <a:r>
              <a:rPr lang="ru-RU" sz="2800" b="1" dirty="0" err="1">
                <a:solidFill>
                  <a:srgbClr val="FF0000"/>
                </a:solidFill>
                <a:latin typeface="Garamond" pitchFamily="18" charset="0"/>
              </a:rPr>
              <a:t>Детектори</a:t>
            </a:r>
            <a:r>
              <a:rPr lang="ru-RU" sz="2800" b="1" dirty="0">
                <a:solidFill>
                  <a:srgbClr val="FF0000"/>
                </a:solidFill>
                <a:latin typeface="Garamond" pitchFamily="18" charset="0"/>
              </a:rPr>
              <a:t> (</a:t>
            </a:r>
            <a:r>
              <a:rPr lang="ru-RU" sz="2800" b="1" dirty="0" err="1">
                <a:solidFill>
                  <a:srgbClr val="FF0000"/>
                </a:solidFill>
                <a:latin typeface="Garamond" pitchFamily="18" charset="0"/>
              </a:rPr>
              <a:t>сканери</a:t>
            </a:r>
            <a:r>
              <a:rPr lang="ru-RU" sz="2800" b="1" dirty="0">
                <a:solidFill>
                  <a:srgbClr val="FF0000"/>
                </a:solidFill>
                <a:latin typeface="Garamond" pitchFamily="18" charset="0"/>
              </a:rPr>
              <a:t>) </a:t>
            </a:r>
            <a:r>
              <a:rPr lang="ru-RU" sz="2800" b="1" dirty="0">
                <a:latin typeface="Garamond" pitchFamily="18" charset="0"/>
              </a:rPr>
              <a:t>–  постановка </a:t>
            </a:r>
            <a:r>
              <a:rPr lang="ru-RU" sz="2800" b="1" dirty="0" err="1">
                <a:latin typeface="Garamond" pitchFamily="18" charset="0"/>
              </a:rPr>
              <a:t>діагнозу</a:t>
            </a:r>
            <a:r>
              <a:rPr lang="ru-RU" sz="2800" b="1" dirty="0">
                <a:latin typeface="Garamond" pitchFamily="18" charset="0"/>
              </a:rPr>
              <a:t> без </a:t>
            </a:r>
            <a:r>
              <a:rPr lang="ru-RU" sz="2800" b="1" dirty="0" err="1">
                <a:latin typeface="Garamond" pitchFamily="18" charset="0"/>
              </a:rPr>
              <a:t>лікування</a:t>
            </a:r>
            <a:r>
              <a:rPr lang="ru-RU" sz="2800" b="1" dirty="0">
                <a:latin typeface="Garamond" pitchFamily="18" charset="0"/>
              </a:rPr>
              <a:t>.</a:t>
            </a:r>
            <a:endParaRPr lang="uk-UA" sz="2800" b="1" dirty="0">
              <a:latin typeface="Garamond" pitchFamily="18" charset="0"/>
            </a:endParaRPr>
          </a:p>
        </p:txBody>
      </p:sp>
      <p:sp>
        <p:nvSpPr>
          <p:cNvPr id="8" name="Выноска 1 (граница и черта) 7"/>
          <p:cNvSpPr/>
          <p:nvPr/>
        </p:nvSpPr>
        <p:spPr>
          <a:xfrm>
            <a:off x="1654291" y="1484784"/>
            <a:ext cx="7056784" cy="792088"/>
          </a:xfrm>
          <a:prstGeom prst="accentBorderCallout1">
            <a:avLst>
              <a:gd name="adj1" fmla="val -7731"/>
              <a:gd name="adj2" fmla="val -2728"/>
              <a:gd name="adj3" fmla="val 200823"/>
              <a:gd name="adj4" fmla="val -1032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aramond" pitchFamily="18" charset="0"/>
              </a:rPr>
              <a:t> 	</a:t>
            </a:r>
            <a:r>
              <a:rPr lang="ru-RU" sz="2800" b="1" dirty="0" smtClean="0">
                <a:solidFill>
                  <a:srgbClr val="FF0000"/>
                </a:solidFill>
                <a:latin typeface="Garamond" pitchFamily="18" charset="0"/>
              </a:rPr>
              <a:t>Фаги </a:t>
            </a:r>
            <a:r>
              <a:rPr lang="ru-RU" sz="2800" b="1" dirty="0">
                <a:solidFill>
                  <a:srgbClr val="FF0000"/>
                </a:solidFill>
                <a:latin typeface="Garamond" pitchFamily="18" charset="0"/>
              </a:rPr>
              <a:t>(</a:t>
            </a:r>
            <a:r>
              <a:rPr lang="ru-RU" sz="2800" b="1" dirty="0" err="1">
                <a:solidFill>
                  <a:srgbClr val="FF0000"/>
                </a:solidFill>
                <a:latin typeface="Garamond" pitchFamily="18" charset="0"/>
              </a:rPr>
              <a:t>поліфаги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) –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спроможні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знайти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 і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знищити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вірус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9" name="Выноска 1 (граница и черта) 8"/>
          <p:cNvSpPr/>
          <p:nvPr/>
        </p:nvSpPr>
        <p:spPr>
          <a:xfrm>
            <a:off x="1654291" y="2492896"/>
            <a:ext cx="7056784" cy="792088"/>
          </a:xfrm>
          <a:prstGeom prst="accentBorderCallout1">
            <a:avLst>
              <a:gd name="adj1" fmla="val -7731"/>
              <a:gd name="adj2" fmla="val -2728"/>
              <a:gd name="adj3" fmla="val 77933"/>
              <a:gd name="adj4" fmla="val -1032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  <a:latin typeface="Garamond" pitchFamily="18" charset="0"/>
              </a:rPr>
              <a:t>Лікарі</a:t>
            </a:r>
            <a:r>
              <a:rPr lang="ru-RU" sz="2800" b="1" dirty="0" smtClean="0">
                <a:solidFill>
                  <a:srgbClr val="FF0000"/>
                </a:solidFill>
                <a:latin typeface="Garamond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–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призначені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 для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лікування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заражених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дисків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 і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програм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0" name="Выноска 1 (граница и черта) 9"/>
          <p:cNvSpPr/>
          <p:nvPr/>
        </p:nvSpPr>
        <p:spPr>
          <a:xfrm>
            <a:off x="1654291" y="3645024"/>
            <a:ext cx="7056784" cy="792088"/>
          </a:xfrm>
          <a:prstGeom prst="accentBorderCallout1">
            <a:avLst>
              <a:gd name="adj1" fmla="val -7731"/>
              <a:gd name="adj2" fmla="val -2728"/>
              <a:gd name="adj3" fmla="val -74748"/>
              <a:gd name="adj4" fmla="val -1011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Garamond" pitchFamily="18" charset="0"/>
              </a:rPr>
              <a:t> 	</a:t>
            </a:r>
            <a:r>
              <a:rPr lang="ru-RU" sz="2800" b="1" dirty="0" err="1">
                <a:solidFill>
                  <a:srgbClr val="FF0000"/>
                </a:solidFill>
                <a:latin typeface="Garamond" pitchFamily="18" charset="0"/>
              </a:rPr>
              <a:t>Ревізори</a:t>
            </a:r>
            <a:r>
              <a:rPr lang="ru-RU" sz="2800" b="1" dirty="0">
                <a:solidFill>
                  <a:srgbClr val="FF0000"/>
                </a:solidFill>
                <a:latin typeface="Garamond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–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контролюють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способи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зараження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1" name="Выноска 1 (граница и черта) 10"/>
          <p:cNvSpPr/>
          <p:nvPr/>
        </p:nvSpPr>
        <p:spPr>
          <a:xfrm>
            <a:off x="1654291" y="4715627"/>
            <a:ext cx="7056784" cy="792088"/>
          </a:xfrm>
          <a:prstGeom prst="accentBorderCallout1">
            <a:avLst>
              <a:gd name="adj1" fmla="val -7731"/>
              <a:gd name="adj2" fmla="val -2728"/>
              <a:gd name="adj3" fmla="val -206948"/>
              <a:gd name="adj4" fmla="val -1032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Garamond" pitchFamily="18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Garamond" pitchFamily="18" charset="0"/>
              </a:rPr>
              <a:t>Охоронці</a:t>
            </a:r>
            <a:r>
              <a:rPr lang="ru-RU" sz="2800" b="1" dirty="0" smtClean="0">
                <a:solidFill>
                  <a:srgbClr val="FF0000"/>
                </a:solidFill>
                <a:latin typeface="Garamond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–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знаходяться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 у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пам'яті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 та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контролюють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усі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операції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2" name="Выноска 1 (граница и черта) 11"/>
          <p:cNvSpPr/>
          <p:nvPr/>
        </p:nvSpPr>
        <p:spPr>
          <a:xfrm>
            <a:off x="1654291" y="5805264"/>
            <a:ext cx="7056784" cy="792088"/>
          </a:xfrm>
          <a:prstGeom prst="accentBorderCallout1">
            <a:avLst>
              <a:gd name="adj1" fmla="val -7731"/>
              <a:gd name="adj2" fmla="val -2728"/>
              <a:gd name="adj3" fmla="val -335423"/>
              <a:gd name="adj4" fmla="val -990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Garamond" pitchFamily="18" charset="0"/>
              </a:rPr>
              <a:t>  </a:t>
            </a:r>
            <a:r>
              <a:rPr lang="ru-RU" sz="2800" b="1" dirty="0" err="1" smtClean="0">
                <a:solidFill>
                  <a:srgbClr val="FF0000"/>
                </a:solidFill>
                <a:latin typeface="Garamond" pitchFamily="18" charset="0"/>
              </a:rPr>
              <a:t>Вакцини</a:t>
            </a:r>
            <a:r>
              <a:rPr lang="ru-RU" sz="2800" b="1" dirty="0" smtClean="0">
                <a:solidFill>
                  <a:srgbClr val="FF0000"/>
                </a:solidFill>
                <a:latin typeface="Garamond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– для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обробки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файлів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 з метою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уникнення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Garamond" pitchFamily="18" charset="0"/>
              </a:rPr>
              <a:t>зараження</a:t>
            </a:r>
            <a:r>
              <a:rPr lang="ru-RU" sz="2800" b="1" dirty="0">
                <a:solidFill>
                  <a:schemeClr val="tx1"/>
                </a:solidFill>
                <a:latin typeface="Garamond" pitchFamily="18" charset="0"/>
              </a:rPr>
              <a:t>.</a:t>
            </a:r>
            <a:endParaRPr lang="uk-UA" sz="2800" b="1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34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245" y="172769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10384" y="1386185"/>
            <a:ext cx="808266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До </a:t>
            </a:r>
            <a:r>
              <a:rPr lang="ru-RU" sz="8000" b="1" cap="none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нових</a:t>
            </a:r>
            <a:r>
              <a:rPr lang="ru-RU" sz="8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8000" b="1" cap="none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зустрічей</a:t>
            </a:r>
            <a:r>
              <a:rPr lang="ru-RU" sz="8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!</a:t>
            </a:r>
            <a:endParaRPr lang="ru-RU" sz="8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157" y="3074719"/>
            <a:ext cx="3567113" cy="365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046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832" y="18864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9672" y="260648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Georgia" pitchFamily="18" charset="0"/>
              </a:rPr>
              <a:t>Гра «Букви переплутались».</a:t>
            </a:r>
            <a:endParaRPr lang="uk-UA" sz="2400" b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61968" y="1196752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dirty="0" smtClean="0">
                <a:solidFill>
                  <a:srgbClr val="003300"/>
                </a:solidFill>
                <a:latin typeface="Arial Black" pitchFamily="34" charset="0"/>
              </a:rPr>
              <a:t>РПОМАГАР</a:t>
            </a:r>
            <a:endParaRPr lang="uk-UA" sz="5400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294" y="1041873"/>
            <a:ext cx="1470025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039701"/>
            <a:ext cx="1543050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182" y="1039700"/>
            <a:ext cx="1543050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278" y="1039699"/>
            <a:ext cx="1622425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39698"/>
            <a:ext cx="1506537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039697"/>
            <a:ext cx="1427163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587" y="1010013"/>
            <a:ext cx="1506537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569" y="1039696"/>
            <a:ext cx="1560513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550294" y="3861048"/>
            <a:ext cx="5376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773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11111E-6 L 0.05417 0.2634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8" y="13171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59259E-6 L -0.07639 0.2636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19" y="13171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02 0.01157 L -0.00902 0.2615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59259E-6 L 0.17379 0.2636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81" y="1317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59259E-6 L 0.02795 0.2636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9" y="1317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L -0.14879 0.26365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48" y="13171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0.07414 0.2680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8" y="13403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59259E-6 L -0.18698 0.26365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58" y="13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832" y="18864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9672" y="260648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Georgia" pitchFamily="18" charset="0"/>
              </a:rPr>
              <a:t>Гра «Букви переплутались».</a:t>
            </a:r>
            <a:endParaRPr lang="uk-UA" sz="2400" b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61968" y="1196752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3300"/>
                </a:solidFill>
                <a:latin typeface="Arial Black" pitchFamily="34" charset="0"/>
              </a:rPr>
              <a:t>NIERTENT</a:t>
            </a:r>
            <a:endParaRPr lang="uk-UA" sz="5400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550294" y="3861048"/>
            <a:ext cx="5376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968" y="1019607"/>
            <a:ext cx="1543050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1033724"/>
            <a:ext cx="1238250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005" y="1019607"/>
            <a:ext cx="1470025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599" y="1033724"/>
            <a:ext cx="1506537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965" y="1022423"/>
            <a:ext cx="1470025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232" y="1019606"/>
            <a:ext cx="1470025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459" y="1033724"/>
            <a:ext cx="1543050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678" y="1033723"/>
            <a:ext cx="1560513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23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185E-6 L 0.03472 0.2666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6" y="1333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8148E-6 L -0.05833 0.2645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1321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0.06059 0.2666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1" y="1333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48148E-6 L 0.05833 0.2645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7" y="1321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11111E-6 L -0.11215 0.266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8" y="1331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0.06233 0.2666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8" y="13333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-0.06302 0.2645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0" y="1321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0.0125 L -0.00468 0.26458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1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832" y="18864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9672" y="260648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Georgia" pitchFamily="18" charset="0"/>
              </a:rPr>
              <a:t>Гра «Букви переплутались».</a:t>
            </a:r>
            <a:endParaRPr lang="uk-UA" sz="2400" b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61968" y="1196752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3300"/>
                </a:solidFill>
                <a:latin typeface="Arial Black" pitchFamily="34" charset="0"/>
              </a:rPr>
              <a:t>WNOIDSW</a:t>
            </a:r>
            <a:endParaRPr lang="uk-UA" sz="5400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550294" y="3476959"/>
            <a:ext cx="5376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01" y="1020224"/>
            <a:ext cx="1658937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598" y="1020223"/>
            <a:ext cx="1543050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020224"/>
            <a:ext cx="1543050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563" y="1028475"/>
            <a:ext cx="1238250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501" y="1020222"/>
            <a:ext cx="1506537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049741"/>
            <a:ext cx="1470025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856" y="1020224"/>
            <a:ext cx="1749425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16 -0.00671 L -0.00816 0.25579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12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296E-6 L -0.12813 0.2546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06" y="12731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L 0.03142 0.2518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1259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7 L -0.06632 0.25579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6" y="12778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7 L 0.08889 0.2557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44" y="1277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-0.05156 0.25579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7" y="12778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7037E-6 L 0.08507 0.25162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3" y="1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5" y="15240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9672" y="260648"/>
            <a:ext cx="7272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3200" b="1" dirty="0" smtClean="0">
                <a:solidFill>
                  <a:srgbClr val="C00000"/>
                </a:solidFill>
                <a:latin typeface="Georgia" pitchFamily="18" charset="0"/>
              </a:rPr>
              <a:t>Тема уроку: </a:t>
            </a:r>
            <a:endParaRPr lang="en-US" sz="32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3200" b="1" dirty="0" err="1" smtClean="0">
                <a:solidFill>
                  <a:srgbClr val="002060"/>
                </a:solidFill>
                <a:latin typeface="Georgia" pitchFamily="18" charset="0"/>
              </a:rPr>
              <a:t>Комп</a:t>
            </a:r>
            <a:r>
              <a:rPr lang="en-US" sz="3200" b="1" dirty="0" smtClean="0">
                <a:solidFill>
                  <a:srgbClr val="002060"/>
                </a:solidFill>
                <a:latin typeface="Georgia" pitchFamily="18" charset="0"/>
              </a:rPr>
              <a:t>’</a:t>
            </a:r>
            <a:r>
              <a:rPr lang="uk-UA" sz="3200" b="1" dirty="0" err="1" smtClean="0">
                <a:solidFill>
                  <a:srgbClr val="002060"/>
                </a:solidFill>
                <a:latin typeface="Georgia" pitchFamily="18" charset="0"/>
              </a:rPr>
              <a:t>ютерні</a:t>
            </a:r>
            <a:r>
              <a:rPr lang="uk-UA" sz="3200" b="1" dirty="0" smtClean="0">
                <a:solidFill>
                  <a:srgbClr val="002060"/>
                </a:solidFill>
                <a:latin typeface="Georgia" pitchFamily="18" charset="0"/>
              </a:rPr>
              <a:t> віруси </a:t>
            </a:r>
            <a:endParaRPr lang="en-US" sz="32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sz="3200" b="1" dirty="0" smtClean="0">
                <a:solidFill>
                  <a:srgbClr val="002060"/>
                </a:solidFill>
                <a:latin typeface="Georgia" pitchFamily="18" charset="0"/>
              </a:rPr>
              <a:t>             </a:t>
            </a:r>
            <a:r>
              <a:rPr lang="uk-UA" sz="3200" b="1" dirty="0" smtClean="0">
                <a:solidFill>
                  <a:srgbClr val="002060"/>
                </a:solidFill>
                <a:latin typeface="Georgia" pitchFamily="18" charset="0"/>
              </a:rPr>
              <a:t>та антивірусні програми</a:t>
            </a:r>
            <a:r>
              <a:rPr lang="en-US" sz="3200" b="1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uk-UA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5125" name="Picture 5" descr="C:\Users\таня\Desktop\відкритий урок глобине\Untitled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780928"/>
            <a:ext cx="377409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44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5" y="15240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5367" y="836712"/>
            <a:ext cx="727280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800" b="1" dirty="0" smtClean="0">
                <a:solidFill>
                  <a:srgbClr val="C00000"/>
                </a:solidFill>
                <a:latin typeface="Georgia" pitchFamily="18" charset="0"/>
              </a:rPr>
              <a:t>На уроці ви дізнаєтесь: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b="1" dirty="0">
                <a:latin typeface="Georgia" pitchFamily="18" charset="0"/>
              </a:rPr>
              <a:t>щ</a:t>
            </a:r>
            <a:r>
              <a:rPr lang="uk-UA" sz="2800" b="1" dirty="0" smtClean="0">
                <a:latin typeface="Georgia" pitchFamily="18" charset="0"/>
              </a:rPr>
              <a:t>о таке </a:t>
            </a:r>
            <a:r>
              <a:rPr lang="uk-UA" sz="2800" b="1" dirty="0" err="1" smtClean="0">
                <a:latin typeface="Georgia" pitchFamily="18" charset="0"/>
              </a:rPr>
              <a:t>комп</a:t>
            </a:r>
            <a:r>
              <a:rPr lang="en-US" sz="2800" b="1" dirty="0" smtClean="0">
                <a:latin typeface="Georgia" pitchFamily="18" charset="0"/>
              </a:rPr>
              <a:t>’</a:t>
            </a:r>
            <a:r>
              <a:rPr lang="uk-UA" sz="2800" b="1" dirty="0" err="1" smtClean="0">
                <a:latin typeface="Georgia" pitchFamily="18" charset="0"/>
              </a:rPr>
              <a:t>ютерний</a:t>
            </a:r>
            <a:r>
              <a:rPr lang="uk-UA" sz="2800" b="1" dirty="0" smtClean="0">
                <a:latin typeface="Georgia" pitchFamily="18" charset="0"/>
              </a:rPr>
              <a:t> вірус;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b="1" dirty="0">
                <a:latin typeface="Georgia" pitchFamily="18" charset="0"/>
              </a:rPr>
              <a:t>в</a:t>
            </a:r>
            <a:r>
              <a:rPr lang="uk-UA" sz="2800" b="1" dirty="0" smtClean="0">
                <a:latin typeface="Georgia" pitchFamily="18" charset="0"/>
              </a:rPr>
              <a:t>иди вірусів;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b="1" dirty="0">
                <a:latin typeface="Georgia" pitchFamily="18" charset="0"/>
              </a:rPr>
              <a:t>п</a:t>
            </a:r>
            <a:r>
              <a:rPr lang="uk-UA" sz="2800" b="1" dirty="0" smtClean="0">
                <a:latin typeface="Georgia" pitchFamily="18" charset="0"/>
              </a:rPr>
              <a:t>ричини розповсюдження вірусів;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b="1" dirty="0">
                <a:latin typeface="Georgia" pitchFamily="18" charset="0"/>
              </a:rPr>
              <a:t>з</a:t>
            </a:r>
            <a:r>
              <a:rPr lang="uk-UA" sz="2800" b="1" dirty="0" smtClean="0">
                <a:latin typeface="Georgia" pitchFamily="18" charset="0"/>
              </a:rPr>
              <a:t>асоби захисту </a:t>
            </a:r>
            <a:r>
              <a:rPr lang="uk-UA" sz="2800" b="1" dirty="0" err="1" smtClean="0">
                <a:latin typeface="Georgia" pitchFamily="18" charset="0"/>
              </a:rPr>
              <a:t>комп</a:t>
            </a:r>
            <a:r>
              <a:rPr lang="en-US" sz="2800" b="1" dirty="0" smtClean="0">
                <a:latin typeface="Georgia" pitchFamily="18" charset="0"/>
              </a:rPr>
              <a:t>’</a:t>
            </a:r>
            <a:r>
              <a:rPr lang="uk-UA" sz="2800" b="1" dirty="0" err="1" smtClean="0">
                <a:latin typeface="Georgia" pitchFamily="18" charset="0"/>
              </a:rPr>
              <a:t>ютера</a:t>
            </a:r>
            <a:r>
              <a:rPr lang="uk-UA" sz="2800" b="1" dirty="0" smtClean="0">
                <a:latin typeface="Georgia" pitchFamily="18" charset="0"/>
              </a:rPr>
              <a:t> від вірусів.</a:t>
            </a:r>
          </a:p>
        </p:txBody>
      </p:sp>
      <p:pic>
        <p:nvPicPr>
          <p:cNvPr id="7170" name="Picture 2" descr="C:\Users\таня\Desktop\відкритий урок глобине\Unti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725144"/>
            <a:ext cx="2146671" cy="164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98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5" y="152400"/>
            <a:ext cx="7924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5367" y="1443841"/>
            <a:ext cx="72728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800" b="1" dirty="0" smtClean="0">
                <a:solidFill>
                  <a:srgbClr val="C00000"/>
                </a:solidFill>
                <a:latin typeface="Georgia" pitchFamily="18" charset="0"/>
              </a:rPr>
              <a:t>На уроці працюватимете: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b="1" dirty="0" smtClean="0">
                <a:latin typeface="Georgia" pitchFamily="18" charset="0"/>
              </a:rPr>
              <a:t>Уважно;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b="1" dirty="0" smtClean="0">
                <a:latin typeface="Georgia" pitchFamily="18" charset="0"/>
              </a:rPr>
              <a:t>Виявляючи кмітливість;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b="1" dirty="0">
                <a:latin typeface="Georgia" pitchFamily="18" charset="0"/>
              </a:rPr>
              <a:t>т</a:t>
            </a:r>
            <a:r>
              <a:rPr lang="uk-UA" sz="2800" b="1" dirty="0" smtClean="0">
                <a:latin typeface="Georgia" pitchFamily="18" charset="0"/>
              </a:rPr>
              <a:t>ренуючи </a:t>
            </a:r>
            <a:r>
              <a:rPr lang="uk-UA" sz="2800" b="1" dirty="0" err="1" smtClean="0">
                <a:latin typeface="Georgia" pitchFamily="18" charset="0"/>
              </a:rPr>
              <a:t>пам</a:t>
            </a:r>
            <a:r>
              <a:rPr lang="en-US" sz="2800" b="1" dirty="0" smtClean="0">
                <a:latin typeface="Georgia" pitchFamily="18" charset="0"/>
              </a:rPr>
              <a:t>’</a:t>
            </a:r>
            <a:r>
              <a:rPr lang="uk-UA" sz="2800" b="1" dirty="0" smtClean="0">
                <a:latin typeface="Georgia" pitchFamily="18" charset="0"/>
              </a:rPr>
              <a:t>ять;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b="1" dirty="0">
                <a:latin typeface="Georgia" pitchFamily="18" charset="0"/>
              </a:rPr>
              <a:t>в</a:t>
            </a:r>
            <a:r>
              <a:rPr lang="uk-UA" sz="2800" b="1" dirty="0" smtClean="0">
                <a:latin typeface="Georgia" pitchFamily="18" charset="0"/>
              </a:rPr>
              <a:t>раховуючи думку інших;</a:t>
            </a:r>
          </a:p>
          <a:p>
            <a:pPr>
              <a:lnSpc>
                <a:spcPct val="150000"/>
              </a:lnSpc>
            </a:pPr>
            <a:endParaRPr lang="uk-UA" sz="2800" b="1" dirty="0" smtClean="0">
              <a:latin typeface="Georgia" pitchFamily="18" charset="0"/>
            </a:endParaRPr>
          </a:p>
        </p:txBody>
      </p:sp>
      <p:pic>
        <p:nvPicPr>
          <p:cNvPr id="8194" name="Picture 2" descr="C:\Users\таня\Desktop\відкритий урок глобине\Unt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975" y="3645024"/>
            <a:ext cx="22352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65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406</TotalTime>
  <Words>655</Words>
  <Application>Microsoft Office PowerPoint</Application>
  <PresentationFormat>Экран (4:3)</PresentationFormat>
  <Paragraphs>117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таня</cp:lastModifiedBy>
  <cp:revision>40</cp:revision>
  <dcterms:created xsi:type="dcterms:W3CDTF">2012-12-05T20:46:42Z</dcterms:created>
  <dcterms:modified xsi:type="dcterms:W3CDTF">2012-12-19T18:46:48Z</dcterms:modified>
</cp:coreProperties>
</file>