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9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611F0-ACFF-437D-A767-1C08F7D184BE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2C179-5A3D-4CC4-A330-7B8DB831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8429684" cy="1200152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2"/>
                </a:solidFill>
              </a:rPr>
              <a:t>Шарль </a:t>
            </a:r>
            <a:r>
              <a:rPr lang="ru-RU" sz="7200" dirty="0" err="1" smtClean="0">
                <a:solidFill>
                  <a:schemeClr val="accent2"/>
                </a:solidFill>
              </a:rPr>
              <a:t>Бодлер</a:t>
            </a:r>
            <a:endParaRPr lang="ru-RU" sz="72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1171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428736"/>
            <a:ext cx="4071965" cy="48577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5286412" cy="914400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Посвята збірки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2655big_bG9nbw==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000108"/>
            <a:ext cx="3643338" cy="528161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785926"/>
          <a:ext cx="5214975" cy="4714908"/>
        </p:xfrm>
        <a:graphic>
          <a:graphicData uri="http://schemas.openxmlformats.org/drawingml/2006/table">
            <a:tbl>
              <a:tblPr/>
              <a:tblGrid>
                <a:gridCol w="5214975"/>
              </a:tblGrid>
              <a:tr h="4714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Посвящение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Непогрешимому Поэту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всесильному чародею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французской литературы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моему дорогому и уважаемому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учителю и другу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Теофилю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Готье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выражение полного преклонения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посвящаю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эти болезненные цветы</a:t>
                      </a:r>
                      <a:b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Ш. Б.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3" descr="http://baudelaire.osiacat.ru/images/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8125" cy="2381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7772400" cy="1343004"/>
          </a:xfrm>
        </p:spPr>
        <p:txBody>
          <a:bodyPr/>
          <a:lstStyle/>
          <a:p>
            <a:r>
              <a:rPr lang="uk-UA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БОДЛЕР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2400" i="1" dirty="0" smtClean="0"/>
              <a:t>Гримасою нудьги скривилися уста, Всі хвилі поривань розбилися об скелі, Лишився тільки смак безмежжя й пустота, Хоч випито ущерть гіркий розкоші келих. Вночі, коли важка нестерпна темнота Кудлатим чорним псом </a:t>
            </a:r>
            <a:r>
              <a:rPr lang="uk-UA" sz="2400" i="1" dirty="0" err="1" smtClean="0"/>
              <a:t>снується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вкруг</a:t>
            </a:r>
            <a:r>
              <a:rPr lang="uk-UA" sz="2400" i="1" dirty="0" smtClean="0"/>
              <a:t> постелі, В обіймах лиш одна коханка — самота, В розбитої душі обідранім готелі. Вона нашіптує і мучить </a:t>
            </a:r>
            <a:r>
              <a:rPr lang="uk-UA" sz="2400" i="1" dirty="0" err="1" smtClean="0"/>
              <a:t>бризком</a:t>
            </a:r>
            <a:r>
              <a:rPr lang="uk-UA" sz="2400" i="1" dirty="0" smtClean="0"/>
              <a:t> барв, Повій і демонів, скривавлених примар І Май спокусливих відьомським стилем Гойї; І він, підвівши зір з-під хмурого чола, . Пірнав у вічний вир людських </a:t>
            </a:r>
            <a:r>
              <a:rPr lang="uk-UA" sz="2400" i="1" dirty="0" err="1" smtClean="0"/>
              <a:t>неуспокоїв</a:t>
            </a:r>
            <a:r>
              <a:rPr lang="uk-UA" sz="2400" i="1" dirty="0" smtClean="0"/>
              <a:t> В'язати китиці з кошмарних квітів зла.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(С. </a:t>
            </a:r>
            <a:r>
              <a:rPr lang="uk-UA" sz="2400" dirty="0" err="1" smtClean="0"/>
              <a:t>Гординський</a:t>
            </a:r>
            <a:r>
              <a:rPr lang="uk-UA" sz="2400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smtClean="0">
                <a:solidFill>
                  <a:schemeClr val="tx2">
                    <a:lumMod val="75000"/>
                  </a:schemeClr>
                </a:solidFill>
              </a:rPr>
              <a:t>ам'ятник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Бодлера та гробниця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670572" cy="5153041"/>
          </a:xfrm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1571612"/>
            <a:ext cx="3596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7772400" cy="5572164"/>
          </a:xfrm>
        </p:spPr>
        <p:txBody>
          <a:bodyPr/>
          <a:lstStyle/>
          <a:p>
            <a:r>
              <a:rPr lang="ru-RU" sz="7200" dirty="0" err="1" smtClean="0">
                <a:solidFill>
                  <a:schemeClr val="tx2">
                    <a:lumMod val="50000"/>
                  </a:schemeClr>
                </a:solidFill>
              </a:rPr>
              <a:t>Бодлер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ru-RU" sz="72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 король </a:t>
            </a:r>
            <a:r>
              <a:rPr lang="ru-RU" sz="7200" dirty="0" err="1" smtClean="0">
                <a:solidFill>
                  <a:schemeClr val="tx2">
                    <a:lumMod val="50000"/>
                  </a:schemeClr>
                </a:solidFill>
              </a:rPr>
              <a:t>поетів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7200" dirty="0" err="1" smtClean="0">
                <a:solidFill>
                  <a:schemeClr val="tx2">
                    <a:lumMod val="50000"/>
                  </a:schemeClr>
                </a:solidFill>
              </a:rPr>
              <a:t>справжній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 Бог</a:t>
            </a:r>
            <a:b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А.Рембо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500990" cy="614366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572528" cy="492922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Ключові слова: </a:t>
            </a:r>
            <a:r>
              <a:rPr lang="uk-UA" sz="3600" dirty="0" err="1" smtClean="0">
                <a:solidFill>
                  <a:srgbClr val="00B050"/>
                </a:solidFill>
              </a:rPr>
              <a:t>“нерівний</a:t>
            </a:r>
            <a:r>
              <a:rPr lang="uk-UA" sz="3600" dirty="0" smtClean="0">
                <a:solidFill>
                  <a:srgbClr val="00B050"/>
                </a:solidFill>
              </a:rPr>
              <a:t> “ шлюб батьків , раннє сирітство , психічна травма , інтернат при ліонському Королівському коледжі , коледж Людовіка великого у Парижі , плавання по тропічних морях , довічна опіка , Жанна </a:t>
            </a:r>
            <a:r>
              <a:rPr lang="uk-UA" sz="3600" dirty="0" err="1" smtClean="0">
                <a:solidFill>
                  <a:srgbClr val="00B050"/>
                </a:solidFill>
              </a:rPr>
              <a:t>Дюваль</a:t>
            </a:r>
            <a:r>
              <a:rPr lang="uk-UA" sz="3600" dirty="0" smtClean="0">
                <a:solidFill>
                  <a:srgbClr val="00B050"/>
                </a:solidFill>
              </a:rPr>
              <a:t>  , революція  1848 року ,духовна драма , суд над “ Квітами зла “ , хвороба , лекції , смерть 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Розповідь про Шарля Бодлера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429684" cy="5149162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>
                <a:solidFill>
                  <a:srgbClr val="00B0F0"/>
                </a:solidFill>
              </a:rPr>
              <a:t>-</a:t>
            </a:r>
            <a:r>
              <a:rPr lang="uk-UA" sz="3500" dirty="0" err="1" smtClean="0">
                <a:solidFill>
                  <a:srgbClr val="00B0F0"/>
                </a:solidFill>
              </a:rPr>
              <a:t>літературний</a:t>
            </a:r>
            <a:r>
              <a:rPr lang="uk-UA" sz="3500" dirty="0" smtClean="0">
                <a:solidFill>
                  <a:srgbClr val="00B0F0"/>
                </a:solidFill>
              </a:rPr>
              <a:t> критик ( </a:t>
            </a:r>
            <a:r>
              <a:rPr lang="uk-UA" sz="3500" dirty="0" err="1" smtClean="0">
                <a:solidFill>
                  <a:srgbClr val="00B0F0"/>
                </a:solidFill>
              </a:rPr>
              <a:t>“Салон</a:t>
            </a:r>
            <a:r>
              <a:rPr lang="uk-UA" sz="3500" dirty="0" smtClean="0">
                <a:solidFill>
                  <a:srgbClr val="00B0F0"/>
                </a:solidFill>
              </a:rPr>
              <a:t> 1845 </a:t>
            </a:r>
            <a:r>
              <a:rPr lang="uk-UA" sz="3500" dirty="0" err="1" smtClean="0">
                <a:solidFill>
                  <a:srgbClr val="00B0F0"/>
                </a:solidFill>
              </a:rPr>
              <a:t>року”</a:t>
            </a:r>
            <a:r>
              <a:rPr lang="uk-UA" sz="3500" dirty="0" smtClean="0">
                <a:solidFill>
                  <a:srgbClr val="00B0F0"/>
                </a:solidFill>
              </a:rPr>
              <a:t> ,  “ Салон 1846 </a:t>
            </a:r>
            <a:r>
              <a:rPr lang="uk-UA" sz="3500" dirty="0" err="1" smtClean="0">
                <a:solidFill>
                  <a:srgbClr val="00B0F0"/>
                </a:solidFill>
              </a:rPr>
              <a:t>року”</a:t>
            </a:r>
            <a:r>
              <a:rPr lang="uk-UA" sz="3500" dirty="0" smtClean="0">
                <a:solidFill>
                  <a:srgbClr val="00B0F0"/>
                </a:solidFill>
              </a:rPr>
              <a:t> ) ;</a:t>
            </a:r>
          </a:p>
          <a:p>
            <a:r>
              <a:rPr lang="uk-UA" sz="3500" dirty="0" err="1" smtClean="0">
                <a:solidFill>
                  <a:srgbClr val="00B0F0"/>
                </a:solidFill>
              </a:rPr>
              <a:t>-прозаїк</a:t>
            </a:r>
            <a:r>
              <a:rPr lang="uk-UA" sz="3500" dirty="0" smtClean="0">
                <a:solidFill>
                  <a:srgbClr val="00B0F0"/>
                </a:solidFill>
              </a:rPr>
              <a:t> ( новела “ </a:t>
            </a:r>
            <a:r>
              <a:rPr lang="uk-UA" sz="3500" dirty="0" err="1" smtClean="0">
                <a:solidFill>
                  <a:srgbClr val="00B0F0"/>
                </a:solidFill>
              </a:rPr>
              <a:t>Фонфарло”</a:t>
            </a:r>
            <a:r>
              <a:rPr lang="uk-UA" sz="3500" dirty="0" smtClean="0">
                <a:solidFill>
                  <a:srgbClr val="00B0F0"/>
                </a:solidFill>
              </a:rPr>
              <a:t> , щоденник “ Моє оголене </a:t>
            </a:r>
            <a:r>
              <a:rPr lang="uk-UA" sz="3500" dirty="0" err="1" smtClean="0">
                <a:solidFill>
                  <a:srgbClr val="00B0F0"/>
                </a:solidFill>
              </a:rPr>
              <a:t>серце”</a:t>
            </a:r>
            <a:r>
              <a:rPr lang="uk-UA" sz="3500" dirty="0" smtClean="0">
                <a:solidFill>
                  <a:srgbClr val="00B0F0"/>
                </a:solidFill>
              </a:rPr>
              <a:t> ) ;</a:t>
            </a:r>
          </a:p>
          <a:p>
            <a:r>
              <a:rPr lang="uk-UA" sz="3500" dirty="0" err="1" smtClean="0">
                <a:solidFill>
                  <a:srgbClr val="00B0F0"/>
                </a:solidFill>
              </a:rPr>
              <a:t>-драматург</a:t>
            </a:r>
            <a:r>
              <a:rPr lang="uk-UA" sz="3500" dirty="0" smtClean="0">
                <a:solidFill>
                  <a:srgbClr val="00B0F0"/>
                </a:solidFill>
              </a:rPr>
              <a:t> (п’єса </a:t>
            </a:r>
            <a:r>
              <a:rPr lang="uk-UA" sz="3500" dirty="0" err="1" smtClean="0">
                <a:solidFill>
                  <a:srgbClr val="00B0F0"/>
                </a:solidFill>
              </a:rPr>
              <a:t>“П’яниця”</a:t>
            </a:r>
            <a:r>
              <a:rPr lang="uk-UA" sz="3500" dirty="0" smtClean="0">
                <a:solidFill>
                  <a:srgbClr val="00B0F0"/>
                </a:solidFill>
              </a:rPr>
              <a:t> ) ;</a:t>
            </a:r>
          </a:p>
          <a:p>
            <a:r>
              <a:rPr lang="uk-UA" sz="3500" dirty="0" err="1" smtClean="0">
                <a:solidFill>
                  <a:srgbClr val="00B0F0"/>
                </a:solidFill>
              </a:rPr>
              <a:t>-перекладач</a:t>
            </a:r>
            <a:r>
              <a:rPr lang="uk-UA" sz="3500" dirty="0" smtClean="0">
                <a:solidFill>
                  <a:srgbClr val="00B0F0"/>
                </a:solidFill>
              </a:rPr>
              <a:t> ( твори Едгара По ) ;</a:t>
            </a:r>
          </a:p>
          <a:p>
            <a:r>
              <a:rPr lang="uk-UA" sz="3500" dirty="0" err="1" smtClean="0">
                <a:solidFill>
                  <a:srgbClr val="00B0F0"/>
                </a:solidFill>
              </a:rPr>
              <a:t>-біограф</a:t>
            </a:r>
            <a:r>
              <a:rPr lang="uk-UA" sz="3500" dirty="0" smtClean="0">
                <a:solidFill>
                  <a:srgbClr val="00B0F0"/>
                </a:solidFill>
              </a:rPr>
              <a:t>  ( нариси : “ Едгар По  , його життя і </a:t>
            </a:r>
            <a:r>
              <a:rPr lang="uk-UA" sz="3500" dirty="0" err="1" smtClean="0">
                <a:solidFill>
                  <a:srgbClr val="00B0F0"/>
                </a:solidFill>
              </a:rPr>
              <a:t>творчість”</a:t>
            </a:r>
            <a:r>
              <a:rPr lang="uk-UA" sz="3500" dirty="0" smtClean="0">
                <a:solidFill>
                  <a:srgbClr val="00B0F0"/>
                </a:solidFill>
              </a:rPr>
              <a:t> , “ Нові нотатки про Едгара </a:t>
            </a:r>
            <a:r>
              <a:rPr lang="uk-UA" sz="3500" dirty="0" err="1" smtClean="0">
                <a:solidFill>
                  <a:srgbClr val="00B0F0"/>
                </a:solidFill>
              </a:rPr>
              <a:t>По”</a:t>
            </a:r>
            <a:r>
              <a:rPr lang="uk-UA" sz="3500" dirty="0" smtClean="0">
                <a:solidFill>
                  <a:srgbClr val="00B0F0"/>
                </a:solidFill>
              </a:rPr>
              <a:t> ) ;</a:t>
            </a:r>
          </a:p>
          <a:p>
            <a:r>
              <a:rPr lang="uk-UA" sz="3500" dirty="0" err="1" smtClean="0">
                <a:solidFill>
                  <a:srgbClr val="00B0F0"/>
                </a:solidFill>
              </a:rPr>
              <a:t>-поет</a:t>
            </a:r>
            <a:r>
              <a:rPr lang="uk-UA" sz="3500" dirty="0" smtClean="0">
                <a:solidFill>
                  <a:srgbClr val="00B0F0"/>
                </a:solidFill>
              </a:rPr>
              <a:t> ( збірка “ Квіти </a:t>
            </a:r>
            <a:r>
              <a:rPr lang="uk-UA" sz="3500" dirty="0" err="1" smtClean="0">
                <a:solidFill>
                  <a:srgbClr val="00B0F0"/>
                </a:solidFill>
              </a:rPr>
              <a:t>зла”</a:t>
            </a:r>
            <a:r>
              <a:rPr lang="uk-UA" sz="3500" dirty="0" smtClean="0">
                <a:solidFill>
                  <a:srgbClr val="00B0F0"/>
                </a:solidFill>
              </a:rPr>
              <a:t> , вірші у прозі “ Паризький </a:t>
            </a:r>
            <a:r>
              <a:rPr lang="uk-UA" sz="3500" dirty="0" err="1" smtClean="0">
                <a:solidFill>
                  <a:srgbClr val="00B0F0"/>
                </a:solidFill>
              </a:rPr>
              <a:t>сплін”</a:t>
            </a:r>
            <a:r>
              <a:rPr lang="uk-UA" sz="3500" dirty="0" smtClean="0">
                <a:solidFill>
                  <a:srgbClr val="00B0F0"/>
                </a:solidFill>
              </a:rPr>
              <a:t> ) .</a:t>
            </a:r>
            <a:endParaRPr lang="ru-RU" sz="3500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56448" cy="1075014"/>
          </a:xfrm>
        </p:spPr>
        <p:txBody>
          <a:bodyPr/>
          <a:lstStyle/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Бодлер-письменник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4929222" cy="914400"/>
          </a:xfrm>
        </p:spPr>
        <p:txBody>
          <a:bodyPr/>
          <a:lstStyle/>
          <a:p>
            <a:r>
              <a:rPr lang="uk-UA" sz="6000" dirty="0" err="1" smtClean="0">
                <a:solidFill>
                  <a:srgbClr val="C00000"/>
                </a:solidFill>
              </a:rPr>
              <a:t>“Квіти</a:t>
            </a:r>
            <a:r>
              <a:rPr lang="uk-UA" sz="6000" dirty="0" smtClean="0">
                <a:solidFill>
                  <a:srgbClr val="C00000"/>
                </a:solidFill>
              </a:rPr>
              <a:t> </a:t>
            </a:r>
            <a:r>
              <a:rPr lang="uk-UA" sz="6000" dirty="0" err="1" smtClean="0">
                <a:solidFill>
                  <a:srgbClr val="C00000"/>
                </a:solidFill>
              </a:rPr>
              <a:t>зла”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Fleurs-du-mal_tit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28736"/>
            <a:ext cx="4786346" cy="48577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2174"/>
          </a:xfrm>
        </p:spPr>
        <p:txBody>
          <a:bodyPr/>
          <a:lstStyle/>
          <a:p>
            <a:r>
              <a:rPr lang="uk-UA" sz="5400" dirty="0" smtClean="0">
                <a:solidFill>
                  <a:srgbClr val="7030A0"/>
                </a:solidFill>
              </a:rPr>
              <a:t>Книга усього життя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Thumbnail.ashx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3531095" cy="4286279"/>
          </a:xfrm>
        </p:spPr>
      </p:pic>
      <p:pic>
        <p:nvPicPr>
          <p:cNvPr id="6" name="Содержимое 5" descr="t-shevchenko-kobzar-a-dyuma-tri-mushketeri-e-heminguey-l-feyhtvanger-uspih_41726390_1_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785926"/>
            <a:ext cx="3167074" cy="42148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“ Квіти </a:t>
            </a:r>
            <a:r>
              <a:rPr lang="uk-UA" sz="4800" dirty="0" err="1" smtClean="0">
                <a:solidFill>
                  <a:schemeClr val="accent6">
                    <a:lumMod val="75000"/>
                  </a:schemeClr>
                </a:solidFill>
              </a:rPr>
              <a:t>зла”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243390" cy="4572000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>
                <a:solidFill>
                  <a:srgbClr val="92D050"/>
                </a:solidFill>
              </a:rPr>
              <a:t>Зміст збірки: протистояння Добра і Зла .</a:t>
            </a:r>
          </a:p>
          <a:p>
            <a:endParaRPr lang="uk-UA" dirty="0" smtClean="0">
              <a:solidFill>
                <a:srgbClr val="92D050"/>
              </a:solidFill>
            </a:endParaRPr>
          </a:p>
          <a:p>
            <a:endParaRPr lang="uk-UA" dirty="0" smtClean="0">
              <a:solidFill>
                <a:srgbClr val="92D050"/>
              </a:solidFill>
            </a:endParaRPr>
          </a:p>
          <a:p>
            <a:endParaRPr lang="uk-UA" dirty="0" smtClean="0">
              <a:solidFill>
                <a:srgbClr val="92D050"/>
              </a:solidFill>
            </a:endParaRPr>
          </a:p>
          <a:p>
            <a:r>
              <a:rPr lang="uk-UA" sz="3600" dirty="0" smtClean="0">
                <a:solidFill>
                  <a:srgbClr val="92D050"/>
                </a:solidFill>
              </a:rPr>
              <a:t>Предмет зображення : переживання самого поета  .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pismennik_sharl_bodler_nevelikii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1785926"/>
            <a:ext cx="3161149" cy="407196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uk-UA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Композиція збірки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-  </a:t>
            </a:r>
            <a:r>
              <a:rPr lang="uk-UA" sz="4000" dirty="0" err="1" smtClean="0">
                <a:solidFill>
                  <a:srgbClr val="C00000"/>
                </a:solidFill>
              </a:rPr>
              <a:t>Посв’та</a:t>
            </a:r>
            <a:r>
              <a:rPr lang="uk-UA" sz="4000" dirty="0" smtClean="0">
                <a:solidFill>
                  <a:srgbClr val="C00000"/>
                </a:solidFill>
              </a:rPr>
              <a:t> . Вступ .</a:t>
            </a:r>
          </a:p>
          <a:p>
            <a:pPr>
              <a:buFontTx/>
              <a:buChar char="-"/>
            </a:pPr>
            <a:r>
              <a:rPr lang="uk-UA" sz="4000" dirty="0" err="1" smtClean="0">
                <a:solidFill>
                  <a:srgbClr val="C00000"/>
                </a:solidFill>
              </a:rPr>
              <a:t>“Сплін</a:t>
            </a:r>
            <a:r>
              <a:rPr lang="uk-UA" sz="4000" dirty="0" smtClean="0">
                <a:solidFill>
                  <a:srgbClr val="C00000"/>
                </a:solidFill>
              </a:rPr>
              <a:t> та </a:t>
            </a:r>
            <a:r>
              <a:rPr lang="uk-UA" sz="4000" dirty="0" err="1" smtClean="0">
                <a:solidFill>
                  <a:srgbClr val="C00000"/>
                </a:solidFill>
              </a:rPr>
              <a:t>ідеал”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  <a:endParaRPr lang="ru-RU" sz="4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uk-UA" sz="4000" dirty="0" smtClean="0">
                <a:solidFill>
                  <a:srgbClr val="C00000"/>
                </a:solidFill>
              </a:rPr>
              <a:t>“ Паризькі </a:t>
            </a:r>
            <a:r>
              <a:rPr lang="uk-UA" sz="4000" dirty="0" err="1" smtClean="0">
                <a:solidFill>
                  <a:srgbClr val="C00000"/>
                </a:solidFill>
              </a:rPr>
              <a:t>картини”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uk-UA" sz="4000" dirty="0" smtClean="0">
                <a:solidFill>
                  <a:srgbClr val="C00000"/>
                </a:solidFill>
              </a:rPr>
              <a:t>“ </a:t>
            </a:r>
            <a:r>
              <a:rPr lang="uk-UA" sz="4000" dirty="0" err="1" smtClean="0">
                <a:solidFill>
                  <a:srgbClr val="C00000"/>
                </a:solidFill>
              </a:rPr>
              <a:t>Вино”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uk-UA" sz="4000" dirty="0" smtClean="0">
                <a:solidFill>
                  <a:srgbClr val="C00000"/>
                </a:solidFill>
              </a:rPr>
              <a:t>“ Квіти </a:t>
            </a:r>
            <a:r>
              <a:rPr lang="uk-UA" sz="4000" dirty="0" err="1" smtClean="0">
                <a:solidFill>
                  <a:srgbClr val="C00000"/>
                </a:solidFill>
              </a:rPr>
              <a:t>зла”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uk-UA" sz="4000" dirty="0" smtClean="0">
                <a:solidFill>
                  <a:srgbClr val="C00000"/>
                </a:solidFill>
              </a:rPr>
              <a:t>“ </a:t>
            </a:r>
            <a:r>
              <a:rPr lang="uk-UA" sz="4000" dirty="0" err="1" smtClean="0">
                <a:solidFill>
                  <a:srgbClr val="C00000"/>
                </a:solidFill>
              </a:rPr>
              <a:t>Бунт”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uk-UA" sz="4000" dirty="0" err="1" smtClean="0">
                <a:solidFill>
                  <a:srgbClr val="C00000"/>
                </a:solidFill>
              </a:rPr>
              <a:t>“Смерть”</a:t>
            </a:r>
            <a:r>
              <a:rPr lang="uk-UA" sz="4000" dirty="0" smtClean="0">
                <a:solidFill>
                  <a:srgbClr val="C00000"/>
                </a:solidFill>
              </a:rPr>
              <a:t> .</a:t>
            </a:r>
          </a:p>
        </p:txBody>
      </p:sp>
      <p:pic>
        <p:nvPicPr>
          <p:cNvPr id="5" name="Содержимое 4" descr="Bodler_cvetu_zla_10k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643050"/>
            <a:ext cx="3206780" cy="46617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235</Words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Шарль Бодлер</vt:lpstr>
      <vt:lpstr>Бодлер… Це король поетів, справжній Бог       А.Рембо</vt:lpstr>
      <vt:lpstr>Слайд 3</vt:lpstr>
      <vt:lpstr>Розповідь про Шарля Бодлера</vt:lpstr>
      <vt:lpstr>Бодлер-письменник :</vt:lpstr>
      <vt:lpstr>“Квіти зла”</vt:lpstr>
      <vt:lpstr>Книга усього життя</vt:lpstr>
      <vt:lpstr>“ Квіти зла”</vt:lpstr>
      <vt:lpstr>Композиція збірки</vt:lpstr>
      <vt:lpstr>Посвята збірки</vt:lpstr>
      <vt:lpstr>БОДЛЕР Гримасою нудьги скривилися уста, Всі хвилі поривань розбилися об скелі, Лишився тільки смак безмежжя й пустота, Хоч випито ущерть гіркий розкоші келих. Вночі, коли важка нестерпна темнота Кудлатим чорним псом снується вкруг постелі, В обіймах лиш одна коханка — самота, В розбитої душі обідранім готелі. Вона нашіптує і мучить бризком барв, Повій і демонів, скривавлених примар І Май спокусливих відьомським стилем Гойї; І він, підвівши зір з-під хмурого чола, . Пірнав у вічний вир людських неуспокоїв В'язати китиці з кошмарних квітів зла. (С. Гординський) </vt:lpstr>
      <vt:lpstr>Пам'ятник Бодлера та гробниця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123</cp:lastModifiedBy>
  <cp:revision>22</cp:revision>
  <dcterms:created xsi:type="dcterms:W3CDTF">2012-03-11T06:46:59Z</dcterms:created>
  <dcterms:modified xsi:type="dcterms:W3CDTF">2012-03-12T08:29:22Z</dcterms:modified>
</cp:coreProperties>
</file>