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71" r:id="rId8"/>
    <p:sldId id="264" r:id="rId9"/>
    <p:sldId id="265" r:id="rId10"/>
    <p:sldId id="266" r:id="rId11"/>
    <p:sldId id="267" r:id="rId12"/>
    <p:sldId id="268" r:id="rId13"/>
    <p:sldId id="269" r:id="rId14"/>
    <p:sldId id="270"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diagrams/colors1.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03652EC-7DA4-49F6-B733-E7360A5C0E18}" type="doc">
      <dgm:prSet loTypeId="urn:microsoft.com/office/officeart/2005/8/layout/matrix3" loCatId="matrix" qsTypeId="urn:microsoft.com/office/officeart/2005/8/quickstyle/simple1" qsCatId="simple" csTypeId="urn:microsoft.com/office/officeart/2005/8/colors/accent5_5" csCatId="accent5" phldr="1"/>
      <dgm:spPr/>
      <dgm:t>
        <a:bodyPr/>
        <a:lstStyle/>
        <a:p>
          <a:endParaRPr lang="uk-UA"/>
        </a:p>
      </dgm:t>
    </dgm:pt>
    <dgm:pt modelId="{59F95B2C-D303-403B-BC96-629040C1C349}">
      <dgm:prSet/>
      <dgm:spPr/>
      <dgm:t>
        <a:bodyPr/>
        <a:lstStyle/>
        <a:p>
          <a:pPr rtl="0"/>
          <a:r>
            <a:rPr lang="ru-RU" dirty="0" err="1" smtClean="0"/>
            <a:t>технологія</a:t>
          </a:r>
          <a:r>
            <a:rPr lang="ru-RU" dirty="0" smtClean="0"/>
            <a:t> критичного </a:t>
          </a:r>
          <a:r>
            <a:rPr lang="ru-RU" dirty="0" err="1" smtClean="0"/>
            <a:t>мислення</a:t>
          </a:r>
          <a:r>
            <a:rPr lang="ru-RU" dirty="0" smtClean="0"/>
            <a:t>;</a:t>
          </a:r>
          <a:endParaRPr lang="uk-UA" dirty="0"/>
        </a:p>
      </dgm:t>
    </dgm:pt>
    <dgm:pt modelId="{4BDCA879-0B77-4122-96BD-3F5F0E2534FE}" type="parTrans" cxnId="{D1864A5B-8E14-41FF-9D9D-D461BC0FE8A0}">
      <dgm:prSet/>
      <dgm:spPr/>
      <dgm:t>
        <a:bodyPr/>
        <a:lstStyle/>
        <a:p>
          <a:endParaRPr lang="uk-UA"/>
        </a:p>
      </dgm:t>
    </dgm:pt>
    <dgm:pt modelId="{3DB50127-1D4F-48EB-8ED4-8ED930C4E5E2}" type="sibTrans" cxnId="{D1864A5B-8E14-41FF-9D9D-D461BC0FE8A0}">
      <dgm:prSet/>
      <dgm:spPr/>
      <dgm:t>
        <a:bodyPr/>
        <a:lstStyle/>
        <a:p>
          <a:endParaRPr lang="uk-UA"/>
        </a:p>
      </dgm:t>
    </dgm:pt>
    <dgm:pt modelId="{A5A27600-A596-4155-B801-8781BFE4B51C}">
      <dgm:prSet/>
      <dgm:spPr/>
      <dgm:t>
        <a:bodyPr/>
        <a:lstStyle/>
        <a:p>
          <a:pPr rtl="0"/>
          <a:r>
            <a:rPr lang="ru-RU" dirty="0" err="1" smtClean="0"/>
            <a:t>Проектна</a:t>
          </a:r>
          <a:r>
            <a:rPr lang="ru-RU" dirty="0" smtClean="0"/>
            <a:t> </a:t>
          </a:r>
          <a:r>
            <a:rPr lang="ru-RU" dirty="0" err="1" smtClean="0"/>
            <a:t>технологія</a:t>
          </a:r>
          <a:endParaRPr lang="ru-RU" dirty="0"/>
        </a:p>
      </dgm:t>
    </dgm:pt>
    <dgm:pt modelId="{690E7A99-DB0C-4C68-9C26-7AA7BFED4CA4}" type="parTrans" cxnId="{394A0F49-FEF8-45C1-B4B1-8D00B0298989}">
      <dgm:prSet/>
      <dgm:spPr/>
      <dgm:t>
        <a:bodyPr/>
        <a:lstStyle/>
        <a:p>
          <a:endParaRPr lang="uk-UA"/>
        </a:p>
      </dgm:t>
    </dgm:pt>
    <dgm:pt modelId="{9AE03C39-2724-415B-83B3-0773F596EB31}" type="sibTrans" cxnId="{394A0F49-FEF8-45C1-B4B1-8D00B0298989}">
      <dgm:prSet/>
      <dgm:spPr/>
      <dgm:t>
        <a:bodyPr/>
        <a:lstStyle/>
        <a:p>
          <a:endParaRPr lang="uk-UA"/>
        </a:p>
      </dgm:t>
    </dgm:pt>
    <dgm:pt modelId="{ACC15889-97B5-4A71-A879-B971224232A0}">
      <dgm:prSet/>
      <dgm:spPr/>
      <dgm:t>
        <a:bodyPr/>
        <a:lstStyle/>
        <a:p>
          <a:pPr rtl="0"/>
          <a:r>
            <a:rPr lang="ru-RU" dirty="0" err="1" smtClean="0"/>
            <a:t>ігрові</a:t>
          </a:r>
          <a:r>
            <a:rPr lang="ru-RU" dirty="0" smtClean="0"/>
            <a:t> </a:t>
          </a:r>
          <a:r>
            <a:rPr lang="ru-RU" dirty="0" err="1" smtClean="0"/>
            <a:t>технології</a:t>
          </a:r>
          <a:r>
            <a:rPr lang="ru-RU" dirty="0" smtClean="0"/>
            <a:t>;</a:t>
          </a:r>
          <a:endParaRPr lang="uk-UA" dirty="0"/>
        </a:p>
      </dgm:t>
    </dgm:pt>
    <dgm:pt modelId="{7F7427D2-A707-4A28-9053-204503D1873B}" type="parTrans" cxnId="{EB1E7AC2-88A6-4A1A-998D-A115DDAAD3F1}">
      <dgm:prSet/>
      <dgm:spPr/>
      <dgm:t>
        <a:bodyPr/>
        <a:lstStyle/>
        <a:p>
          <a:endParaRPr lang="uk-UA"/>
        </a:p>
      </dgm:t>
    </dgm:pt>
    <dgm:pt modelId="{AF81AFFC-4535-4F99-A42D-F3B876AA3936}" type="sibTrans" cxnId="{EB1E7AC2-88A6-4A1A-998D-A115DDAAD3F1}">
      <dgm:prSet/>
      <dgm:spPr/>
      <dgm:t>
        <a:bodyPr/>
        <a:lstStyle/>
        <a:p>
          <a:endParaRPr lang="uk-UA"/>
        </a:p>
      </dgm:t>
    </dgm:pt>
    <dgm:pt modelId="{033AD7FC-2354-49A2-B988-6D28EB81B43B}">
      <dgm:prSet/>
      <dgm:spPr/>
      <dgm:t>
        <a:bodyPr/>
        <a:lstStyle/>
        <a:p>
          <a:pPr rtl="0"/>
          <a:r>
            <a:rPr lang="ru-RU" dirty="0" err="1" smtClean="0"/>
            <a:t>Інтерактивні</a:t>
          </a:r>
          <a:r>
            <a:rPr lang="ru-RU" dirty="0" smtClean="0"/>
            <a:t> </a:t>
          </a:r>
          <a:r>
            <a:rPr lang="ru-RU" dirty="0" err="1" smtClean="0"/>
            <a:t>технології</a:t>
          </a:r>
          <a:endParaRPr lang="ru-RU" dirty="0"/>
        </a:p>
      </dgm:t>
    </dgm:pt>
    <dgm:pt modelId="{CF97D7D9-4DEC-48B5-97F2-33A1F39D96EF}" type="parTrans" cxnId="{43B2BA4E-BA20-4618-9DB5-2A79A4A32A7E}">
      <dgm:prSet/>
      <dgm:spPr/>
      <dgm:t>
        <a:bodyPr/>
        <a:lstStyle/>
        <a:p>
          <a:endParaRPr lang="uk-UA"/>
        </a:p>
      </dgm:t>
    </dgm:pt>
    <dgm:pt modelId="{577CE947-F8F5-46F2-954E-E7FA60CB0FAF}" type="sibTrans" cxnId="{43B2BA4E-BA20-4618-9DB5-2A79A4A32A7E}">
      <dgm:prSet/>
      <dgm:spPr/>
      <dgm:t>
        <a:bodyPr/>
        <a:lstStyle/>
        <a:p>
          <a:endParaRPr lang="uk-UA"/>
        </a:p>
      </dgm:t>
    </dgm:pt>
    <dgm:pt modelId="{FD021861-6E6B-49F5-919D-9AB507F1CB02}">
      <dgm:prSet/>
      <dgm:spPr/>
      <dgm:t>
        <a:bodyPr/>
        <a:lstStyle/>
        <a:p>
          <a:endParaRPr lang="uk-UA"/>
        </a:p>
      </dgm:t>
    </dgm:pt>
    <dgm:pt modelId="{D684F7B8-5E08-4EB4-B47A-202C2EECE872}" type="parTrans" cxnId="{4F66F3B5-78C2-437F-A761-28BD4B7B7879}">
      <dgm:prSet/>
      <dgm:spPr/>
      <dgm:t>
        <a:bodyPr/>
        <a:lstStyle/>
        <a:p>
          <a:endParaRPr lang="uk-UA"/>
        </a:p>
      </dgm:t>
    </dgm:pt>
    <dgm:pt modelId="{5A533D12-D0A6-4C26-9D66-83D99E35ADFA}" type="sibTrans" cxnId="{4F66F3B5-78C2-437F-A761-28BD4B7B7879}">
      <dgm:prSet/>
      <dgm:spPr/>
      <dgm:t>
        <a:bodyPr/>
        <a:lstStyle/>
        <a:p>
          <a:endParaRPr lang="uk-UA"/>
        </a:p>
      </dgm:t>
    </dgm:pt>
    <dgm:pt modelId="{7601ADFD-AFA5-481A-A191-39FDB158B53F}">
      <dgm:prSet/>
      <dgm:spPr/>
      <dgm:t>
        <a:bodyPr/>
        <a:lstStyle/>
        <a:p>
          <a:pPr rtl="0"/>
          <a:endParaRPr lang="ru-RU" dirty="0"/>
        </a:p>
      </dgm:t>
    </dgm:pt>
    <dgm:pt modelId="{633DECC6-6CF1-413D-8DF5-B0B51D4BE60E}" type="parTrans" cxnId="{8A7A5859-3976-4F0F-943E-7E75B999E075}">
      <dgm:prSet/>
      <dgm:spPr/>
      <dgm:t>
        <a:bodyPr/>
        <a:lstStyle/>
        <a:p>
          <a:endParaRPr lang="uk-UA"/>
        </a:p>
      </dgm:t>
    </dgm:pt>
    <dgm:pt modelId="{81496866-6E0C-426C-BF81-6B4561B7DF37}" type="sibTrans" cxnId="{8A7A5859-3976-4F0F-943E-7E75B999E075}">
      <dgm:prSet/>
      <dgm:spPr/>
      <dgm:t>
        <a:bodyPr/>
        <a:lstStyle/>
        <a:p>
          <a:endParaRPr lang="uk-UA"/>
        </a:p>
      </dgm:t>
    </dgm:pt>
    <dgm:pt modelId="{81943E7E-FE0F-4566-9EC0-7CFB1EAE4A1D}">
      <dgm:prSet/>
      <dgm:spPr/>
      <dgm:t>
        <a:bodyPr/>
        <a:lstStyle/>
        <a:p>
          <a:endParaRPr lang="uk-UA"/>
        </a:p>
      </dgm:t>
    </dgm:pt>
    <dgm:pt modelId="{24806FC8-A552-401D-B5D1-A8ACE226E072}" type="parTrans" cxnId="{7E880298-BD2A-47AA-8CFC-4CF0798B54C9}">
      <dgm:prSet/>
      <dgm:spPr/>
      <dgm:t>
        <a:bodyPr/>
        <a:lstStyle/>
        <a:p>
          <a:endParaRPr lang="uk-UA"/>
        </a:p>
      </dgm:t>
    </dgm:pt>
    <dgm:pt modelId="{C60E144D-D40F-4772-B1CE-E2E02C529EFC}" type="sibTrans" cxnId="{7E880298-BD2A-47AA-8CFC-4CF0798B54C9}">
      <dgm:prSet/>
      <dgm:spPr/>
      <dgm:t>
        <a:bodyPr/>
        <a:lstStyle/>
        <a:p>
          <a:endParaRPr lang="uk-UA"/>
        </a:p>
      </dgm:t>
    </dgm:pt>
    <dgm:pt modelId="{5DF91508-9F40-4919-A97C-528B85127DEC}" type="pres">
      <dgm:prSet presAssocID="{B03652EC-7DA4-49F6-B733-E7360A5C0E18}" presName="matrix" presStyleCnt="0">
        <dgm:presLayoutVars>
          <dgm:chMax val="1"/>
          <dgm:dir/>
          <dgm:resizeHandles val="exact"/>
        </dgm:presLayoutVars>
      </dgm:prSet>
      <dgm:spPr/>
      <dgm:t>
        <a:bodyPr/>
        <a:lstStyle/>
        <a:p>
          <a:endParaRPr lang="uk-UA"/>
        </a:p>
      </dgm:t>
    </dgm:pt>
    <dgm:pt modelId="{E7DDC978-D5C3-4163-BBFE-8C40D2DBA796}" type="pres">
      <dgm:prSet presAssocID="{B03652EC-7DA4-49F6-B733-E7360A5C0E18}" presName="diamond" presStyleLbl="bgShp" presStyleIdx="0" presStyleCnt="1"/>
      <dgm:spPr/>
    </dgm:pt>
    <dgm:pt modelId="{1C109F93-ADCF-40D8-8A93-C9178E5D4E1D}" type="pres">
      <dgm:prSet presAssocID="{B03652EC-7DA4-49F6-B733-E7360A5C0E18}" presName="quad1" presStyleLbl="node1" presStyleIdx="0" presStyleCnt="4" custScaleX="174358" custScaleY="99145" custLinFactNeighborX="-58974" custLinFactNeighborY="5128">
        <dgm:presLayoutVars>
          <dgm:chMax val="0"/>
          <dgm:chPref val="0"/>
          <dgm:bulletEnabled val="1"/>
        </dgm:presLayoutVars>
      </dgm:prSet>
      <dgm:spPr/>
      <dgm:t>
        <a:bodyPr/>
        <a:lstStyle/>
        <a:p>
          <a:endParaRPr lang="uk-UA"/>
        </a:p>
      </dgm:t>
    </dgm:pt>
    <dgm:pt modelId="{D725B222-5999-4D7D-B83A-36F3A65A35F8}" type="pres">
      <dgm:prSet presAssocID="{B03652EC-7DA4-49F6-B733-E7360A5C0E18}" presName="quad2" presStyleLbl="node1" presStyleIdx="1" presStyleCnt="4" custScaleX="163248" custScaleY="82907" custLinFactNeighborX="54701" custLinFactNeighborY="-2991">
        <dgm:presLayoutVars>
          <dgm:chMax val="0"/>
          <dgm:chPref val="0"/>
          <dgm:bulletEnabled val="1"/>
        </dgm:presLayoutVars>
      </dgm:prSet>
      <dgm:spPr/>
      <dgm:t>
        <a:bodyPr/>
        <a:lstStyle/>
        <a:p>
          <a:endParaRPr lang="uk-UA"/>
        </a:p>
      </dgm:t>
    </dgm:pt>
    <dgm:pt modelId="{52774EC3-B0A0-45DE-9F13-1005E6D62A6D}" type="pres">
      <dgm:prSet presAssocID="{B03652EC-7DA4-49F6-B733-E7360A5C0E18}" presName="quad3" presStyleLbl="node1" presStyleIdx="2" presStyleCnt="4" custScaleX="170405" custLinFactNeighborX="-32906" custLinFactNeighborY="427">
        <dgm:presLayoutVars>
          <dgm:chMax val="0"/>
          <dgm:chPref val="0"/>
          <dgm:bulletEnabled val="1"/>
        </dgm:presLayoutVars>
      </dgm:prSet>
      <dgm:spPr/>
      <dgm:t>
        <a:bodyPr/>
        <a:lstStyle/>
        <a:p>
          <a:endParaRPr lang="uk-UA"/>
        </a:p>
      </dgm:t>
    </dgm:pt>
    <dgm:pt modelId="{5802CDA3-DAA5-4CC0-963E-DFF99DDD1319}" type="pres">
      <dgm:prSet presAssocID="{B03652EC-7DA4-49F6-B733-E7360A5C0E18}" presName="quad4" presStyleLbl="node1" presStyleIdx="3" presStyleCnt="4" custScaleX="136217" custScaleY="82906" custLinFactNeighborX="45673" custLinFactNeighborY="4701">
        <dgm:presLayoutVars>
          <dgm:chMax val="0"/>
          <dgm:chPref val="0"/>
          <dgm:bulletEnabled val="1"/>
        </dgm:presLayoutVars>
      </dgm:prSet>
      <dgm:spPr/>
      <dgm:t>
        <a:bodyPr/>
        <a:lstStyle/>
        <a:p>
          <a:endParaRPr lang="uk-UA"/>
        </a:p>
      </dgm:t>
    </dgm:pt>
  </dgm:ptLst>
  <dgm:cxnLst>
    <dgm:cxn modelId="{394A0F49-FEF8-45C1-B4B1-8D00B0298989}" srcId="{B03652EC-7DA4-49F6-B733-E7360A5C0E18}" destId="{A5A27600-A596-4155-B801-8781BFE4B51C}" srcOrd="1" destOrd="0" parTransId="{690E7A99-DB0C-4C68-9C26-7AA7BFED4CA4}" sibTransId="{9AE03C39-2724-415B-83B3-0773F596EB31}"/>
    <dgm:cxn modelId="{7E880298-BD2A-47AA-8CFC-4CF0798B54C9}" srcId="{B03652EC-7DA4-49F6-B733-E7360A5C0E18}" destId="{81943E7E-FE0F-4566-9EC0-7CFB1EAE4A1D}" srcOrd="6" destOrd="0" parTransId="{24806FC8-A552-401D-B5D1-A8ACE226E072}" sibTransId="{C60E144D-D40F-4772-B1CE-E2E02C529EFC}"/>
    <dgm:cxn modelId="{8A7A5859-3976-4F0F-943E-7E75B999E075}" srcId="{B03652EC-7DA4-49F6-B733-E7360A5C0E18}" destId="{7601ADFD-AFA5-481A-A191-39FDB158B53F}" srcOrd="5" destOrd="0" parTransId="{633DECC6-6CF1-413D-8DF5-B0B51D4BE60E}" sibTransId="{81496866-6E0C-426C-BF81-6B4561B7DF37}"/>
    <dgm:cxn modelId="{87830D83-48D9-4B88-8EA3-8B238AFC017F}" type="presOf" srcId="{ACC15889-97B5-4A71-A879-B971224232A0}" destId="{52774EC3-B0A0-45DE-9F13-1005E6D62A6D}" srcOrd="0" destOrd="0" presId="urn:microsoft.com/office/officeart/2005/8/layout/matrix3"/>
    <dgm:cxn modelId="{4F66F3B5-78C2-437F-A761-28BD4B7B7879}" srcId="{B03652EC-7DA4-49F6-B733-E7360A5C0E18}" destId="{FD021861-6E6B-49F5-919D-9AB507F1CB02}" srcOrd="4" destOrd="0" parTransId="{D684F7B8-5E08-4EB4-B47A-202C2EECE872}" sibTransId="{5A533D12-D0A6-4C26-9D66-83D99E35ADFA}"/>
    <dgm:cxn modelId="{2159176C-8FBD-497F-914C-94CF9A3556E7}" type="presOf" srcId="{B03652EC-7DA4-49F6-B733-E7360A5C0E18}" destId="{5DF91508-9F40-4919-A97C-528B85127DEC}" srcOrd="0" destOrd="0" presId="urn:microsoft.com/office/officeart/2005/8/layout/matrix3"/>
    <dgm:cxn modelId="{E645C4B1-7433-43E1-910F-4190F1BFCF20}" type="presOf" srcId="{A5A27600-A596-4155-B801-8781BFE4B51C}" destId="{D725B222-5999-4D7D-B83A-36F3A65A35F8}" srcOrd="0" destOrd="0" presId="urn:microsoft.com/office/officeart/2005/8/layout/matrix3"/>
    <dgm:cxn modelId="{D1864A5B-8E14-41FF-9D9D-D461BC0FE8A0}" srcId="{B03652EC-7DA4-49F6-B733-E7360A5C0E18}" destId="{59F95B2C-D303-403B-BC96-629040C1C349}" srcOrd="0" destOrd="0" parTransId="{4BDCA879-0B77-4122-96BD-3F5F0E2534FE}" sibTransId="{3DB50127-1D4F-48EB-8ED4-8ED930C4E5E2}"/>
    <dgm:cxn modelId="{BB9AEB45-D821-47D3-8E00-72964C235221}" type="presOf" srcId="{59F95B2C-D303-403B-BC96-629040C1C349}" destId="{1C109F93-ADCF-40D8-8A93-C9178E5D4E1D}" srcOrd="0" destOrd="0" presId="urn:microsoft.com/office/officeart/2005/8/layout/matrix3"/>
    <dgm:cxn modelId="{9EBAAF27-389E-4D84-9E5B-94277CDEE637}" type="presOf" srcId="{033AD7FC-2354-49A2-B988-6D28EB81B43B}" destId="{5802CDA3-DAA5-4CC0-963E-DFF99DDD1319}" srcOrd="0" destOrd="0" presId="urn:microsoft.com/office/officeart/2005/8/layout/matrix3"/>
    <dgm:cxn modelId="{EB1E7AC2-88A6-4A1A-998D-A115DDAAD3F1}" srcId="{B03652EC-7DA4-49F6-B733-E7360A5C0E18}" destId="{ACC15889-97B5-4A71-A879-B971224232A0}" srcOrd="2" destOrd="0" parTransId="{7F7427D2-A707-4A28-9053-204503D1873B}" sibTransId="{AF81AFFC-4535-4F99-A42D-F3B876AA3936}"/>
    <dgm:cxn modelId="{43B2BA4E-BA20-4618-9DB5-2A79A4A32A7E}" srcId="{B03652EC-7DA4-49F6-B733-E7360A5C0E18}" destId="{033AD7FC-2354-49A2-B988-6D28EB81B43B}" srcOrd="3" destOrd="0" parTransId="{CF97D7D9-4DEC-48B5-97F2-33A1F39D96EF}" sibTransId="{577CE947-F8F5-46F2-954E-E7FA60CB0FAF}"/>
    <dgm:cxn modelId="{8C8B36CF-89FF-463A-B711-CFB6878D21B8}" type="presParOf" srcId="{5DF91508-9F40-4919-A97C-528B85127DEC}" destId="{E7DDC978-D5C3-4163-BBFE-8C40D2DBA796}" srcOrd="0" destOrd="0" presId="urn:microsoft.com/office/officeart/2005/8/layout/matrix3"/>
    <dgm:cxn modelId="{E22ED294-509E-4928-A9F4-FC4A0AC5E2A1}" type="presParOf" srcId="{5DF91508-9F40-4919-A97C-528B85127DEC}" destId="{1C109F93-ADCF-40D8-8A93-C9178E5D4E1D}" srcOrd="1" destOrd="0" presId="urn:microsoft.com/office/officeart/2005/8/layout/matrix3"/>
    <dgm:cxn modelId="{218FC288-2D42-449E-8703-BACF5601B8F3}" type="presParOf" srcId="{5DF91508-9F40-4919-A97C-528B85127DEC}" destId="{D725B222-5999-4D7D-B83A-36F3A65A35F8}" srcOrd="2" destOrd="0" presId="urn:microsoft.com/office/officeart/2005/8/layout/matrix3"/>
    <dgm:cxn modelId="{4750AE2E-E79C-4B35-AB1A-82A75C24CAE8}" type="presParOf" srcId="{5DF91508-9F40-4919-A97C-528B85127DEC}" destId="{52774EC3-B0A0-45DE-9F13-1005E6D62A6D}" srcOrd="3" destOrd="0" presId="urn:microsoft.com/office/officeart/2005/8/layout/matrix3"/>
    <dgm:cxn modelId="{45CD0BE8-6A79-42DF-8AD9-4C8ACB492DCA}" type="presParOf" srcId="{5DF91508-9F40-4919-A97C-528B85127DEC}" destId="{5802CDA3-DAA5-4CC0-963E-DFF99DDD1319}" srcOrd="4" destOrd="0" presId="urn:microsoft.com/office/officeart/2005/8/layout/matrix3"/>
  </dgm:cxnLst>
  <dgm:bg/>
  <dgm:whole/>
</dgm:dataModel>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5B106E36-FD25-4E2D-B0AA-010F637433A0}" type="datetimeFigureOut">
              <a:rPr lang="ru-RU" smtClean="0"/>
              <a:pPr/>
              <a:t>07.11.2016</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07.11.2016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07.11.2016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07.11.2016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07.11.2016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07.11.2016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07.11.2016</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07.11.2016</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B106E36-FD25-4E2D-B0AA-010F637433A0}" type="datetimeFigureOut">
              <a:rPr lang="ru-RU" smtClean="0"/>
              <a:pPr/>
              <a:t>07.11.2016</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07.11.2016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07.11.2016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B106E36-FD25-4E2D-B0AA-010F637433A0}" type="datetimeFigureOut">
              <a:rPr lang="ru-RU" smtClean="0"/>
              <a:pPr/>
              <a:t>07.11.2016</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1000108"/>
            <a:ext cx="8072494" cy="5078313"/>
          </a:xfrm>
          <a:prstGeom prst="rect">
            <a:avLst/>
          </a:prstGeom>
        </p:spPr>
        <p:txBody>
          <a:bodyPr wrap="square">
            <a:spAutoFit/>
          </a:bodyPr>
          <a:lstStyle/>
          <a:p>
            <a:r>
              <a:rPr lang="uk-UA" sz="3600" dirty="0" smtClean="0"/>
              <a:t>Доповідь вчителя німецької </a:t>
            </a:r>
            <a:r>
              <a:rPr lang="uk-UA" sz="3600" smtClean="0"/>
              <a:t>мови </a:t>
            </a:r>
            <a:r>
              <a:rPr lang="uk-UA" sz="3600" smtClean="0"/>
              <a:t>Тереш</a:t>
            </a:r>
            <a:r>
              <a:rPr lang="uk-UA" sz="3600" dirty="0" smtClean="0"/>
              <a:t> </a:t>
            </a:r>
            <a:r>
              <a:rPr lang="uk-UA" sz="3600" dirty="0" smtClean="0"/>
              <a:t>Галини Федорівни  </a:t>
            </a:r>
          </a:p>
          <a:p>
            <a:r>
              <a:rPr lang="uk-UA" sz="3600" dirty="0" smtClean="0"/>
              <a:t>            на тему:</a:t>
            </a:r>
          </a:p>
          <a:p>
            <a:r>
              <a:rPr lang="uk-UA" sz="3600" dirty="0" smtClean="0"/>
              <a:t>“</a:t>
            </a:r>
            <a:r>
              <a:rPr lang="ru-RU" sz="3600" dirty="0" err="1" smtClean="0"/>
              <a:t>Формування</a:t>
            </a:r>
            <a:r>
              <a:rPr lang="ru-RU" sz="3600" dirty="0" smtClean="0"/>
              <a:t> та </a:t>
            </a:r>
            <a:r>
              <a:rPr lang="ru-RU" sz="3600" dirty="0" err="1" smtClean="0"/>
              <a:t>розвиток</a:t>
            </a:r>
            <a:r>
              <a:rPr lang="ru-RU" sz="3600" dirty="0" smtClean="0"/>
              <a:t> </a:t>
            </a:r>
            <a:r>
              <a:rPr lang="ru-RU" sz="3600" dirty="0" err="1" smtClean="0"/>
              <a:t>мовних</a:t>
            </a:r>
            <a:r>
              <a:rPr lang="ru-RU" sz="3600" dirty="0" smtClean="0"/>
              <a:t> </a:t>
            </a:r>
            <a:r>
              <a:rPr lang="ru-RU" sz="3600" dirty="0" err="1" smtClean="0"/>
              <a:t>навичок</a:t>
            </a:r>
            <a:r>
              <a:rPr lang="ru-RU" sz="3600" dirty="0" smtClean="0"/>
              <a:t> </a:t>
            </a:r>
            <a:r>
              <a:rPr lang="ru-RU" sz="3600" dirty="0" err="1" smtClean="0"/>
              <a:t>учнів</a:t>
            </a:r>
            <a:r>
              <a:rPr lang="ru-RU" sz="3600" dirty="0" smtClean="0"/>
              <a:t> на уроках </a:t>
            </a:r>
            <a:r>
              <a:rPr lang="ru-RU" sz="3600" dirty="0" err="1" smtClean="0"/>
              <a:t>німецької</a:t>
            </a:r>
            <a:r>
              <a:rPr lang="ru-RU" sz="3600" dirty="0" smtClean="0"/>
              <a:t> </a:t>
            </a:r>
            <a:r>
              <a:rPr lang="ru-RU" sz="3600" dirty="0" err="1" smtClean="0"/>
              <a:t>мови</a:t>
            </a:r>
            <a:r>
              <a:rPr lang="ru-RU" sz="3600" dirty="0" smtClean="0"/>
              <a:t>.</a:t>
            </a:r>
            <a:r>
              <a:rPr lang="uk-UA" sz="3600" dirty="0" smtClean="0"/>
              <a:t>”</a:t>
            </a:r>
            <a:endParaRPr lang="ru-RU" sz="3600" dirty="0" smtClean="0"/>
          </a:p>
          <a:p>
            <a:endParaRPr lang="ru-RU" sz="3600" dirty="0" smtClean="0"/>
          </a:p>
          <a:p>
            <a:endParaRPr lang="uk-UA" sz="3600" dirty="0" smtClean="0"/>
          </a:p>
          <a:p>
            <a:endParaRPr lang="uk-UA" sz="3600" dirty="0"/>
          </a:p>
        </p:txBody>
      </p:sp>
      <p:sp>
        <p:nvSpPr>
          <p:cNvPr id="3" name="Прямоугольник 2"/>
          <p:cNvSpPr/>
          <p:nvPr/>
        </p:nvSpPr>
        <p:spPr>
          <a:xfrm>
            <a:off x="2357422" y="3500438"/>
            <a:ext cx="4572000" cy="646331"/>
          </a:xfrm>
          <a:prstGeom prst="rect">
            <a:avLst/>
          </a:prstGeom>
        </p:spPr>
        <p:txBody>
          <a:bodyPr wrap="square">
            <a:spAutoFit/>
          </a:bodyPr>
          <a:lstStyle/>
          <a:p>
            <a:r>
              <a:rPr lang="ru-RU" dirty="0" smtClean="0"/>
              <a:t>“</a:t>
            </a:r>
          </a:p>
          <a:p>
            <a:r>
              <a:rPr lang="ru-RU" dirty="0" smtClean="0"/>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500042"/>
            <a:ext cx="8286808" cy="6370975"/>
          </a:xfrm>
          <a:prstGeom prst="rect">
            <a:avLst/>
          </a:prstGeom>
        </p:spPr>
        <p:txBody>
          <a:bodyPr wrap="square">
            <a:spAutoFit/>
          </a:bodyPr>
          <a:lstStyle/>
          <a:p>
            <a:r>
              <a:rPr lang="uk-UA" sz="3200" dirty="0" smtClean="0">
                <a:latin typeface="Arial"/>
              </a:rPr>
              <a:t>      </a:t>
            </a:r>
            <a:r>
              <a:rPr lang="uk-UA" sz="3200" b="1" dirty="0" smtClean="0">
                <a:latin typeface="Arial"/>
              </a:rPr>
              <a:t>Я використовую такі моделі                                                        навчальної гри</a:t>
            </a:r>
            <a:r>
              <a:rPr lang="uk-UA" sz="3200" dirty="0" smtClean="0">
                <a:latin typeface="Arial"/>
              </a:rPr>
              <a:t>:</a:t>
            </a:r>
          </a:p>
          <a:p>
            <a:endParaRPr lang="uk-UA" sz="2800" dirty="0" smtClean="0">
              <a:latin typeface="Arial"/>
            </a:endParaRPr>
          </a:p>
          <a:p>
            <a:pPr>
              <a:buFont typeface="Wingdings" pitchFamily="2" charset="2"/>
              <a:buChar char="q"/>
            </a:pPr>
            <a:r>
              <a:rPr lang="uk-UA" sz="2800" dirty="0" smtClean="0">
                <a:latin typeface="Arial"/>
              </a:rPr>
              <a:t>імітаційні</a:t>
            </a:r>
          </a:p>
          <a:p>
            <a:endParaRPr lang="uk-UA" sz="2800" dirty="0" smtClean="0">
              <a:latin typeface="Arial"/>
            </a:endParaRPr>
          </a:p>
          <a:p>
            <a:pPr>
              <a:buFont typeface="Wingdings" pitchFamily="2" charset="2"/>
              <a:buChar char="q"/>
            </a:pPr>
            <a:r>
              <a:rPr lang="uk-UA" sz="2800" dirty="0" smtClean="0">
                <a:latin typeface="Arial"/>
              </a:rPr>
              <a:t>операційні</a:t>
            </a:r>
          </a:p>
          <a:p>
            <a:endParaRPr lang="uk-UA" sz="2800" dirty="0" smtClean="0">
              <a:latin typeface="Arial"/>
            </a:endParaRPr>
          </a:p>
          <a:p>
            <a:pPr>
              <a:buFont typeface="Wingdings" pitchFamily="2" charset="2"/>
              <a:buChar char="q"/>
            </a:pPr>
            <a:r>
              <a:rPr lang="uk-UA" sz="2800" dirty="0" smtClean="0">
                <a:latin typeface="Arial"/>
              </a:rPr>
              <a:t>рольові</a:t>
            </a:r>
          </a:p>
          <a:p>
            <a:endParaRPr lang="uk-UA" sz="2800" dirty="0" smtClean="0">
              <a:latin typeface="Arial"/>
            </a:endParaRPr>
          </a:p>
          <a:p>
            <a:pPr>
              <a:buFont typeface="Wingdings" pitchFamily="2" charset="2"/>
              <a:buChar char="q"/>
            </a:pPr>
            <a:r>
              <a:rPr lang="uk-UA" sz="2800" dirty="0" smtClean="0">
                <a:latin typeface="Arial"/>
              </a:rPr>
              <a:t>сюжетні</a:t>
            </a:r>
          </a:p>
          <a:p>
            <a:endParaRPr lang="uk-UA" sz="2800" dirty="0" smtClean="0">
              <a:latin typeface="Arial"/>
            </a:endParaRPr>
          </a:p>
          <a:p>
            <a:pPr>
              <a:buFont typeface="Wingdings" pitchFamily="2" charset="2"/>
              <a:buChar char="q"/>
            </a:pPr>
            <a:r>
              <a:rPr lang="uk-UA" sz="2800" dirty="0" smtClean="0">
                <a:latin typeface="Arial"/>
              </a:rPr>
              <a:t>ігри-змагання</a:t>
            </a:r>
          </a:p>
          <a:p>
            <a:endParaRPr lang="uk-UA" sz="2800" dirty="0" smtClean="0">
              <a:latin typeface="Arial"/>
            </a:endParaRPr>
          </a:p>
          <a:p>
            <a:endParaRPr lang="uk-UA" dirty="0" smtClean="0">
              <a:latin typeface="Arial"/>
            </a:endParaRPr>
          </a:p>
          <a:p>
            <a:r>
              <a:rPr lang="uk-UA" dirty="0" smtClean="0">
                <a:latin typeface="Arial"/>
              </a:rPr>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428604"/>
            <a:ext cx="8358246" cy="5078313"/>
          </a:xfrm>
          <a:prstGeom prst="rect">
            <a:avLst/>
          </a:prstGeom>
        </p:spPr>
        <p:txBody>
          <a:bodyPr wrap="square">
            <a:spAutoFit/>
          </a:bodyPr>
          <a:lstStyle/>
          <a:p>
            <a:r>
              <a:rPr lang="uk-UA" sz="4000" b="1" dirty="0" smtClean="0">
                <a:latin typeface="Arial"/>
              </a:rPr>
              <a:t>     Ігрові елементи на уроці       включають в себе:</a:t>
            </a:r>
          </a:p>
          <a:p>
            <a:endParaRPr lang="uk-UA" sz="2800" b="1" dirty="0" smtClean="0">
              <a:latin typeface="Arial"/>
            </a:endParaRPr>
          </a:p>
          <a:p>
            <a:r>
              <a:rPr lang="uk-UA" sz="3600" dirty="0" smtClean="0">
                <a:latin typeface="Arial"/>
              </a:rPr>
              <a:t>  вправи для оволодіння фонетикою;</a:t>
            </a:r>
          </a:p>
          <a:p>
            <a:r>
              <a:rPr lang="uk-UA" sz="3600" dirty="0" smtClean="0">
                <a:latin typeface="Arial"/>
              </a:rPr>
              <a:t>  вправи для оволодіння лексикою;</a:t>
            </a:r>
          </a:p>
          <a:p>
            <a:r>
              <a:rPr lang="uk-UA" sz="3600" dirty="0" smtClean="0">
                <a:latin typeface="Arial"/>
              </a:rPr>
              <a:t>  вправи для оволодіння     граматикою;</a:t>
            </a:r>
          </a:p>
          <a:p>
            <a:r>
              <a:rPr lang="uk-UA" sz="3600" dirty="0" smtClean="0">
                <a:latin typeface="Arial"/>
              </a:rPr>
              <a:t>  вправи для навчання говорінню;</a:t>
            </a:r>
          </a:p>
          <a:p>
            <a:r>
              <a:rPr lang="uk-UA" sz="3600" dirty="0" smtClean="0">
                <a:latin typeface="Arial"/>
              </a:rPr>
              <a:t>  вправи для навчання письму.</a:t>
            </a:r>
            <a:endParaRPr lang="uk-UA" sz="3600" dirty="0">
              <a:latin typeface="Aria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428603"/>
            <a:ext cx="8786842" cy="4832092"/>
          </a:xfrm>
          <a:prstGeom prst="rect">
            <a:avLst/>
          </a:prstGeom>
        </p:spPr>
        <p:txBody>
          <a:bodyPr wrap="square">
            <a:spAutoFit/>
          </a:bodyPr>
          <a:lstStyle/>
          <a:p>
            <a:r>
              <a:rPr lang="uk-UA" sz="2400" b="1" dirty="0" smtClean="0">
                <a:latin typeface="Arial"/>
              </a:rPr>
              <a:t>Імітаційні ігри</a:t>
            </a:r>
          </a:p>
          <a:p>
            <a:r>
              <a:rPr lang="uk-UA" sz="2000" dirty="0" smtClean="0">
                <a:latin typeface="Arial"/>
              </a:rPr>
              <a:t>імітують: </a:t>
            </a:r>
          </a:p>
          <a:p>
            <a:r>
              <a:rPr lang="uk-UA" sz="2000" dirty="0" smtClean="0">
                <a:latin typeface="Arial"/>
              </a:rPr>
              <a:t> діяльність людини, подій, конкретна робота людини( журналіст, </a:t>
            </a:r>
          </a:p>
          <a:p>
            <a:r>
              <a:rPr lang="uk-UA" sz="2000" dirty="0" smtClean="0">
                <a:latin typeface="Arial"/>
              </a:rPr>
              <a:t>політик, еколог тощо), обстановка, умови, в яких відбувається </a:t>
            </a:r>
          </a:p>
          <a:p>
            <a:r>
              <a:rPr lang="uk-UA" sz="2000" dirty="0" smtClean="0">
                <a:latin typeface="Arial"/>
              </a:rPr>
              <a:t>подія. Вони розвивають уяву та навички критичного мислення, </a:t>
            </a:r>
          </a:p>
          <a:p>
            <a:r>
              <a:rPr lang="uk-UA" sz="2000" dirty="0" smtClean="0">
                <a:latin typeface="Arial"/>
              </a:rPr>
              <a:t>сприяють практичному застосуванню вміння вирішувати проблеми</a:t>
            </a:r>
          </a:p>
          <a:p>
            <a:r>
              <a:rPr lang="uk-UA" sz="2000" dirty="0" smtClean="0">
                <a:latin typeface="Arial"/>
              </a:rPr>
              <a:t>Наприклад, я проводжу наступні ігри </a:t>
            </a:r>
            <a:r>
              <a:rPr lang="uk-UA" sz="2400" b="1" dirty="0" smtClean="0">
                <a:latin typeface="Arial"/>
              </a:rPr>
              <a:t>для навчання говорінню:</a:t>
            </a:r>
            <a:endParaRPr lang="uk-UA" dirty="0" smtClean="0">
              <a:latin typeface="Arial"/>
            </a:endParaRPr>
          </a:p>
          <a:p>
            <a:r>
              <a:rPr lang="uk-UA" sz="2000" dirty="0" smtClean="0">
                <a:latin typeface="Arial"/>
              </a:rPr>
              <a:t>Тема уроку: Квартира, 6 клас.</a:t>
            </a:r>
          </a:p>
          <a:p>
            <a:r>
              <a:rPr lang="uk-UA" sz="2000" dirty="0" smtClean="0">
                <a:latin typeface="Arial"/>
              </a:rPr>
              <a:t>Мета гри: Навчання говорінню, повторення вивчених раніше </a:t>
            </a:r>
          </a:p>
          <a:p>
            <a:r>
              <a:rPr lang="uk-UA" sz="2000" dirty="0" smtClean="0">
                <a:latin typeface="Arial"/>
              </a:rPr>
              <a:t>лексичних одиниць і граматичного матеріалу.</a:t>
            </a:r>
          </a:p>
          <a:p>
            <a:r>
              <a:rPr lang="uk-UA" sz="2000" dirty="0" smtClean="0">
                <a:latin typeface="Arial"/>
              </a:rPr>
              <a:t>Хід гри: Для виконання гри використовую набір іграшкових меблів. </a:t>
            </a:r>
          </a:p>
          <a:p>
            <a:r>
              <a:rPr lang="uk-UA" sz="2000" dirty="0" smtClean="0">
                <a:latin typeface="Arial"/>
              </a:rPr>
              <a:t>Клас ділиться на 4 команди. Учні розставляють меблі і виконують( </a:t>
            </a:r>
          </a:p>
          <a:p>
            <a:r>
              <a:rPr lang="uk-UA" sz="2000" dirty="0" smtClean="0">
                <a:latin typeface="Arial"/>
              </a:rPr>
              <a:t>кожна група по черзі) роль покупців та продавців. Перемагає та </a:t>
            </a:r>
          </a:p>
          <a:p>
            <a:r>
              <a:rPr lang="uk-UA" sz="2000" dirty="0" smtClean="0">
                <a:latin typeface="Arial"/>
              </a:rPr>
              <a:t>команда, яка з найменшою кількістю помилок відтворить свою </a:t>
            </a:r>
          </a:p>
          <a:p>
            <a:r>
              <a:rPr lang="uk-UA" sz="2000" dirty="0" smtClean="0">
                <a:latin typeface="Arial"/>
              </a:rPr>
              <a:t>роль.</a:t>
            </a:r>
            <a:endParaRPr lang="uk-UA" sz="2000" dirty="0">
              <a:latin typeface="Aria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571480"/>
            <a:ext cx="8715404" cy="5632311"/>
          </a:xfrm>
          <a:prstGeom prst="rect">
            <a:avLst/>
          </a:prstGeom>
        </p:spPr>
        <p:txBody>
          <a:bodyPr wrap="square">
            <a:spAutoFit/>
          </a:bodyPr>
          <a:lstStyle/>
          <a:p>
            <a:r>
              <a:rPr lang="uk-UA" sz="2000" b="1" dirty="0" smtClean="0"/>
              <a:t>Фонетичні ігри </a:t>
            </a:r>
            <a:r>
              <a:rPr lang="uk-UA" sz="2000" dirty="0" smtClean="0"/>
              <a:t>я проводжу в основному </a:t>
            </a:r>
          </a:p>
          <a:p>
            <a:r>
              <a:rPr lang="uk-UA" sz="2000" dirty="0" smtClean="0"/>
              <a:t>під час фонетичної зарядки та  закріплення матеріалу.</a:t>
            </a:r>
          </a:p>
          <a:p>
            <a:endParaRPr lang="uk-UA" sz="2000" dirty="0" smtClean="0"/>
          </a:p>
          <a:p>
            <a:r>
              <a:rPr lang="uk-UA" sz="2000" dirty="0" smtClean="0"/>
              <a:t>Тема уроку: Літні канікули. Гра:»Чую-не чую»</a:t>
            </a:r>
          </a:p>
          <a:p>
            <a:r>
              <a:rPr lang="uk-UA" sz="2000" dirty="0" smtClean="0"/>
              <a:t>Мета гри: Формування фонетичних навиків.</a:t>
            </a:r>
          </a:p>
          <a:p>
            <a:r>
              <a:rPr lang="uk-UA" sz="2000" dirty="0" smtClean="0"/>
              <a:t>Хід гри: Учні діляться на 2 команди. Я називаю слово. Якщо названо слово, в якому є довгий голосний, учні піднімають 1 руку, якщо короткий голосний дві руки.</a:t>
            </a:r>
          </a:p>
          <a:p>
            <a:endParaRPr lang="uk-UA" sz="2000" dirty="0" smtClean="0"/>
          </a:p>
          <a:p>
            <a:r>
              <a:rPr lang="uk-UA" sz="2000" dirty="0" smtClean="0"/>
              <a:t>Тема уроку: Подорож. Гра:»Вірно -невірно.»</a:t>
            </a:r>
          </a:p>
          <a:p>
            <a:r>
              <a:rPr lang="uk-UA" sz="2000" dirty="0" smtClean="0"/>
              <a:t>Мета гри: </a:t>
            </a:r>
            <a:r>
              <a:rPr lang="uk-UA" sz="2000" dirty="0" err="1" smtClean="0"/>
              <a:t>Фрмування</a:t>
            </a:r>
            <a:r>
              <a:rPr lang="uk-UA" sz="2000" dirty="0" smtClean="0"/>
              <a:t> правильного фонематичного слуху.</a:t>
            </a:r>
          </a:p>
          <a:p>
            <a:r>
              <a:rPr lang="uk-UA" sz="2000" dirty="0" smtClean="0"/>
              <a:t>Хід гри: Називаю окремі слова в реченнях, словосполученнях. Учні піднімають руку при читанні звуку, який повторюється чи вивчається на уроці. Потім кожен проказує слово, яке виділялося, далі словосполучення і речення. Якщо звук прочитаний правильно, учні піднімають зелену картку, якщо неправильно червону. Виграє команда, яка першою назве наявність чи відсутність помилок.</a:t>
            </a:r>
            <a:endParaRPr lang="uk-UA"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285728"/>
            <a:ext cx="8501122" cy="6247864"/>
          </a:xfrm>
          <a:prstGeom prst="rect">
            <a:avLst/>
          </a:prstGeom>
        </p:spPr>
        <p:txBody>
          <a:bodyPr wrap="square">
            <a:spAutoFit/>
          </a:bodyPr>
          <a:lstStyle/>
          <a:p>
            <a:r>
              <a:rPr lang="uk-UA" sz="2000" b="1" dirty="0" smtClean="0"/>
              <a:t>     Лексичні ігри використовую під час пояснення </a:t>
            </a:r>
          </a:p>
          <a:p>
            <a:r>
              <a:rPr lang="uk-UA" sz="2000" b="1" dirty="0" smtClean="0"/>
              <a:t>      нового матеріалу та закріплення вивченого </a:t>
            </a:r>
          </a:p>
          <a:p>
            <a:r>
              <a:rPr lang="uk-UA" sz="2000" b="1" dirty="0" smtClean="0"/>
              <a:t>                                 матеріалу.</a:t>
            </a:r>
          </a:p>
          <a:p>
            <a:r>
              <a:rPr lang="uk-UA" sz="2000" dirty="0" err="1" smtClean="0"/>
              <a:t>Тема</a:t>
            </a:r>
            <a:r>
              <a:rPr lang="uk-UA" sz="2000" dirty="0" smtClean="0"/>
              <a:t> уроку: Кількісні числівники.</a:t>
            </a:r>
          </a:p>
          <a:p>
            <a:r>
              <a:rPr lang="uk-UA" sz="2000" dirty="0" err="1" smtClean="0"/>
              <a:t>Мета</a:t>
            </a:r>
            <a:r>
              <a:rPr lang="uk-UA" sz="2000" dirty="0" smtClean="0"/>
              <a:t> гри: Повторення кількісних числівників.</a:t>
            </a:r>
          </a:p>
          <a:p>
            <a:r>
              <a:rPr lang="uk-UA" sz="2000" dirty="0" err="1" smtClean="0"/>
              <a:t>Хід</a:t>
            </a:r>
            <a:r>
              <a:rPr lang="uk-UA" sz="2000" dirty="0" smtClean="0"/>
              <a:t> гри: утворюється дві команди. Справа і зліва на дошці </a:t>
            </a:r>
          </a:p>
          <a:p>
            <a:r>
              <a:rPr lang="uk-UA" sz="2000" dirty="0" smtClean="0"/>
              <a:t>записую </a:t>
            </a:r>
            <a:r>
              <a:rPr lang="uk-UA" sz="2000" dirty="0" err="1" smtClean="0"/>
              <a:t>одинакову</a:t>
            </a:r>
            <a:r>
              <a:rPr lang="uk-UA" sz="2000" dirty="0" smtClean="0"/>
              <a:t> кількість числівників. Я називаю складні </a:t>
            </a:r>
          </a:p>
          <a:p>
            <a:r>
              <a:rPr lang="uk-UA" sz="2000" dirty="0" smtClean="0"/>
              <a:t>числівники. Учні повинні швидко знайти числівник на своєму </a:t>
            </a:r>
          </a:p>
          <a:p>
            <a:r>
              <a:rPr lang="uk-UA" sz="2000" dirty="0" smtClean="0"/>
              <a:t>боці дошки і викреслити її. Виграє команда, яка швидше </a:t>
            </a:r>
          </a:p>
          <a:p>
            <a:r>
              <a:rPr lang="uk-UA" sz="2000" dirty="0" smtClean="0"/>
              <a:t>впоралася із завданням.</a:t>
            </a:r>
          </a:p>
          <a:p>
            <a:endParaRPr lang="uk-UA" sz="2000" dirty="0" smtClean="0"/>
          </a:p>
          <a:p>
            <a:r>
              <a:rPr lang="uk-UA" sz="2000" dirty="0" err="1" smtClean="0"/>
              <a:t>Тема</a:t>
            </a:r>
            <a:r>
              <a:rPr lang="uk-UA" sz="2000" dirty="0" smtClean="0"/>
              <a:t> уроку: Числівник. Грошові одиниці.</a:t>
            </a:r>
          </a:p>
          <a:p>
            <a:r>
              <a:rPr lang="uk-UA" sz="2000" dirty="0" err="1" smtClean="0"/>
              <a:t>Мета</a:t>
            </a:r>
            <a:r>
              <a:rPr lang="uk-UA" sz="2000" dirty="0" smtClean="0"/>
              <a:t> гри: Закріплення по темі, вживання кількісних і порядкових числівників.</a:t>
            </a:r>
          </a:p>
          <a:p>
            <a:r>
              <a:rPr lang="uk-UA" sz="2000" dirty="0" err="1" smtClean="0"/>
              <a:t>Хід</a:t>
            </a:r>
            <a:r>
              <a:rPr lang="uk-UA" sz="2000" dirty="0" smtClean="0"/>
              <a:t> гри: Утворюються 2 команди. Називаю порядкові та кількісні числівники. Перша команда повинна назвати попереднє число, друга </a:t>
            </a:r>
            <a:r>
              <a:rPr lang="uk-UA" sz="2000" dirty="0" err="1" smtClean="0"/>
              <a:t>–наступне</a:t>
            </a:r>
            <a:r>
              <a:rPr lang="uk-UA" sz="2000" dirty="0" smtClean="0"/>
              <a:t>( відповідно порядковий і кількісний числівник). </a:t>
            </a:r>
          </a:p>
          <a:p>
            <a:r>
              <a:rPr lang="uk-UA" sz="2000" dirty="0" smtClean="0"/>
              <a:t>За кожну помилку команді знімається 1 бал. Виграє команда, яка набере більше балів.</a:t>
            </a:r>
            <a:endParaRPr lang="uk-UA"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428603"/>
            <a:ext cx="8501122" cy="5447645"/>
          </a:xfrm>
          <a:prstGeom prst="rect">
            <a:avLst/>
          </a:prstGeom>
        </p:spPr>
        <p:txBody>
          <a:bodyPr wrap="square">
            <a:spAutoFit/>
          </a:bodyPr>
          <a:lstStyle/>
          <a:p>
            <a:r>
              <a:rPr lang="uk-UA" sz="2800" b="1" dirty="0" smtClean="0"/>
              <a:t>                   Граматичні ігри</a:t>
            </a:r>
          </a:p>
          <a:p>
            <a:r>
              <a:rPr lang="uk-UA" sz="2000" dirty="0" err="1" smtClean="0"/>
              <a:t>Тема</a:t>
            </a:r>
            <a:r>
              <a:rPr lang="uk-UA" sz="2000" dirty="0" smtClean="0"/>
              <a:t> уроку: Модальні дієслова.</a:t>
            </a:r>
          </a:p>
          <a:p>
            <a:r>
              <a:rPr lang="uk-UA" sz="2000" dirty="0" err="1" smtClean="0"/>
              <a:t>Мета</a:t>
            </a:r>
            <a:r>
              <a:rPr lang="uk-UA" sz="2000" dirty="0" smtClean="0"/>
              <a:t> гри: Автоматизація вживання модальних дієслів в усному мовленні.</a:t>
            </a:r>
          </a:p>
          <a:p>
            <a:r>
              <a:rPr lang="uk-UA" sz="2000" dirty="0" err="1" smtClean="0"/>
              <a:t>Хід</a:t>
            </a:r>
            <a:r>
              <a:rPr lang="uk-UA" sz="2000" dirty="0" smtClean="0"/>
              <a:t> гри: Утворюються 2 команди. Одна команда утворює </a:t>
            </a:r>
          </a:p>
          <a:p>
            <a:r>
              <a:rPr lang="uk-UA" sz="2000" dirty="0" smtClean="0"/>
              <a:t>речення із заданим модальним дієсловом. Друга команда </a:t>
            </a:r>
          </a:p>
          <a:p>
            <a:r>
              <a:rPr lang="uk-UA" sz="2000" dirty="0" smtClean="0"/>
              <a:t>повинна вгадати це речення. З цією метою задаються питання типу: Чи можете ви...? Чи повинні ви...? Потім це ж завдання виконує друга команда і гра продовжується.</a:t>
            </a:r>
          </a:p>
          <a:p>
            <a:endParaRPr lang="uk-UA" sz="2000" dirty="0" smtClean="0"/>
          </a:p>
          <a:p>
            <a:r>
              <a:rPr lang="uk-UA" sz="2000" dirty="0" err="1" smtClean="0"/>
              <a:t>Тема</a:t>
            </a:r>
            <a:r>
              <a:rPr lang="uk-UA" sz="2000" dirty="0" smtClean="0"/>
              <a:t> уроку: Дієслово. Відмінювання дієслів у теперішньому </a:t>
            </a:r>
            <a:r>
              <a:rPr lang="uk-UA" sz="2000" dirty="0" err="1" smtClean="0"/>
              <a:t>часі.Гра</a:t>
            </a:r>
            <a:r>
              <a:rPr lang="uk-UA" sz="2000" dirty="0" smtClean="0"/>
              <a:t>:»Відображення дії.»</a:t>
            </a:r>
          </a:p>
          <a:p>
            <a:r>
              <a:rPr lang="uk-UA" sz="2000" dirty="0" err="1" smtClean="0"/>
              <a:t>Мета</a:t>
            </a:r>
            <a:r>
              <a:rPr lang="uk-UA" sz="2000" dirty="0" smtClean="0"/>
              <a:t> гри: Автоматизація вживання дієслів в усному мовленні.</a:t>
            </a:r>
          </a:p>
          <a:p>
            <a:r>
              <a:rPr lang="uk-UA" sz="2000" dirty="0" err="1" smtClean="0"/>
              <a:t>Хід</a:t>
            </a:r>
            <a:r>
              <a:rPr lang="uk-UA" sz="2000" dirty="0" smtClean="0"/>
              <a:t> гри: Гравці утворюють пари. Один гравець відтворює дію( </a:t>
            </a:r>
            <a:r>
              <a:rPr lang="uk-UA" sz="2000" dirty="0" err="1" smtClean="0"/>
              <a:t>імітаційно</a:t>
            </a:r>
            <a:r>
              <a:rPr lang="uk-UA" sz="2000" dirty="0" smtClean="0"/>
              <a:t> чи мімікою), другий повинен прокоментувати дію, вживаючи вивчені дієслова.</a:t>
            </a:r>
            <a:endParaRPr lang="uk-UA" sz="2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357166"/>
            <a:ext cx="8501122" cy="6001643"/>
          </a:xfrm>
          <a:prstGeom prst="rect">
            <a:avLst/>
          </a:prstGeom>
        </p:spPr>
        <p:txBody>
          <a:bodyPr wrap="square">
            <a:spAutoFit/>
          </a:bodyPr>
          <a:lstStyle/>
          <a:p>
            <a:r>
              <a:rPr lang="uk-UA" sz="2400" b="1" dirty="0" smtClean="0"/>
              <a:t>    При навчанні читання та засвоєнні лексики </a:t>
            </a:r>
          </a:p>
          <a:p>
            <a:r>
              <a:rPr lang="uk-UA" sz="2400" b="1" dirty="0" smtClean="0"/>
              <a:t>       я використовую такі ігрові вправи:</a:t>
            </a:r>
          </a:p>
          <a:p>
            <a:endParaRPr lang="uk-UA" sz="2400" b="1" dirty="0" smtClean="0"/>
          </a:p>
          <a:p>
            <a:r>
              <a:rPr lang="uk-UA" sz="2400" dirty="0" err="1" smtClean="0"/>
              <a:t>Викликаному</a:t>
            </a:r>
            <a:r>
              <a:rPr lang="uk-UA" sz="2400" dirty="0" smtClean="0"/>
              <a:t> учневі показую 5 літер, які він повинен назвати.</a:t>
            </a:r>
          </a:p>
          <a:p>
            <a:r>
              <a:rPr lang="uk-UA" sz="2400" dirty="0" err="1" smtClean="0"/>
              <a:t>Учням</a:t>
            </a:r>
            <a:r>
              <a:rPr lang="uk-UA" sz="2400" dirty="0" smtClean="0"/>
              <a:t> роздаються карточки з написаними літерами чи вивченими словами. Вчитель називає їх, учень піднімає відповідну карточку.</a:t>
            </a:r>
          </a:p>
          <a:p>
            <a:r>
              <a:rPr lang="uk-UA" sz="2400" dirty="0" err="1" smtClean="0"/>
              <a:t>Учні</a:t>
            </a:r>
            <a:r>
              <a:rPr lang="uk-UA" sz="2400" dirty="0" smtClean="0"/>
              <a:t> отримують карточки з літерами. Я показую картинку із зображенням предмета. Діти повинні підняти літеру, якою починається слово-назва.</a:t>
            </a:r>
          </a:p>
          <a:p>
            <a:r>
              <a:rPr lang="uk-UA" sz="2400" dirty="0" smtClean="0"/>
              <a:t>Я викликаю учня і проказую три слова. Учень повинен назвати останні літери цього слова.</a:t>
            </a:r>
          </a:p>
          <a:p>
            <a:r>
              <a:rPr lang="uk-UA" sz="2400" dirty="0" err="1" smtClean="0"/>
              <a:t>Називаю</a:t>
            </a:r>
            <a:r>
              <a:rPr lang="uk-UA" sz="2400" dirty="0" smtClean="0"/>
              <a:t> слово, учень </a:t>
            </a:r>
            <a:r>
              <a:rPr lang="de-DE" sz="2400" dirty="0" smtClean="0"/>
              <a:t>No1 </a:t>
            </a:r>
            <a:r>
              <a:rPr lang="uk-UA" sz="2400" dirty="0" smtClean="0"/>
              <a:t>повинен додати друге слово, щоб утворювалося речення, учень </a:t>
            </a:r>
            <a:r>
              <a:rPr lang="de-DE" sz="2400" dirty="0" smtClean="0"/>
              <a:t>No2 -</a:t>
            </a:r>
            <a:r>
              <a:rPr lang="uk-UA" sz="2400" dirty="0" smtClean="0"/>
              <a:t>третє слово, але називаючи речення в цілому і т.д.</a:t>
            </a:r>
            <a:endParaRPr lang="uk-UA"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214290"/>
            <a:ext cx="8643998" cy="6247864"/>
          </a:xfrm>
          <a:prstGeom prst="rect">
            <a:avLst/>
          </a:prstGeom>
        </p:spPr>
        <p:txBody>
          <a:bodyPr wrap="square">
            <a:spAutoFit/>
          </a:bodyPr>
          <a:lstStyle/>
          <a:p>
            <a:r>
              <a:rPr lang="uk-UA" sz="2000" b="1" dirty="0" smtClean="0"/>
              <a:t>               Для засвоєння правил читання </a:t>
            </a:r>
          </a:p>
          <a:p>
            <a:r>
              <a:rPr lang="uk-UA" sz="2000" b="1" dirty="0" smtClean="0"/>
              <a:t>             пропоную наступні ігрові вправи:</a:t>
            </a:r>
          </a:p>
          <a:p>
            <a:r>
              <a:rPr lang="uk-UA" sz="2000" dirty="0" err="1" smtClean="0"/>
              <a:t>Показую</a:t>
            </a:r>
            <a:r>
              <a:rPr lang="uk-UA" sz="2000" dirty="0" smtClean="0"/>
              <a:t> учням три картки, на кожній з яких написано слово, наприклад: </a:t>
            </a:r>
            <a:r>
              <a:rPr lang="de-DE" sz="2000" dirty="0" smtClean="0"/>
              <a:t>singen, liegen, eins. </a:t>
            </a:r>
            <a:r>
              <a:rPr lang="uk-UA" sz="2000" dirty="0" smtClean="0"/>
              <a:t>Завдання учнів </a:t>
            </a:r>
            <a:r>
              <a:rPr lang="uk-UA" sz="2000" dirty="0" err="1" smtClean="0"/>
              <a:t>–назвати</a:t>
            </a:r>
            <a:r>
              <a:rPr lang="uk-UA" sz="2000" dirty="0" smtClean="0"/>
              <a:t> літери та вимовити звуки, зміст цих слів.</a:t>
            </a:r>
          </a:p>
          <a:p>
            <a:r>
              <a:rPr lang="uk-UA" sz="2000" dirty="0" err="1" smtClean="0"/>
              <a:t>Із</a:t>
            </a:r>
            <a:r>
              <a:rPr lang="uk-UA" sz="2000" dirty="0" smtClean="0"/>
              <a:t> вказаних літер потрібно скласти слова та прочитати їх. </a:t>
            </a:r>
          </a:p>
          <a:p>
            <a:r>
              <a:rPr lang="uk-UA" sz="2000" dirty="0" smtClean="0"/>
              <a:t>Наприклад, із літер </a:t>
            </a:r>
            <a:r>
              <a:rPr lang="de-DE" sz="2000" dirty="0" smtClean="0"/>
              <a:t>a, d, h, r, I, e, z, t, w, y, i. </a:t>
            </a:r>
            <a:r>
              <a:rPr lang="uk-UA" sz="2000" dirty="0" smtClean="0"/>
              <a:t>Той, хто виконав </a:t>
            </a:r>
          </a:p>
          <a:p>
            <a:r>
              <a:rPr lang="uk-UA" sz="2000" dirty="0" smtClean="0"/>
              <a:t>завдання швидше, є переможцем.</a:t>
            </a:r>
          </a:p>
          <a:p>
            <a:r>
              <a:rPr lang="uk-UA" sz="2000" dirty="0" err="1" smtClean="0"/>
              <a:t>Учні</a:t>
            </a:r>
            <a:r>
              <a:rPr lang="uk-UA" sz="2000" dirty="0" smtClean="0"/>
              <a:t> по рядам читають словосполучення чи окремі літери, окремі слова та речення, які подаються в таблиці. Перемагають ті, які не допустили жодної помилки у знаходженні цих слів у таблиці.</a:t>
            </a:r>
          </a:p>
          <a:p>
            <a:r>
              <a:rPr lang="uk-UA" sz="2000" dirty="0" err="1" smtClean="0"/>
              <a:t>Змагання</a:t>
            </a:r>
            <a:r>
              <a:rPr lang="uk-UA" sz="2000" dirty="0" smtClean="0"/>
              <a:t> учнів по рядах на швидкість читання та правильність.</a:t>
            </a:r>
          </a:p>
          <a:p>
            <a:r>
              <a:rPr lang="uk-UA" sz="2000" dirty="0" err="1" smtClean="0"/>
              <a:t>Читається</a:t>
            </a:r>
            <a:r>
              <a:rPr lang="uk-UA" sz="2000" dirty="0" smtClean="0"/>
              <a:t> текст. Учні можуть читати або ланцюжком, або </a:t>
            </a:r>
          </a:p>
          <a:p>
            <a:r>
              <a:rPr lang="uk-UA" sz="2000" dirty="0" smtClean="0"/>
              <a:t>утворюються команди. Той, хто допускає помилку при читанні, </a:t>
            </a:r>
          </a:p>
          <a:p>
            <a:r>
              <a:rPr lang="uk-UA" sz="2000" dirty="0" smtClean="0"/>
              <a:t>вибуває з гри.</a:t>
            </a:r>
          </a:p>
          <a:p>
            <a:r>
              <a:rPr lang="uk-UA" sz="2000" dirty="0" err="1" smtClean="0"/>
              <a:t>Учням</a:t>
            </a:r>
            <a:r>
              <a:rPr lang="uk-UA" sz="2000" dirty="0" smtClean="0"/>
              <a:t> роздаються картки з написаними словами.( Р</a:t>
            </a:r>
            <a:r>
              <a:rPr lang="de-DE" sz="2000" dirty="0" err="1" smtClean="0"/>
              <a:t>eter</a:t>
            </a:r>
            <a:r>
              <a:rPr lang="de-DE" sz="2000" dirty="0" smtClean="0"/>
              <a:t>, geben, </a:t>
            </a:r>
            <a:r>
              <a:rPr lang="de-DE" sz="2000" dirty="0" err="1" smtClean="0"/>
              <a:t>heissen</a:t>
            </a:r>
            <a:r>
              <a:rPr lang="de-DE" sz="2000" dirty="0" smtClean="0"/>
              <a:t>)</a:t>
            </a:r>
            <a:r>
              <a:rPr lang="uk-UA" sz="2000" dirty="0" smtClean="0"/>
              <a:t>.</a:t>
            </a:r>
            <a:r>
              <a:rPr lang="de-DE" sz="2000" dirty="0" smtClean="0"/>
              <a:t> </a:t>
            </a:r>
            <a:r>
              <a:rPr lang="uk-UA" sz="2000" dirty="0" smtClean="0"/>
              <a:t>Вчитель вимовляє той чи інший звук. Учні повинні назвати слово, яке містить цей звук. Та інші.</a:t>
            </a:r>
            <a:endParaRPr lang="uk-UA" sz="2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357166"/>
            <a:ext cx="8429684" cy="4739759"/>
          </a:xfrm>
          <a:prstGeom prst="rect">
            <a:avLst/>
          </a:prstGeom>
        </p:spPr>
        <p:txBody>
          <a:bodyPr wrap="square">
            <a:spAutoFit/>
          </a:bodyPr>
          <a:lstStyle/>
          <a:p>
            <a:r>
              <a:rPr lang="uk-UA" sz="3200" b="1" dirty="0" smtClean="0"/>
              <a:t>      Що ж таке рольова гра?</a:t>
            </a:r>
          </a:p>
          <a:p>
            <a:endParaRPr lang="uk-UA" dirty="0" smtClean="0"/>
          </a:p>
          <a:p>
            <a:r>
              <a:rPr lang="uk-UA" sz="2800" dirty="0" smtClean="0"/>
              <a:t>Вона сприяє розширенню асоціативної бази для освоєння мовного матеріалу, сприяє формуванню учбового співробітництва та партнерства, адже виконання припускає охват групи учнів( рольова гра будується не тільки на основі діалогу, але і </a:t>
            </a:r>
            <a:r>
              <a:rPr lang="uk-UA" sz="2800" dirty="0" err="1" smtClean="0"/>
              <a:t>полілогу</a:t>
            </a:r>
            <a:r>
              <a:rPr lang="uk-UA" sz="2800" dirty="0" smtClean="0"/>
              <a:t>), які повинні складно взаємодіяти, точно враховуючи реакцію один одного, допомагаючи одне одному. </a:t>
            </a:r>
            <a:endParaRPr lang="uk-UA" sz="2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357165"/>
            <a:ext cx="8501122" cy="5016758"/>
          </a:xfrm>
          <a:prstGeom prst="rect">
            <a:avLst/>
          </a:prstGeom>
        </p:spPr>
        <p:txBody>
          <a:bodyPr wrap="square">
            <a:spAutoFit/>
          </a:bodyPr>
          <a:lstStyle/>
          <a:p>
            <a:r>
              <a:rPr lang="ru-RU" sz="2000" b="1" dirty="0" smtClean="0"/>
              <a:t>     </a:t>
            </a:r>
            <a:r>
              <a:rPr lang="ru-RU" sz="2000" b="1" dirty="0" err="1" smtClean="0"/>
              <a:t>Етапи</a:t>
            </a:r>
            <a:r>
              <a:rPr lang="ru-RU" sz="2000" b="1" dirty="0" smtClean="0"/>
              <a:t> </a:t>
            </a:r>
            <a:r>
              <a:rPr lang="ru-RU" sz="2000" b="1" dirty="0" err="1" smtClean="0"/>
              <a:t>роботи</a:t>
            </a:r>
            <a:r>
              <a:rPr lang="ru-RU" sz="2000" b="1" dirty="0" smtClean="0"/>
              <a:t> </a:t>
            </a:r>
            <a:r>
              <a:rPr lang="ru-RU" sz="2000" b="1" dirty="0" err="1" smtClean="0"/>
              <a:t>із</a:t>
            </a:r>
            <a:r>
              <a:rPr lang="ru-RU" sz="2000" b="1" dirty="0" smtClean="0"/>
              <a:t> </a:t>
            </a:r>
            <a:r>
              <a:rPr lang="ru-RU" sz="2000" b="1" dirty="0" err="1" smtClean="0"/>
              <a:t>використанням</a:t>
            </a:r>
            <a:r>
              <a:rPr lang="ru-RU" sz="2000" b="1" dirty="0" smtClean="0"/>
              <a:t> </a:t>
            </a:r>
            <a:r>
              <a:rPr lang="ru-RU" sz="2000" b="1" dirty="0" err="1" smtClean="0"/>
              <a:t>рольових</a:t>
            </a:r>
            <a:r>
              <a:rPr lang="ru-RU" sz="2000" b="1" dirty="0" smtClean="0"/>
              <a:t> </a:t>
            </a:r>
          </a:p>
          <a:p>
            <a:r>
              <a:rPr lang="ru-RU" sz="2000" b="1" dirty="0" smtClean="0"/>
              <a:t>               </a:t>
            </a:r>
            <a:r>
              <a:rPr lang="ru-RU" sz="2000" b="1" dirty="0" err="1" smtClean="0"/>
              <a:t>ігор</a:t>
            </a:r>
            <a:r>
              <a:rPr lang="ru-RU" sz="2000" b="1" dirty="0" smtClean="0"/>
              <a:t> та </a:t>
            </a:r>
            <a:r>
              <a:rPr lang="ru-RU" sz="2000" b="1" dirty="0" err="1" smtClean="0"/>
              <a:t>ігрових</a:t>
            </a:r>
            <a:r>
              <a:rPr lang="ru-RU" sz="2000" b="1" dirty="0" smtClean="0"/>
              <a:t> </a:t>
            </a:r>
            <a:r>
              <a:rPr lang="ru-RU" sz="2000" b="1" dirty="0" err="1" smtClean="0"/>
              <a:t>моментів</a:t>
            </a:r>
            <a:r>
              <a:rPr lang="ru-RU" sz="2000" b="1" dirty="0" smtClean="0"/>
              <a:t>:</a:t>
            </a:r>
          </a:p>
          <a:p>
            <a:endParaRPr lang="ru-RU" sz="2000" b="1" dirty="0" smtClean="0"/>
          </a:p>
          <a:p>
            <a:r>
              <a:rPr lang="ru-RU" sz="2000" dirty="0" smtClean="0"/>
              <a:t>Так, при </a:t>
            </a:r>
            <a:r>
              <a:rPr lang="ru-RU" sz="2000" dirty="0" err="1" smtClean="0"/>
              <a:t>повторенні</a:t>
            </a:r>
            <a:r>
              <a:rPr lang="ru-RU" sz="2000" dirty="0" smtClean="0"/>
              <a:t> </a:t>
            </a:r>
            <a:r>
              <a:rPr lang="ru-RU" sz="2000" dirty="0" err="1" smtClean="0"/>
              <a:t>лексичного</a:t>
            </a:r>
            <a:r>
              <a:rPr lang="ru-RU" sz="2000" dirty="0" smtClean="0"/>
              <a:t> </a:t>
            </a:r>
            <a:r>
              <a:rPr lang="ru-RU" sz="2000" dirty="0" err="1" smtClean="0"/>
              <a:t>матеріалу</a:t>
            </a:r>
            <a:endParaRPr lang="ru-RU" sz="2000" dirty="0" smtClean="0"/>
          </a:p>
          <a:p>
            <a:r>
              <a:rPr lang="ru-RU" sz="2000" dirty="0" smtClean="0"/>
              <a:t>на початку уроку я </a:t>
            </a:r>
            <a:r>
              <a:rPr lang="ru-RU" sz="2000" dirty="0" err="1" smtClean="0"/>
              <a:t>проводжу</a:t>
            </a:r>
            <a:r>
              <a:rPr lang="ru-RU" sz="2000" dirty="0" smtClean="0"/>
              <a:t> </a:t>
            </a:r>
            <a:r>
              <a:rPr lang="ru-RU" sz="2000" dirty="0" err="1" smtClean="0"/>
              <a:t>наступні</a:t>
            </a:r>
            <a:r>
              <a:rPr lang="ru-RU" sz="2000" dirty="0" smtClean="0"/>
              <a:t> </a:t>
            </a:r>
            <a:r>
              <a:rPr lang="ru-RU" sz="2000" dirty="0" err="1" smtClean="0"/>
              <a:t>ігри</a:t>
            </a:r>
            <a:r>
              <a:rPr lang="ru-RU" sz="2000" dirty="0" smtClean="0"/>
              <a:t>: </a:t>
            </a:r>
          </a:p>
          <a:p>
            <a:r>
              <a:rPr lang="ru-RU" sz="2000" dirty="0" smtClean="0"/>
              <a:t>1. </a:t>
            </a:r>
            <a:r>
              <a:rPr lang="ru-RU" sz="2000" dirty="0" err="1" smtClean="0"/>
              <a:t>Кожен</a:t>
            </a:r>
            <a:r>
              <a:rPr lang="ru-RU" sz="2000" dirty="0" smtClean="0"/>
              <a:t> </a:t>
            </a:r>
            <a:r>
              <a:rPr lang="ru-RU" sz="2000" dirty="0" err="1" smtClean="0"/>
              <a:t>учень</a:t>
            </a:r>
            <a:r>
              <a:rPr lang="ru-RU" sz="2000" dirty="0" smtClean="0"/>
              <a:t> повинен </a:t>
            </a:r>
            <a:r>
              <a:rPr lang="ru-RU" sz="2000" dirty="0" err="1" smtClean="0"/>
              <a:t>мати</a:t>
            </a:r>
            <a:r>
              <a:rPr lang="ru-RU" sz="2000" dirty="0" smtClean="0"/>
              <a:t> перед собою лист </a:t>
            </a:r>
            <a:r>
              <a:rPr lang="ru-RU" sz="2000" dirty="0" err="1" smtClean="0"/>
              <a:t>паперу</a:t>
            </a:r>
            <a:r>
              <a:rPr lang="ru-RU" sz="2000" dirty="0" smtClean="0"/>
              <a:t> </a:t>
            </a:r>
            <a:r>
              <a:rPr lang="ru-RU" sz="2000" dirty="0" err="1" smtClean="0"/>
              <a:t>з</a:t>
            </a:r>
            <a:r>
              <a:rPr lang="ru-RU" sz="2000" dirty="0" smtClean="0"/>
              <a:t> </a:t>
            </a:r>
            <a:r>
              <a:rPr lang="ru-RU" sz="2000" dirty="0" err="1" smtClean="0"/>
              <a:t>намальованим</a:t>
            </a:r>
            <a:r>
              <a:rPr lang="ru-RU" sz="2000" dirty="0" smtClean="0"/>
              <a:t> на </a:t>
            </a:r>
            <a:r>
              <a:rPr lang="ru-RU" sz="2000" dirty="0" err="1" smtClean="0"/>
              <a:t>ньому</a:t>
            </a:r>
            <a:r>
              <a:rPr lang="ru-RU" sz="2000" dirty="0" smtClean="0"/>
              <a:t> </a:t>
            </a:r>
            <a:r>
              <a:rPr lang="ru-RU" sz="2000" dirty="0" err="1" smtClean="0"/>
              <a:t>ланцюжком</a:t>
            </a:r>
            <a:r>
              <a:rPr lang="ru-RU" sz="2000" dirty="0" smtClean="0"/>
              <a:t> </a:t>
            </a:r>
            <a:r>
              <a:rPr lang="ru-RU" sz="2000" dirty="0" err="1" smtClean="0"/>
              <a:t>квадратиків</a:t>
            </a:r>
            <a:r>
              <a:rPr lang="ru-RU" sz="2000" dirty="0" smtClean="0"/>
              <a:t>. </a:t>
            </a:r>
            <a:r>
              <a:rPr lang="ru-RU" sz="2000" dirty="0" err="1" smtClean="0"/>
              <a:t>Крім</a:t>
            </a:r>
            <a:r>
              <a:rPr lang="ru-RU" sz="2000" dirty="0" smtClean="0"/>
              <a:t> того </a:t>
            </a:r>
            <a:r>
              <a:rPr lang="ru-RU" sz="2000" dirty="0" err="1" smtClean="0"/>
              <a:t>учні</a:t>
            </a:r>
            <a:r>
              <a:rPr lang="ru-RU" sz="2000" dirty="0" smtClean="0"/>
              <a:t> </a:t>
            </a:r>
            <a:r>
              <a:rPr lang="ru-RU" sz="2000" dirty="0" err="1" smtClean="0"/>
              <a:t>повинні</a:t>
            </a:r>
            <a:r>
              <a:rPr lang="ru-RU" sz="2000" dirty="0" smtClean="0"/>
              <a:t> </a:t>
            </a:r>
            <a:r>
              <a:rPr lang="ru-RU" sz="2000" dirty="0" err="1" smtClean="0"/>
              <a:t>також</a:t>
            </a:r>
            <a:r>
              <a:rPr lang="ru-RU" sz="2000" dirty="0" smtClean="0"/>
              <a:t> </a:t>
            </a:r>
            <a:r>
              <a:rPr lang="ru-RU" sz="2000" dirty="0" err="1" smtClean="0"/>
              <a:t>мати</a:t>
            </a:r>
            <a:r>
              <a:rPr lang="ru-RU" sz="2000" dirty="0" smtClean="0"/>
              <a:t> </a:t>
            </a:r>
            <a:r>
              <a:rPr lang="ru-RU" sz="2000" dirty="0" err="1" smtClean="0"/>
              <a:t>літери</a:t>
            </a:r>
            <a:r>
              <a:rPr lang="ru-RU" sz="2000" dirty="0" smtClean="0"/>
              <a:t> на </a:t>
            </a:r>
            <a:r>
              <a:rPr lang="ru-RU" sz="2000" dirty="0" err="1" smtClean="0"/>
              <a:t>картоні</a:t>
            </a:r>
            <a:r>
              <a:rPr lang="ru-RU" sz="2000" dirty="0" smtClean="0"/>
              <a:t>. Я </a:t>
            </a:r>
            <a:r>
              <a:rPr lang="ru-RU" sz="2000" dirty="0" err="1" smtClean="0"/>
              <a:t>називаю</a:t>
            </a:r>
            <a:r>
              <a:rPr lang="ru-RU" sz="2000" dirty="0" smtClean="0"/>
              <a:t> слово </a:t>
            </a:r>
            <a:r>
              <a:rPr lang="ru-RU" sz="2000" dirty="0" err="1" smtClean="0"/>
              <a:t>українською</a:t>
            </a:r>
            <a:r>
              <a:rPr lang="ru-RU" sz="2000" dirty="0" smtClean="0"/>
              <a:t> </a:t>
            </a:r>
            <a:r>
              <a:rPr lang="ru-RU" sz="2000" dirty="0" err="1" smtClean="0"/>
              <a:t>мовою</a:t>
            </a:r>
            <a:r>
              <a:rPr lang="ru-RU" sz="2000" dirty="0" smtClean="0"/>
              <a:t> </a:t>
            </a:r>
            <a:r>
              <a:rPr lang="ru-RU" sz="2000" dirty="0" err="1" smtClean="0"/>
              <a:t>чи</a:t>
            </a:r>
            <a:r>
              <a:rPr lang="ru-RU" sz="2000" dirty="0" smtClean="0"/>
              <a:t> </a:t>
            </a:r>
            <a:r>
              <a:rPr lang="ru-RU" sz="2000" dirty="0" err="1" smtClean="0"/>
              <a:t>показую</a:t>
            </a:r>
            <a:r>
              <a:rPr lang="ru-RU" sz="2000" dirty="0" smtClean="0"/>
              <a:t> </a:t>
            </a:r>
            <a:r>
              <a:rPr lang="ru-RU" sz="2000" dirty="0" err="1" smtClean="0"/>
              <a:t>малюнок</a:t>
            </a:r>
            <a:r>
              <a:rPr lang="ru-RU" sz="2000" dirty="0" smtClean="0"/>
              <a:t>. </a:t>
            </a:r>
          </a:p>
          <a:p>
            <a:r>
              <a:rPr lang="ru-RU" sz="2000" dirty="0" err="1" smtClean="0"/>
              <a:t>Учень</a:t>
            </a:r>
            <a:r>
              <a:rPr lang="ru-RU" sz="2000" dirty="0" smtClean="0"/>
              <a:t> повинен </a:t>
            </a:r>
            <a:r>
              <a:rPr lang="ru-RU" sz="2000" dirty="0" err="1" smtClean="0"/>
              <a:t>вимовити</a:t>
            </a:r>
            <a:r>
              <a:rPr lang="ru-RU" sz="2000" dirty="0" smtClean="0"/>
              <a:t> </a:t>
            </a:r>
            <a:r>
              <a:rPr lang="ru-RU" sz="2000" dirty="0" err="1" smtClean="0"/>
              <a:t>потрібне</a:t>
            </a:r>
            <a:r>
              <a:rPr lang="ru-RU" sz="2000" dirty="0" smtClean="0"/>
              <a:t> слово </a:t>
            </a:r>
            <a:r>
              <a:rPr lang="ru-RU" sz="2000" dirty="0" err="1" smtClean="0"/>
              <a:t>німецькою</a:t>
            </a:r>
            <a:r>
              <a:rPr lang="ru-RU" sz="2000" dirty="0" smtClean="0"/>
              <a:t> </a:t>
            </a:r>
            <a:r>
              <a:rPr lang="ru-RU" sz="2000" dirty="0" err="1" smtClean="0"/>
              <a:t>мовою</a:t>
            </a:r>
            <a:r>
              <a:rPr lang="ru-RU" sz="2000" dirty="0" smtClean="0"/>
              <a:t>, а </a:t>
            </a:r>
            <a:r>
              <a:rPr lang="ru-RU" sz="2000" dirty="0" err="1" smtClean="0"/>
              <a:t>потім</a:t>
            </a:r>
            <a:r>
              <a:rPr lang="ru-RU" sz="2000" smtClean="0"/>
              <a:t>  заповнити</a:t>
            </a:r>
            <a:r>
              <a:rPr lang="ru-RU" sz="2000" dirty="0" smtClean="0"/>
              <a:t> ним </a:t>
            </a:r>
            <a:r>
              <a:rPr lang="ru-RU" sz="2000" dirty="0" err="1" smtClean="0"/>
              <a:t>ланцюжок</a:t>
            </a:r>
            <a:r>
              <a:rPr lang="ru-RU" sz="2000" dirty="0" smtClean="0"/>
              <a:t> </a:t>
            </a:r>
            <a:r>
              <a:rPr lang="ru-RU" sz="2000" dirty="0" err="1" smtClean="0"/>
              <a:t>квадратиків</a:t>
            </a:r>
            <a:r>
              <a:rPr lang="ru-RU" sz="2000" dirty="0" smtClean="0"/>
              <a:t>. Той, </a:t>
            </a:r>
            <a:r>
              <a:rPr lang="ru-RU" sz="2000" dirty="0" err="1" smtClean="0"/>
              <a:t>хто</a:t>
            </a:r>
            <a:r>
              <a:rPr lang="ru-RU" sz="2000" dirty="0" smtClean="0"/>
              <a:t> </a:t>
            </a:r>
            <a:r>
              <a:rPr lang="ru-RU" sz="2000" dirty="0" err="1" smtClean="0"/>
              <a:t>виконав</a:t>
            </a:r>
            <a:r>
              <a:rPr lang="ru-RU" sz="2000" dirty="0" smtClean="0"/>
              <a:t> </a:t>
            </a:r>
            <a:r>
              <a:rPr lang="ru-RU" sz="2000" dirty="0" err="1" smtClean="0"/>
              <a:t>завдання</a:t>
            </a:r>
            <a:r>
              <a:rPr lang="ru-RU" sz="2000" dirty="0" smtClean="0"/>
              <a:t>, </a:t>
            </a:r>
            <a:r>
              <a:rPr lang="ru-RU" sz="2000" dirty="0" err="1" smtClean="0"/>
              <a:t>піднімає</a:t>
            </a:r>
            <a:r>
              <a:rPr lang="ru-RU" sz="2000" dirty="0" smtClean="0"/>
              <a:t> руку. </a:t>
            </a:r>
            <a:r>
              <a:rPr lang="ru-RU" sz="2000" dirty="0" err="1" smtClean="0"/>
              <a:t>Перевіряю</a:t>
            </a:r>
            <a:r>
              <a:rPr lang="ru-RU" sz="2000" dirty="0" smtClean="0"/>
              <a:t>. </a:t>
            </a:r>
            <a:r>
              <a:rPr lang="ru-RU" sz="2000" dirty="0" err="1" smtClean="0"/>
              <a:t>Учень</a:t>
            </a:r>
            <a:r>
              <a:rPr lang="ru-RU" sz="2000" dirty="0" smtClean="0"/>
              <a:t> </a:t>
            </a:r>
            <a:r>
              <a:rPr lang="ru-RU" sz="2000" dirty="0" err="1" smtClean="0"/>
              <a:t>проказує</a:t>
            </a:r>
            <a:r>
              <a:rPr lang="ru-RU" sz="2000" dirty="0" smtClean="0"/>
              <a:t> слово на </a:t>
            </a:r>
            <a:r>
              <a:rPr lang="ru-RU" sz="2000" dirty="0" err="1" smtClean="0"/>
              <a:t>німецькій</a:t>
            </a:r>
            <a:r>
              <a:rPr lang="ru-RU" sz="2000" dirty="0" smtClean="0"/>
              <a:t> </a:t>
            </a:r>
            <a:r>
              <a:rPr lang="ru-RU" sz="2000" dirty="0" err="1" smtClean="0"/>
              <a:t>мові</a:t>
            </a:r>
            <a:r>
              <a:rPr lang="ru-RU" sz="2000" dirty="0" smtClean="0"/>
              <a:t>. </a:t>
            </a:r>
            <a:r>
              <a:rPr lang="ru-RU" sz="2000" dirty="0" err="1" smtClean="0"/>
              <a:t>Можна</a:t>
            </a:r>
            <a:r>
              <a:rPr lang="ru-RU" sz="2000" dirty="0" smtClean="0"/>
              <a:t> </a:t>
            </a:r>
            <a:r>
              <a:rPr lang="ru-RU" sz="2000" dirty="0" err="1" smtClean="0"/>
              <a:t>запропонувати</a:t>
            </a:r>
            <a:r>
              <a:rPr lang="ru-RU" sz="2000" dirty="0" smtClean="0"/>
              <a:t> </a:t>
            </a:r>
            <a:r>
              <a:rPr lang="ru-RU" sz="2000" dirty="0" err="1" smtClean="0"/>
              <a:t>скласти</a:t>
            </a:r>
            <a:r>
              <a:rPr lang="ru-RU" sz="2000" dirty="0" smtClean="0"/>
              <a:t> </a:t>
            </a:r>
            <a:r>
              <a:rPr lang="ru-RU" sz="2000" dirty="0" err="1" smtClean="0"/>
              <a:t>речення</a:t>
            </a:r>
            <a:r>
              <a:rPr lang="ru-RU" sz="2000" dirty="0" smtClean="0"/>
              <a:t> </a:t>
            </a:r>
            <a:r>
              <a:rPr lang="ru-RU" sz="2000" dirty="0" err="1" smtClean="0"/>
              <a:t>чи</a:t>
            </a:r>
            <a:r>
              <a:rPr lang="ru-RU" sz="2000" dirty="0" smtClean="0"/>
              <a:t> </a:t>
            </a:r>
            <a:r>
              <a:rPr lang="ru-RU" sz="2000" dirty="0" err="1" smtClean="0"/>
              <a:t>словосполучення</a:t>
            </a:r>
            <a:r>
              <a:rPr lang="ru-RU" sz="2000" dirty="0" smtClean="0"/>
              <a:t> </a:t>
            </a:r>
            <a:r>
              <a:rPr lang="ru-RU" sz="2000" dirty="0" err="1" smtClean="0"/>
              <a:t>з</a:t>
            </a:r>
            <a:r>
              <a:rPr lang="ru-RU" sz="2000" dirty="0" smtClean="0"/>
              <a:t> </a:t>
            </a:r>
            <a:r>
              <a:rPr lang="ru-RU" sz="2000" dirty="0" err="1" smtClean="0"/>
              <a:t>цим</a:t>
            </a:r>
            <a:r>
              <a:rPr lang="ru-RU" sz="2000" dirty="0" smtClean="0"/>
              <a:t> словом. Слова </a:t>
            </a:r>
            <a:r>
              <a:rPr lang="ru-RU" sz="2000" dirty="0" err="1" smtClean="0"/>
              <a:t>повинні</a:t>
            </a:r>
            <a:r>
              <a:rPr lang="ru-RU" sz="2000" dirty="0" smtClean="0"/>
              <a:t> бути </a:t>
            </a:r>
            <a:r>
              <a:rPr lang="ru-RU" sz="2000" dirty="0" err="1" smtClean="0"/>
              <a:t>підібрані</a:t>
            </a:r>
            <a:r>
              <a:rPr lang="ru-RU" sz="2000" dirty="0" smtClean="0"/>
              <a:t> </a:t>
            </a:r>
            <a:r>
              <a:rPr lang="ru-RU" sz="2000" dirty="0" err="1" smtClean="0"/>
              <a:t>або</a:t>
            </a:r>
            <a:r>
              <a:rPr lang="ru-RU" sz="2000" dirty="0" smtClean="0"/>
              <a:t> за </a:t>
            </a:r>
            <a:r>
              <a:rPr lang="ru-RU" sz="2000" dirty="0" err="1" smtClean="0"/>
              <a:t>фонетичним</a:t>
            </a:r>
            <a:r>
              <a:rPr lang="ru-RU" sz="2000" dirty="0" smtClean="0"/>
              <a:t>, </a:t>
            </a:r>
            <a:r>
              <a:rPr lang="ru-RU" sz="2000" dirty="0" err="1" smtClean="0"/>
              <a:t>або</a:t>
            </a:r>
            <a:r>
              <a:rPr lang="ru-RU" sz="2000" dirty="0" smtClean="0"/>
              <a:t> </a:t>
            </a:r>
            <a:r>
              <a:rPr lang="ru-RU" sz="2000" dirty="0" err="1" smtClean="0"/>
              <a:t>за</a:t>
            </a:r>
            <a:r>
              <a:rPr lang="ru-RU" sz="2000" dirty="0" smtClean="0"/>
              <a:t> </a:t>
            </a:r>
            <a:r>
              <a:rPr lang="ru-RU" sz="2000" dirty="0" err="1" smtClean="0"/>
              <a:t>тематичним</a:t>
            </a:r>
            <a:r>
              <a:rPr lang="ru-RU" sz="2000" dirty="0" smtClean="0"/>
              <a:t> принципом.</a:t>
            </a:r>
            <a:endParaRPr lang="ru-RU"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42910" y="714357"/>
            <a:ext cx="7572428" cy="954107"/>
          </a:xfrm>
          <a:prstGeom prst="rect">
            <a:avLst/>
          </a:prstGeom>
        </p:spPr>
        <p:txBody>
          <a:bodyPr wrap="square">
            <a:spAutoFit/>
          </a:bodyPr>
          <a:lstStyle/>
          <a:p>
            <a:r>
              <a:rPr lang="ru-RU" sz="2800" b="1" dirty="0" err="1" smtClean="0"/>
              <a:t>Інноваційні</a:t>
            </a:r>
            <a:r>
              <a:rPr lang="ru-RU" sz="2800" b="1" dirty="0" smtClean="0"/>
              <a:t> </a:t>
            </a:r>
            <a:r>
              <a:rPr lang="ru-RU" sz="2800" b="1" dirty="0" err="1" smtClean="0"/>
              <a:t>форми</a:t>
            </a:r>
            <a:r>
              <a:rPr lang="ru-RU" sz="2800" b="1" dirty="0" smtClean="0"/>
              <a:t> </a:t>
            </a:r>
            <a:r>
              <a:rPr lang="ru-RU" sz="2800" b="1" dirty="0" err="1" smtClean="0"/>
              <a:t>роботи</a:t>
            </a:r>
            <a:r>
              <a:rPr lang="ru-RU" sz="2800" b="1" dirty="0" smtClean="0"/>
              <a:t> та </a:t>
            </a:r>
            <a:r>
              <a:rPr lang="ru-RU" sz="2800" b="1" dirty="0" err="1" smtClean="0"/>
              <a:t>технології</a:t>
            </a:r>
            <a:r>
              <a:rPr lang="ru-RU" sz="2800" b="1" dirty="0" smtClean="0"/>
              <a:t>, </a:t>
            </a:r>
            <a:r>
              <a:rPr lang="ru-RU" sz="2800" b="1" dirty="0" err="1" smtClean="0"/>
              <a:t>які</a:t>
            </a:r>
            <a:r>
              <a:rPr lang="ru-RU" sz="2800" b="1" dirty="0" smtClean="0"/>
              <a:t> </a:t>
            </a:r>
            <a:r>
              <a:rPr lang="ru-RU" sz="2800" b="1" dirty="0" err="1" smtClean="0"/>
              <a:t>використовую</a:t>
            </a:r>
            <a:r>
              <a:rPr lang="ru-RU" sz="2800" b="1" dirty="0" smtClean="0"/>
              <a:t>:</a:t>
            </a:r>
            <a:endParaRPr lang="ru-RU" sz="2800" b="1" dirty="0"/>
          </a:p>
        </p:txBody>
      </p:sp>
      <p:graphicFrame>
        <p:nvGraphicFramePr>
          <p:cNvPr id="4" name="Схема 3"/>
          <p:cNvGraphicFramePr/>
          <p:nvPr/>
        </p:nvGraphicFramePr>
        <p:xfrm>
          <a:off x="500034" y="1857364"/>
          <a:ext cx="8001056" cy="4286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285728"/>
            <a:ext cx="8429684" cy="5816977"/>
          </a:xfrm>
          <a:prstGeom prst="rect">
            <a:avLst/>
          </a:prstGeom>
        </p:spPr>
        <p:txBody>
          <a:bodyPr wrap="square">
            <a:spAutoFit/>
          </a:bodyPr>
          <a:lstStyle/>
          <a:p>
            <a:r>
              <a:rPr lang="uk-UA" sz="2400" b="1" dirty="0" smtClean="0"/>
              <a:t>             При поясненні або закріпленні </a:t>
            </a:r>
          </a:p>
          <a:p>
            <a:r>
              <a:rPr lang="uk-UA" sz="2400" b="1" dirty="0" smtClean="0"/>
              <a:t>             нового матеріалу я застосовую:</a:t>
            </a:r>
          </a:p>
          <a:p>
            <a:r>
              <a:rPr lang="uk-UA" dirty="0" smtClean="0"/>
              <a:t></a:t>
            </a:r>
            <a:r>
              <a:rPr lang="uk-UA" b="1" dirty="0" smtClean="0"/>
              <a:t>” </a:t>
            </a:r>
            <a:r>
              <a:rPr lang="de-DE" b="1" dirty="0" err="1" smtClean="0"/>
              <a:t>Antonymenball</a:t>
            </a:r>
            <a:r>
              <a:rPr lang="de-DE" b="1" dirty="0" smtClean="0"/>
              <a:t>”</a:t>
            </a:r>
          </a:p>
          <a:p>
            <a:r>
              <a:rPr lang="de-DE" dirty="0" smtClean="0"/>
              <a:t></a:t>
            </a:r>
            <a:r>
              <a:rPr lang="uk-UA" dirty="0" smtClean="0"/>
              <a:t>Завдання:</a:t>
            </a:r>
          </a:p>
          <a:p>
            <a:r>
              <a:rPr lang="uk-UA" dirty="0" smtClean="0"/>
              <a:t>У нашого чарівного м’яча сьогодні вередливий настрій.</a:t>
            </a:r>
          </a:p>
          <a:p>
            <a:r>
              <a:rPr lang="uk-UA" dirty="0" smtClean="0"/>
              <a:t>Він хоче, щоб йому відповідали навпаки. Програє той учень( або команда), хто не зможе заперечити м’ячу.</a:t>
            </a:r>
          </a:p>
          <a:p>
            <a:r>
              <a:rPr lang="uk-UA" dirty="0" err="1" smtClean="0"/>
              <a:t>Змагаються</a:t>
            </a:r>
            <a:r>
              <a:rPr lang="uk-UA" dirty="0" smtClean="0"/>
              <a:t> окремі учні або команди. Ведучий (учитель або учень) кидає м’яч учневі і називає якесь слово.</a:t>
            </a:r>
          </a:p>
          <a:p>
            <a:r>
              <a:rPr lang="uk-UA" dirty="0" smtClean="0"/>
              <a:t>Той повинен зловити, назвати антонім до цього слова і знову кинути м’яч ведучому.( Замість антонімів можна називати синоніми, </a:t>
            </a:r>
            <a:r>
              <a:rPr lang="uk-UA" dirty="0" err="1" smtClean="0"/>
              <a:t>однокорінні</a:t>
            </a:r>
            <a:r>
              <a:rPr lang="uk-UA" dirty="0" smtClean="0"/>
              <a:t> слова, чи слова для </a:t>
            </a:r>
            <a:r>
              <a:rPr lang="uk-UA" dirty="0" err="1" smtClean="0"/>
              <a:t>зворотнього</a:t>
            </a:r>
            <a:r>
              <a:rPr lang="uk-UA" dirty="0" smtClean="0"/>
              <a:t> перекладу тощо).</a:t>
            </a:r>
          </a:p>
          <a:p>
            <a:r>
              <a:rPr lang="uk-UA" dirty="0" err="1" smtClean="0"/>
              <a:t>Наприклад</a:t>
            </a:r>
            <a:r>
              <a:rPr lang="uk-UA" dirty="0" smtClean="0"/>
              <a:t>:</a:t>
            </a:r>
          </a:p>
          <a:p>
            <a:r>
              <a:rPr lang="uk-UA" dirty="0" smtClean="0"/>
              <a:t></a:t>
            </a:r>
            <a:r>
              <a:rPr lang="de-DE" dirty="0" smtClean="0"/>
              <a:t>der Tag –die Nacht</a:t>
            </a:r>
          </a:p>
          <a:p>
            <a:r>
              <a:rPr lang="de-DE" dirty="0" smtClean="0"/>
              <a:t>der Anfang –das Ende</a:t>
            </a:r>
          </a:p>
          <a:p>
            <a:r>
              <a:rPr lang="de-DE" dirty="0" smtClean="0"/>
              <a:t>gesund –krank</a:t>
            </a:r>
          </a:p>
          <a:p>
            <a:r>
              <a:rPr lang="de-DE" dirty="0" smtClean="0"/>
              <a:t>gut –schlecht</a:t>
            </a:r>
          </a:p>
          <a:p>
            <a:r>
              <a:rPr lang="de-DE" dirty="0" smtClean="0"/>
              <a:t>faul –</a:t>
            </a:r>
            <a:r>
              <a:rPr lang="de-DE" dirty="0" err="1" smtClean="0"/>
              <a:t>fleissig</a:t>
            </a:r>
            <a:endParaRPr lang="de-DE" dirty="0" smtClean="0"/>
          </a:p>
          <a:p>
            <a:r>
              <a:rPr lang="de-DE" dirty="0" smtClean="0"/>
              <a:t>alt –neu</a:t>
            </a:r>
          </a:p>
          <a:p>
            <a:r>
              <a:rPr lang="de-DE" dirty="0" smtClean="0"/>
              <a:t>geben–nehmen </a:t>
            </a:r>
            <a:endParaRPr lang="de-DE"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285728"/>
            <a:ext cx="8429684" cy="6370975"/>
          </a:xfrm>
          <a:prstGeom prst="rect">
            <a:avLst/>
          </a:prstGeom>
        </p:spPr>
        <p:txBody>
          <a:bodyPr wrap="square">
            <a:spAutoFit/>
          </a:bodyPr>
          <a:lstStyle/>
          <a:p>
            <a:r>
              <a:rPr lang="uk-UA" sz="2400" b="1" dirty="0" smtClean="0"/>
              <a:t>       Для закріплення теми пропоную такі                        ігри:</a:t>
            </a:r>
          </a:p>
          <a:p>
            <a:r>
              <a:rPr lang="uk-UA" dirty="0" smtClean="0"/>
              <a:t>“</a:t>
            </a:r>
            <a:r>
              <a:rPr lang="de-DE" dirty="0" smtClean="0"/>
              <a:t>Lies den Satz richtig”.</a:t>
            </a:r>
          </a:p>
          <a:p>
            <a:r>
              <a:rPr lang="de-DE" dirty="0" smtClean="0"/>
              <a:t></a:t>
            </a:r>
            <a:r>
              <a:rPr lang="uk-UA" dirty="0" smtClean="0"/>
              <a:t>Завдання:</a:t>
            </a:r>
          </a:p>
          <a:p>
            <a:r>
              <a:rPr lang="uk-UA" dirty="0" err="1" smtClean="0"/>
              <a:t>Щоб</a:t>
            </a:r>
            <a:r>
              <a:rPr lang="uk-UA" dirty="0" smtClean="0"/>
              <a:t> подорожувати царством мови, треба бути дуже уважним, бо злий карлик Н</a:t>
            </a:r>
            <a:r>
              <a:rPr lang="de-DE" dirty="0" err="1" smtClean="0"/>
              <a:t>err</a:t>
            </a:r>
            <a:r>
              <a:rPr lang="de-DE" dirty="0" smtClean="0"/>
              <a:t> Fehler </a:t>
            </a:r>
            <a:r>
              <a:rPr lang="uk-UA" dirty="0" smtClean="0"/>
              <a:t>усюди розставляє свої пастки. Зараз їх побачимо і дізнаємося, хто з вас найуважніший.</a:t>
            </a:r>
          </a:p>
          <a:p>
            <a:r>
              <a:rPr lang="uk-UA" dirty="0" err="1" smtClean="0"/>
              <a:t>Опис</a:t>
            </a:r>
            <a:r>
              <a:rPr lang="uk-UA" dirty="0" smtClean="0"/>
              <a:t> гри:</a:t>
            </a:r>
          </a:p>
          <a:p>
            <a:r>
              <a:rPr lang="uk-UA" dirty="0" smtClean="0"/>
              <a:t>Я готую для 2 –3 або 4 команд учнів по 3 –4 картки, на кожній кілька речень (окремих чи зв’язаних) або окремих слів, які записані в одне суцільне слово. </a:t>
            </a:r>
          </a:p>
          <a:p>
            <a:r>
              <a:rPr lang="uk-UA" dirty="0" smtClean="0"/>
              <a:t>За моїм сигналом команди починають читати написане, розділяючи його на слова. При цьому пояснюють місце присудка у реченні.</a:t>
            </a:r>
          </a:p>
          <a:p>
            <a:r>
              <a:rPr lang="uk-UA" dirty="0" err="1" smtClean="0"/>
              <a:t>Приклади</a:t>
            </a:r>
            <a:r>
              <a:rPr lang="uk-UA" dirty="0" smtClean="0"/>
              <a:t>:</a:t>
            </a:r>
          </a:p>
          <a:p>
            <a:r>
              <a:rPr lang="uk-UA" dirty="0" smtClean="0"/>
              <a:t></a:t>
            </a:r>
            <a:r>
              <a:rPr lang="de-DE" dirty="0" smtClean="0"/>
              <a:t>entschuldigensiebittewiekommeichzuruniversitatdieuniversitatliegtweitsiekonnennichtz</a:t>
            </a:r>
          </a:p>
          <a:p>
            <a:r>
              <a:rPr lang="de-DE" dirty="0" err="1" smtClean="0"/>
              <a:t>ufussgehennehmensiedenbus</a:t>
            </a:r>
            <a:r>
              <a:rPr lang="de-DE" dirty="0" smtClean="0"/>
              <a:t>/</a:t>
            </a:r>
          </a:p>
          <a:p>
            <a:r>
              <a:rPr lang="de-DE" dirty="0" smtClean="0"/>
              <a:t>ichliebedichundduwarumschreibstdumirnichtichwartesehrdumusstmsrschnellantworten.</a:t>
            </a:r>
          </a:p>
          <a:p>
            <a:r>
              <a:rPr lang="de-DE" dirty="0" smtClean="0"/>
              <a:t></a:t>
            </a:r>
            <a:r>
              <a:rPr lang="uk-UA" dirty="0" smtClean="0"/>
              <a:t>Перемагає та команда, яка швидше прочитала «своє» речення. Наступного разу учні готують аналогічні тексти для свого сусіда або іншої команди.</a:t>
            </a:r>
            <a:endParaRPr lang="uk-UA"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428604"/>
            <a:ext cx="8286808" cy="4585871"/>
          </a:xfrm>
          <a:prstGeom prst="rect">
            <a:avLst/>
          </a:prstGeom>
        </p:spPr>
        <p:txBody>
          <a:bodyPr wrap="square">
            <a:spAutoFit/>
          </a:bodyPr>
          <a:lstStyle/>
          <a:p>
            <a:r>
              <a:rPr lang="uk-UA" sz="3600" b="1" dirty="0" smtClean="0"/>
              <a:t>       Я прийшла до висновку:</a:t>
            </a:r>
          </a:p>
          <a:p>
            <a:endParaRPr lang="uk-UA" sz="3200" b="1" dirty="0" smtClean="0"/>
          </a:p>
          <a:p>
            <a:r>
              <a:rPr lang="uk-UA" sz="2800" dirty="0" smtClean="0"/>
              <a:t>   </a:t>
            </a:r>
            <a:r>
              <a:rPr lang="uk-UA" sz="3200" dirty="0" smtClean="0"/>
              <a:t>Ігри, елементи гри на кожному етапі уроку знімають стрес, розвивають моральні, комунікативні якості, створюють позитивну психологічну атмосферу, бажання продовжити контакт, розширити сферу спілкування.</a:t>
            </a:r>
            <a:endParaRPr lang="uk-UA" sz="32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357165"/>
            <a:ext cx="8572560" cy="6278642"/>
          </a:xfrm>
          <a:prstGeom prst="rect">
            <a:avLst/>
          </a:prstGeom>
        </p:spPr>
        <p:txBody>
          <a:bodyPr wrap="square">
            <a:spAutoFit/>
          </a:bodyPr>
          <a:lstStyle/>
          <a:p>
            <a:r>
              <a:rPr lang="uk-UA" sz="2400" b="1" dirty="0" smtClean="0"/>
              <a:t>      Мотиваційно-організаційний етап </a:t>
            </a:r>
          </a:p>
          <a:p>
            <a:r>
              <a:rPr lang="uk-UA" sz="2400" b="1" dirty="0" smtClean="0"/>
              <a:t>                уроку може включати:</a:t>
            </a:r>
          </a:p>
          <a:p>
            <a:endParaRPr lang="uk-UA" dirty="0" smtClean="0"/>
          </a:p>
          <a:p>
            <a:r>
              <a:rPr lang="uk-UA" sz="2400" dirty="0" err="1" smtClean="0"/>
              <a:t>рольові</a:t>
            </a:r>
            <a:r>
              <a:rPr lang="uk-UA" sz="2400" dirty="0" smtClean="0"/>
              <a:t> ігри та імітації, використання афоризмів та висловлювань з творів німецьких письменників. Ось кілька конкретних прийомів, які я використовую на першому етапі уроку для мотивації навчальної діяльності:</a:t>
            </a:r>
          </a:p>
          <a:p>
            <a:r>
              <a:rPr lang="uk-UA" sz="2400" dirty="0" err="1" smtClean="0"/>
              <a:t>Метод</a:t>
            </a:r>
            <a:r>
              <a:rPr lang="uk-UA" sz="2400" dirty="0" smtClean="0"/>
              <a:t> «Показуха» (скульптура), метод «Картинна галерея», метод «Мозковий штурм» та Метод «Асоціації на дошці», який залучає власний досвід учнів, має високий ступінь зацікавленості, проводиться фронтально. Для посилення емоційності можна використовувати фотографії, пісні, афоризми, вірші. Залежно від змісту має три види проведення: «поняття», «квітка», «прямокутник</a:t>
            </a:r>
            <a:r>
              <a:rPr lang="uk-UA" sz="2000" dirty="0" smtClean="0"/>
              <a:t>».</a:t>
            </a:r>
            <a:endParaRPr lang="uk-UA" sz="20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357166"/>
            <a:ext cx="8643998" cy="5262979"/>
          </a:xfrm>
          <a:prstGeom prst="rect">
            <a:avLst/>
          </a:prstGeom>
        </p:spPr>
        <p:txBody>
          <a:bodyPr wrap="square">
            <a:spAutoFit/>
          </a:bodyPr>
          <a:lstStyle/>
          <a:p>
            <a:r>
              <a:rPr lang="uk-UA" sz="2400" b="1" dirty="0" smtClean="0"/>
              <a:t>         </a:t>
            </a:r>
            <a:r>
              <a:rPr lang="uk-UA" sz="2400" b="1" dirty="0" err="1" smtClean="0"/>
              <a:t>Виконавчо-діяльнісний</a:t>
            </a:r>
            <a:r>
              <a:rPr lang="uk-UA" sz="2400" b="1" dirty="0" smtClean="0"/>
              <a:t> етап уроку </a:t>
            </a:r>
          </a:p>
          <a:p>
            <a:r>
              <a:rPr lang="uk-UA" sz="2400" b="1" dirty="0" smtClean="0"/>
              <a:t>                       має кілька етапів</a:t>
            </a:r>
            <a:r>
              <a:rPr lang="uk-UA" sz="2400" dirty="0" smtClean="0"/>
              <a:t>: </a:t>
            </a:r>
          </a:p>
          <a:p>
            <a:r>
              <a:rPr lang="uk-UA" sz="2400" dirty="0" smtClean="0"/>
              <a:t>організація </a:t>
            </a:r>
            <a:r>
              <a:rPr lang="uk-UA" sz="2400" dirty="0" err="1" smtClean="0"/>
              <a:t>виконавчо-діяльнісного</a:t>
            </a:r>
            <a:r>
              <a:rPr lang="uk-UA" sz="2400" dirty="0" smtClean="0"/>
              <a:t> етапу, організація навчально-пізнавальної діяльності учнів у рамках комунікативно-діалогової моделі, у рамках ігрової моделі. Ігрова діяльність притаманна </a:t>
            </a:r>
          </a:p>
          <a:p>
            <a:r>
              <a:rPr lang="uk-UA" sz="2400" dirty="0" smtClean="0"/>
              <a:t>дитині. У ході гри на основі зміни ролей та ігрових ситуацій відбувається соціалізація дитини. Ігри поділяються на імітаційно-моделюючі та рольові. Імітаційно-моделюючі ігри включають у </a:t>
            </a:r>
          </a:p>
          <a:p>
            <a:r>
              <a:rPr lang="uk-UA" sz="2400" dirty="0" smtClean="0"/>
              <a:t>себе розподіл ролей (керівник, доповідач, секретар, герой конкретного твору німецького письменника тощо), але вони мають менше значення, ніж у рольових іграх.</a:t>
            </a:r>
            <a:endParaRPr lang="uk-UA" sz="2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428603"/>
            <a:ext cx="8429684" cy="5632311"/>
          </a:xfrm>
          <a:prstGeom prst="rect">
            <a:avLst/>
          </a:prstGeom>
        </p:spPr>
        <p:txBody>
          <a:bodyPr wrap="square">
            <a:spAutoFit/>
          </a:bodyPr>
          <a:lstStyle/>
          <a:p>
            <a:r>
              <a:rPr lang="uk-UA" sz="2400" b="1" dirty="0" smtClean="0"/>
              <a:t>         На етапі закріплення використовую </a:t>
            </a:r>
          </a:p>
          <a:p>
            <a:r>
              <a:rPr lang="uk-UA" sz="2400" b="1" dirty="0" smtClean="0"/>
              <a:t>                          ігрові моменти:</a:t>
            </a:r>
          </a:p>
          <a:p>
            <a:r>
              <a:rPr lang="uk-UA" sz="2400" dirty="0" err="1" smtClean="0"/>
              <a:t>«Мовчанка</a:t>
            </a:r>
            <a:r>
              <a:rPr lang="uk-UA" sz="2400" dirty="0" smtClean="0"/>
              <a:t>»</a:t>
            </a:r>
          </a:p>
          <a:p>
            <a:r>
              <a:rPr lang="uk-UA" sz="2400" dirty="0" err="1" smtClean="0"/>
              <a:t>Готується</a:t>
            </a:r>
            <a:r>
              <a:rPr lang="uk-UA" sz="2400" dirty="0" smtClean="0"/>
              <a:t> перелік слів, понять. Учні піднімають руку вгору, якщо слово вжите по виучуваній темі, якщо переклад його, проказаний вчителем, вірний.</a:t>
            </a:r>
          </a:p>
          <a:p>
            <a:r>
              <a:rPr lang="uk-UA" sz="2400" dirty="0" err="1" smtClean="0"/>
              <a:t>«Знайди</a:t>
            </a:r>
            <a:r>
              <a:rPr lang="uk-UA" sz="2400" dirty="0" smtClean="0"/>
              <a:t> помилку»</a:t>
            </a:r>
          </a:p>
          <a:p>
            <a:r>
              <a:rPr lang="uk-UA" sz="2400" dirty="0" err="1" smtClean="0"/>
              <a:t>Клас</a:t>
            </a:r>
            <a:r>
              <a:rPr lang="uk-UA" sz="2400" dirty="0" smtClean="0"/>
              <a:t> поділяється на дві, три команди і отримує картку, на якій потрібно підкреслити ті питання, слова, які стосуються теми уроку, а непотрібні треба викреслити. Картка передається швидко на наступну парту. Перемагає та команда, яка швидше справилася із завданням і склала </a:t>
            </a:r>
          </a:p>
          <a:p>
            <a:r>
              <a:rPr lang="uk-UA" sz="2400" dirty="0" smtClean="0"/>
              <a:t>коротку розповідь. </a:t>
            </a:r>
            <a:endParaRPr lang="uk-UA" sz="2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285728"/>
            <a:ext cx="8501122" cy="5878532"/>
          </a:xfrm>
          <a:prstGeom prst="rect">
            <a:avLst/>
          </a:prstGeom>
        </p:spPr>
        <p:txBody>
          <a:bodyPr wrap="square">
            <a:spAutoFit/>
          </a:bodyPr>
          <a:lstStyle/>
          <a:p>
            <a:r>
              <a:rPr lang="uk-UA" sz="2400" b="1" dirty="0" smtClean="0"/>
              <a:t>           </a:t>
            </a:r>
            <a:r>
              <a:rPr lang="uk-UA" sz="2800" b="1" dirty="0" smtClean="0"/>
              <a:t>Під час роботи з великими </a:t>
            </a:r>
          </a:p>
          <a:p>
            <a:r>
              <a:rPr lang="uk-UA" sz="2800" b="1" dirty="0" smtClean="0"/>
              <a:t>                текстами пропоную:</a:t>
            </a:r>
          </a:p>
          <a:p>
            <a:r>
              <a:rPr lang="uk-UA" sz="2000" dirty="0" smtClean="0"/>
              <a:t>1. Прочитати текст, перекласти( або осмислити головне в ньому) і розкласти весь матеріал за названими категоріями. Створивши таким чином своєрідну таблицю-конспект. Залежно від особливостей та складності матеріалу можна виділити інші категорії. Перемагає той, хто </a:t>
            </a:r>
            <a:r>
              <a:rPr lang="uk-UA" sz="2000" dirty="0" err="1" smtClean="0"/>
              <a:t>повніст</a:t>
            </a:r>
            <a:r>
              <a:rPr lang="uk-UA" sz="2000" dirty="0" smtClean="0"/>
              <a:t>. Впорається із завданням. Конспект обговорюється в класі.</a:t>
            </a:r>
          </a:p>
          <a:p>
            <a:r>
              <a:rPr lang="uk-UA" sz="2000" dirty="0" smtClean="0"/>
              <a:t>2. «Авторська майстерність»</a:t>
            </a:r>
          </a:p>
          <a:p>
            <a:r>
              <a:rPr lang="uk-UA" sz="2000" dirty="0" err="1" smtClean="0"/>
              <a:t>Учні</a:t>
            </a:r>
            <a:r>
              <a:rPr lang="uk-UA" sz="2000" dirty="0" smtClean="0"/>
              <a:t> читають уже знайомий текст( наприклад про покупки в </a:t>
            </a:r>
          </a:p>
          <a:p>
            <a:r>
              <a:rPr lang="uk-UA" sz="2000" dirty="0" smtClean="0"/>
              <a:t>магазині, послуги). Читають впродовж визначеного вчителем часу. Потім учитель розподіляє виконувані ролі щодо змісту тексту( ведучий, споживачі, товар, продавець, покупець, послуга тощо). Після розподілу ролей текст читається вголос, а потім актори мають його відтворити, показавши. Як вони розуміють сутність своєї ролі. Оцінюється вміння розкрити сутність тексту, оригінальність, майстерність. Звертається особлива увага на німецькомовні помилки.</a:t>
            </a:r>
            <a:endParaRPr lang="uk-UA" sz="20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500042"/>
            <a:ext cx="8572560" cy="5386090"/>
          </a:xfrm>
          <a:prstGeom prst="rect">
            <a:avLst/>
          </a:prstGeom>
        </p:spPr>
        <p:txBody>
          <a:bodyPr wrap="square">
            <a:spAutoFit/>
          </a:bodyPr>
          <a:lstStyle/>
          <a:p>
            <a:r>
              <a:rPr lang="uk-UA" sz="3200" b="1" dirty="0" smtClean="0"/>
              <a:t>              Я переконана:</a:t>
            </a:r>
          </a:p>
          <a:p>
            <a:r>
              <a:rPr lang="uk-UA" sz="2400" dirty="0" err="1" smtClean="0">
                <a:solidFill>
                  <a:srgbClr val="C00000"/>
                </a:solidFill>
              </a:rPr>
              <a:t></a:t>
            </a:r>
            <a:r>
              <a:rPr lang="uk-UA" sz="2400" dirty="0" err="1" smtClean="0"/>
              <a:t>що</a:t>
            </a:r>
            <a:r>
              <a:rPr lang="uk-UA" sz="2400" dirty="0" smtClean="0"/>
              <a:t> лише через гру учні мають можливість не стільки механічно засвоювати матеріал, скільки душевно обжити його. Завдання оживають, приживаються, починають жити у душах дітей, які й самі </a:t>
            </a:r>
            <a:r>
              <a:rPr lang="uk-UA" sz="2400" dirty="0" err="1" smtClean="0"/>
              <a:t>починают</a:t>
            </a:r>
            <a:r>
              <a:rPr lang="uk-UA" sz="2400" dirty="0" smtClean="0"/>
              <a:t> відчувати своє життя по-новому. А це позначається на світосприйманні, поведінці, спілкуванні між собою та учителем, на розвитку креативного мислення та виробленні комунікативних здібностей. Поведінка стає менш важливою, ніж правило, під час гри. А правило не менш цікавим, ніж поведінка. Усе переплітається й перероджується. Шкільна дисципліна стає вихованням. Урок стає школою життя</a:t>
            </a:r>
            <a:endParaRPr lang="uk-UA" sz="24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500042"/>
            <a:ext cx="8358246" cy="4462760"/>
          </a:xfrm>
          <a:prstGeom prst="rect">
            <a:avLst/>
          </a:prstGeom>
        </p:spPr>
        <p:txBody>
          <a:bodyPr wrap="square">
            <a:spAutoFit/>
          </a:bodyPr>
          <a:lstStyle/>
          <a:p>
            <a:r>
              <a:rPr lang="uk-UA" sz="3200" b="1" dirty="0" smtClean="0"/>
              <a:t>Я впевнена:</a:t>
            </a:r>
          </a:p>
          <a:p>
            <a:r>
              <a:rPr lang="uk-UA" sz="2800" dirty="0" smtClean="0"/>
              <a:t>Творчість учнів є одним із засобів </a:t>
            </a:r>
          </a:p>
          <a:p>
            <a:r>
              <a:rPr lang="uk-UA" sz="2800" dirty="0" smtClean="0"/>
              <a:t>підвищення їхнього тонусу закріплення </a:t>
            </a:r>
          </a:p>
          <a:p>
            <a:r>
              <a:rPr lang="uk-UA" sz="2800" dirty="0" smtClean="0"/>
              <a:t>комплексу емоційно-вольової регуляції і, головне, актуалізації позитивної гами переживань, яка супроводжує ефективну </a:t>
            </a:r>
          </a:p>
          <a:p>
            <a:r>
              <a:rPr lang="uk-UA" sz="2800" dirty="0" smtClean="0"/>
              <a:t>працю-переживання радощів від зробленого, досягнутого, почуття </a:t>
            </a:r>
          </a:p>
          <a:p>
            <a:r>
              <a:rPr lang="uk-UA" sz="2800" dirty="0" smtClean="0"/>
              <a:t>впевненості у своїх силах, у своєму </a:t>
            </a:r>
          </a:p>
          <a:p>
            <a:r>
              <a:rPr lang="uk-UA" sz="2800" dirty="0" smtClean="0"/>
              <a:t>творчому потенціалі. </a:t>
            </a:r>
            <a:endParaRPr lang="uk-UA" sz="28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034" y="714356"/>
            <a:ext cx="8143932" cy="4031873"/>
          </a:xfrm>
          <a:prstGeom prst="rect">
            <a:avLst/>
          </a:prstGeom>
        </p:spPr>
        <p:txBody>
          <a:bodyPr wrap="square">
            <a:spAutoFit/>
          </a:bodyPr>
          <a:lstStyle/>
          <a:p>
            <a:r>
              <a:rPr lang="uk-UA" sz="3200" b="1" dirty="0" smtClean="0"/>
              <a:t>     Очікувані результати:</a:t>
            </a:r>
          </a:p>
          <a:p>
            <a:r>
              <a:rPr lang="uk-UA" sz="2800" dirty="0" smtClean="0"/>
              <a:t>1.Кожна дитина повинна самостійно або з </a:t>
            </a:r>
          </a:p>
          <a:p>
            <a:r>
              <a:rPr lang="uk-UA" sz="2800" dirty="0" smtClean="0"/>
              <a:t>допомогою вчителя через гру осмислити </a:t>
            </a:r>
          </a:p>
          <a:p>
            <a:r>
              <a:rPr lang="uk-UA" sz="2800" dirty="0" smtClean="0"/>
              <a:t>виучуваний матеріал;</a:t>
            </a:r>
          </a:p>
          <a:p>
            <a:r>
              <a:rPr lang="uk-UA" sz="2800" dirty="0" smtClean="0"/>
              <a:t>2.Краще запам'ятати лексику, граматичний матеріал;</a:t>
            </a:r>
          </a:p>
          <a:p>
            <a:r>
              <a:rPr lang="uk-UA" sz="2800" dirty="0" smtClean="0"/>
              <a:t>3.Підвищити техніку читання</a:t>
            </a:r>
            <a:r>
              <a:rPr lang="uk-UA" sz="2800" smtClean="0"/>
              <a:t>, вдосконалити мовленнєві </a:t>
            </a:r>
            <a:r>
              <a:rPr lang="uk-UA" sz="2800" dirty="0" smtClean="0"/>
              <a:t>навички та </a:t>
            </a:r>
            <a:r>
              <a:rPr lang="uk-UA" sz="2800" smtClean="0"/>
              <a:t>діалогічне мовлення.</a:t>
            </a:r>
            <a:endParaRPr lang="uk-UA"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612844"/>
            <a:ext cx="8429684" cy="5262979"/>
          </a:xfrm>
          <a:prstGeom prst="rect">
            <a:avLst/>
          </a:prstGeom>
        </p:spPr>
        <p:txBody>
          <a:bodyPr wrap="square">
            <a:spAutoFit/>
          </a:bodyPr>
          <a:lstStyle/>
          <a:p>
            <a:r>
              <a:rPr lang="uk-UA" sz="2800" b="1" dirty="0" smtClean="0"/>
              <a:t>Пріоритетні напрямки роботи:</a:t>
            </a:r>
          </a:p>
          <a:p>
            <a:endParaRPr lang="uk-UA" sz="2800" dirty="0" smtClean="0"/>
          </a:p>
          <a:p>
            <a:pPr>
              <a:buFont typeface="Wingdings" pitchFamily="2" charset="2"/>
              <a:buChar char="q"/>
            </a:pPr>
            <a:r>
              <a:rPr lang="uk-UA" sz="2800" dirty="0" smtClean="0"/>
              <a:t>Від творчого працюючого вчителя до творчого учня.</a:t>
            </a:r>
          </a:p>
          <a:p>
            <a:pPr>
              <a:buFont typeface="Wingdings" pitchFamily="2" charset="2"/>
              <a:buChar char="q"/>
            </a:pPr>
            <a:r>
              <a:rPr lang="uk-UA" sz="2800" dirty="0" smtClean="0"/>
              <a:t>Постійно орієнтуватися на самоосвіту, </a:t>
            </a:r>
          </a:p>
          <a:p>
            <a:r>
              <a:rPr lang="uk-UA" sz="2800" dirty="0" smtClean="0"/>
              <a:t>саморозвиток, самовдосконалення.</a:t>
            </a:r>
          </a:p>
          <a:p>
            <a:pPr>
              <a:buFont typeface="Wingdings" pitchFamily="2" charset="2"/>
              <a:buChar char="q"/>
            </a:pPr>
            <a:r>
              <a:rPr lang="uk-UA" sz="2800" dirty="0" smtClean="0"/>
              <a:t> Керівництво процесом творчого навчання </a:t>
            </a:r>
          </a:p>
          <a:p>
            <a:r>
              <a:rPr lang="uk-UA" sz="2800" dirty="0" smtClean="0"/>
              <a:t>здійснювати через гуманізацію стосунків між учителем та учнями.</a:t>
            </a:r>
          </a:p>
          <a:p>
            <a:pPr>
              <a:buFont typeface="Wingdings" pitchFamily="2" charset="2"/>
              <a:buChar char="q"/>
            </a:pPr>
            <a:r>
              <a:rPr lang="uk-UA" sz="2800" dirty="0" smtClean="0"/>
              <a:t>Постійно працювати над підвищенням </a:t>
            </a:r>
          </a:p>
          <a:p>
            <a:r>
              <a:rPr lang="uk-UA" sz="2800" dirty="0" smtClean="0"/>
              <a:t>ефективності уроку, як основної форми </a:t>
            </a:r>
          </a:p>
          <a:p>
            <a:r>
              <a:rPr lang="uk-UA" sz="2800" dirty="0" smtClean="0"/>
              <a:t>організації </a:t>
            </a:r>
            <a:r>
              <a:rPr lang="uk-UA" sz="2800" dirty="0" err="1" smtClean="0"/>
              <a:t>навчально</a:t>
            </a:r>
            <a:r>
              <a:rPr lang="uk-UA" sz="2800" dirty="0" smtClean="0"/>
              <a:t> виховного процесу.</a:t>
            </a:r>
            <a:endParaRPr lang="uk-UA"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034" y="500042"/>
            <a:ext cx="8215370" cy="4524315"/>
          </a:xfrm>
          <a:prstGeom prst="rect">
            <a:avLst/>
          </a:prstGeom>
        </p:spPr>
        <p:txBody>
          <a:bodyPr wrap="square">
            <a:spAutoFit/>
          </a:bodyPr>
          <a:lstStyle/>
          <a:p>
            <a:r>
              <a:rPr lang="uk-UA" sz="3200" dirty="0" smtClean="0"/>
              <a:t>     </a:t>
            </a:r>
            <a:r>
              <a:rPr lang="uk-UA" sz="3200" b="1" dirty="0" smtClean="0"/>
              <a:t>Вивчення іноземної мови </a:t>
            </a:r>
            <a:r>
              <a:rPr lang="uk-UA" sz="3200" dirty="0" smtClean="0"/>
              <a:t>-</a:t>
            </a:r>
          </a:p>
          <a:p>
            <a:r>
              <a:rPr lang="uk-UA" sz="3200" dirty="0" smtClean="0"/>
              <a:t>це відкриття нового мовного світу для дитини. </a:t>
            </a:r>
          </a:p>
          <a:p>
            <a:r>
              <a:rPr lang="uk-UA" sz="3200" dirty="0" smtClean="0"/>
              <a:t>      Ефективність навчання залежить від багатьох чинників, у тому числі й від гостроти сприйняття дитиною цього нового світу, його фізичної та емоційної активності і можливості діяльної участі в ньому. </a:t>
            </a:r>
            <a:endParaRPr lang="uk-UA" sz="3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571480"/>
            <a:ext cx="8429684" cy="5755422"/>
          </a:xfrm>
          <a:prstGeom prst="rect">
            <a:avLst/>
          </a:prstGeom>
        </p:spPr>
        <p:txBody>
          <a:bodyPr wrap="square">
            <a:spAutoFit/>
          </a:bodyPr>
          <a:lstStyle/>
          <a:p>
            <a:r>
              <a:rPr lang="uk-UA" sz="2800" dirty="0" smtClean="0"/>
              <a:t>    Однією з найголовніших вимог до </a:t>
            </a:r>
          </a:p>
          <a:p>
            <a:r>
              <a:rPr lang="uk-UA" sz="2800" dirty="0" smtClean="0"/>
              <a:t>сучасного уроку іноземної мови є:</a:t>
            </a:r>
          </a:p>
          <a:p>
            <a:r>
              <a:rPr lang="uk-UA" sz="2400" dirty="0" smtClean="0"/>
              <a:t>  його комунікативна спрямованість, висока </a:t>
            </a:r>
          </a:p>
          <a:p>
            <a:r>
              <a:rPr lang="uk-UA" sz="2400" dirty="0" smtClean="0"/>
              <a:t>активність всіх учнів, динамічність, інтенсивність, </a:t>
            </a:r>
          </a:p>
          <a:p>
            <a:r>
              <a:rPr lang="uk-UA" sz="2400" dirty="0" smtClean="0"/>
              <a:t>емоційність, артистичність,</a:t>
            </a:r>
          </a:p>
          <a:p>
            <a:r>
              <a:rPr lang="uk-UA" sz="2400" dirty="0" smtClean="0"/>
              <a:t>    </a:t>
            </a:r>
            <a:r>
              <a:rPr lang="uk-UA" sz="2400" b="1" dirty="0" smtClean="0"/>
              <a:t>тому головне завдання вчителя</a:t>
            </a:r>
            <a:r>
              <a:rPr lang="uk-UA" sz="2400" dirty="0" smtClean="0"/>
              <a:t>:</a:t>
            </a:r>
          </a:p>
          <a:p>
            <a:r>
              <a:rPr lang="uk-UA" sz="2400" dirty="0" smtClean="0"/>
              <a:t> організовувати спілкування на уроці </a:t>
            </a:r>
          </a:p>
          <a:p>
            <a:r>
              <a:rPr lang="uk-UA" sz="2400" dirty="0" smtClean="0"/>
              <a:t>близьке до </a:t>
            </a:r>
            <a:r>
              <a:rPr lang="uk-UA" sz="2400" dirty="0" err="1" smtClean="0"/>
              <a:t>природнього</a:t>
            </a:r>
            <a:r>
              <a:rPr lang="uk-UA" sz="2400" dirty="0" smtClean="0"/>
              <a:t> і проводити його так, щоб </a:t>
            </a:r>
          </a:p>
          <a:p>
            <a:r>
              <a:rPr lang="uk-UA" sz="2400" dirty="0" smtClean="0"/>
              <a:t>учні мало помічали, що вони вчаться, а тому всі </a:t>
            </a:r>
          </a:p>
          <a:p>
            <a:r>
              <a:rPr lang="uk-UA" sz="2400" dirty="0" smtClean="0"/>
              <a:t>учні повинні брати активну участь в учбовій </a:t>
            </a:r>
          </a:p>
          <a:p>
            <a:r>
              <a:rPr lang="uk-UA" sz="2400" dirty="0" smtClean="0"/>
              <a:t>діяльності, виконувати посильне для себе </a:t>
            </a:r>
          </a:p>
          <a:p>
            <a:r>
              <a:rPr lang="uk-UA" sz="2400" dirty="0" smtClean="0"/>
              <a:t>завдання, адже вивчення іноземної мови </a:t>
            </a:r>
          </a:p>
          <a:p>
            <a:r>
              <a:rPr lang="uk-UA" sz="2400" dirty="0" smtClean="0"/>
              <a:t>забезпечує доступ до інших культур, значно </a:t>
            </a:r>
          </a:p>
          <a:p>
            <a:r>
              <a:rPr lang="uk-UA" sz="2400" dirty="0" smtClean="0"/>
              <a:t>розширює загальний кругозір і підвищує  інтелектуальний рівень учнів.</a:t>
            </a:r>
            <a:endParaRPr lang="uk-UA"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785794"/>
            <a:ext cx="8286808" cy="4524315"/>
          </a:xfrm>
          <a:prstGeom prst="rect">
            <a:avLst/>
          </a:prstGeom>
        </p:spPr>
        <p:txBody>
          <a:bodyPr wrap="square">
            <a:spAutoFit/>
          </a:bodyPr>
          <a:lstStyle/>
          <a:p>
            <a:r>
              <a:rPr lang="uk-UA" sz="3200" b="1" dirty="0" smtClean="0"/>
              <a:t>   Ігровий простір формує: </a:t>
            </a:r>
          </a:p>
          <a:p>
            <a:r>
              <a:rPr lang="uk-UA" sz="3200" dirty="0" smtClean="0"/>
              <a:t>діяльність дитини, використовує потенціал, закладений в дитині від народження. </a:t>
            </a:r>
          </a:p>
          <a:p>
            <a:r>
              <a:rPr lang="uk-UA" sz="3200" dirty="0" smtClean="0"/>
              <a:t>Психологи стверджують, що для того, щоб гра відбулася, потрібен ігровий простір, який має особливу форму, часто не зовнішню, а ігрову, уявну внутрішню.</a:t>
            </a:r>
            <a:endParaRPr lang="uk-UA" sz="3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357166"/>
            <a:ext cx="8501122" cy="5632311"/>
          </a:xfrm>
          <a:prstGeom prst="rect">
            <a:avLst/>
          </a:prstGeom>
        </p:spPr>
        <p:txBody>
          <a:bodyPr wrap="square">
            <a:spAutoFit/>
          </a:bodyPr>
          <a:lstStyle/>
          <a:p>
            <a:r>
              <a:rPr lang="uk-UA" sz="2400" b="1" dirty="0" smtClean="0"/>
              <a:t>Ігрова технологія багатогранна</a:t>
            </a:r>
            <a:r>
              <a:rPr lang="uk-UA" dirty="0" smtClean="0"/>
              <a:t>. </a:t>
            </a:r>
          </a:p>
          <a:p>
            <a:r>
              <a:rPr lang="uk-UA" sz="2400" dirty="0" smtClean="0"/>
              <a:t>1.Вона розвиває, розважає, соціалізує. Гра відтворює реальні життєві ситуації, сприяє виробленню необхідних людських рис, якостей, навичок, звичок, розвитку здібностей.</a:t>
            </a:r>
          </a:p>
          <a:p>
            <a:r>
              <a:rPr lang="uk-UA" sz="2400" dirty="0" smtClean="0"/>
              <a:t>2.Навчальна гра може тривати від кількох хвилин до цілого уроку й може використовуватися на різних етапах, а також у позакласній роботі.</a:t>
            </a:r>
          </a:p>
          <a:p>
            <a:r>
              <a:rPr lang="uk-UA" sz="2400" dirty="0" smtClean="0"/>
              <a:t>Будь яка гра має </a:t>
            </a:r>
            <a:r>
              <a:rPr lang="uk-UA" sz="2400" b="1" dirty="0" smtClean="0"/>
              <a:t>три основні етапи</a:t>
            </a:r>
            <a:r>
              <a:rPr lang="uk-UA" sz="2400" dirty="0" smtClean="0"/>
              <a:t>:</a:t>
            </a:r>
          </a:p>
          <a:p>
            <a:r>
              <a:rPr lang="uk-UA" sz="2400" dirty="0" err="1" smtClean="0"/>
              <a:t>підготовчий</a:t>
            </a:r>
            <a:r>
              <a:rPr lang="uk-UA" sz="2400" dirty="0" smtClean="0"/>
              <a:t>( формулюється мета гри, відбирається навчальний зміст, розробляється сценарій, готується обладнання, розподіляються ролі, проводиться інструктування тощо);</a:t>
            </a:r>
          </a:p>
          <a:p>
            <a:r>
              <a:rPr lang="uk-UA" sz="2400" dirty="0" err="1" smtClean="0"/>
              <a:t>безпосереднє</a:t>
            </a:r>
            <a:r>
              <a:rPr lang="uk-UA" sz="2400" dirty="0" smtClean="0"/>
              <a:t> проведення гри;</a:t>
            </a:r>
          </a:p>
          <a:p>
            <a:r>
              <a:rPr lang="uk-UA" sz="2400" dirty="0" err="1" smtClean="0"/>
              <a:t>узагальнення</a:t>
            </a:r>
            <a:r>
              <a:rPr lang="uk-UA" sz="2400" dirty="0" smtClean="0"/>
              <a:t>, аналіз результатів.</a:t>
            </a:r>
            <a:endParaRPr lang="uk-UA"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0" y="428604"/>
            <a:ext cx="4572000" cy="646331"/>
          </a:xfrm>
          <a:prstGeom prst="rect">
            <a:avLst/>
          </a:prstGeom>
        </p:spPr>
        <p:txBody>
          <a:bodyPr wrap="square">
            <a:spAutoFit/>
          </a:bodyPr>
          <a:lstStyle/>
          <a:p>
            <a:endParaRPr lang="uk-UA" dirty="0" smtClean="0"/>
          </a:p>
          <a:p>
            <a:r>
              <a:rPr lang="uk-UA" dirty="0" smtClean="0"/>
              <a:t>–</a:t>
            </a:r>
          </a:p>
        </p:txBody>
      </p:sp>
      <p:sp>
        <p:nvSpPr>
          <p:cNvPr id="6" name="Прямоугольник 5"/>
          <p:cNvSpPr/>
          <p:nvPr/>
        </p:nvSpPr>
        <p:spPr>
          <a:xfrm>
            <a:off x="357158" y="285727"/>
            <a:ext cx="8572560" cy="6124754"/>
          </a:xfrm>
          <a:prstGeom prst="rect">
            <a:avLst/>
          </a:prstGeom>
        </p:spPr>
        <p:txBody>
          <a:bodyPr wrap="square">
            <a:spAutoFit/>
          </a:bodyPr>
          <a:lstStyle/>
          <a:p>
            <a:r>
              <a:rPr lang="uk-UA" sz="2400" b="1" dirty="0" smtClean="0"/>
              <a:t>           Чим відрізняються ігрові технології </a:t>
            </a:r>
          </a:p>
          <a:p>
            <a:r>
              <a:rPr lang="uk-UA" sz="2400" b="1" dirty="0" smtClean="0"/>
              <a:t>              навчання від інших технологій?</a:t>
            </a:r>
          </a:p>
          <a:p>
            <a:r>
              <a:rPr lang="uk-UA" sz="2400" dirty="0" smtClean="0"/>
              <a:t>Гра: </a:t>
            </a:r>
          </a:p>
          <a:p>
            <a:r>
              <a:rPr lang="uk-UA" dirty="0" err="1" smtClean="0"/>
              <a:t></a:t>
            </a:r>
            <a:r>
              <a:rPr lang="uk-UA" sz="2000" dirty="0" err="1" smtClean="0"/>
              <a:t>добре</a:t>
            </a:r>
            <a:r>
              <a:rPr lang="uk-UA" sz="2000" dirty="0" smtClean="0"/>
              <a:t> відома, звична й улюблена форма діяльності для людини будь-якого віку;</a:t>
            </a:r>
          </a:p>
          <a:p>
            <a:r>
              <a:rPr lang="uk-UA" sz="2000" dirty="0" err="1" smtClean="0"/>
              <a:t>ефективний</a:t>
            </a:r>
            <a:r>
              <a:rPr lang="uk-UA" sz="2000" dirty="0" smtClean="0"/>
              <a:t> засіб </a:t>
            </a:r>
            <a:r>
              <a:rPr lang="uk-UA" sz="2000" dirty="0" err="1" smtClean="0"/>
              <a:t>активатизації</a:t>
            </a:r>
            <a:r>
              <a:rPr lang="uk-UA" sz="2000" dirty="0" smtClean="0"/>
              <a:t>. У грі легше долаються труднощі, перешкоди;</a:t>
            </a:r>
          </a:p>
          <a:p>
            <a:r>
              <a:rPr lang="uk-UA" sz="2000" dirty="0" err="1" smtClean="0"/>
              <a:t>мотиваційна</a:t>
            </a:r>
            <a:r>
              <a:rPr lang="uk-UA" sz="2000" dirty="0" smtClean="0"/>
              <a:t> за своєю природою (по відношенню до пізнавальної діяльності вона вимагає від учнів ініціативності, творчого підходу, уяви, цілеспрямованості);</a:t>
            </a:r>
          </a:p>
          <a:p>
            <a:r>
              <a:rPr lang="uk-UA" sz="2000" dirty="0" err="1" smtClean="0"/>
              <a:t>дозволяє</a:t>
            </a:r>
            <a:r>
              <a:rPr lang="uk-UA" sz="2000" dirty="0" smtClean="0"/>
              <a:t> вирішувати питання передачі знань, умінь, навичок;</a:t>
            </a:r>
          </a:p>
          <a:p>
            <a:r>
              <a:rPr lang="uk-UA" sz="2000" dirty="0" err="1" smtClean="0"/>
              <a:t>багатофункціональна</a:t>
            </a:r>
            <a:r>
              <a:rPr lang="uk-UA" sz="2000" dirty="0" smtClean="0"/>
              <a:t>, її вплив на учнів неможливо обмежити одним аспектом;</a:t>
            </a:r>
          </a:p>
          <a:p>
            <a:r>
              <a:rPr lang="uk-UA" sz="2000" dirty="0" err="1" smtClean="0"/>
              <a:t>переважно</a:t>
            </a:r>
            <a:r>
              <a:rPr lang="uk-UA" sz="2000" dirty="0" smtClean="0"/>
              <a:t> колективна, групова форма роботи, в основі якої </a:t>
            </a:r>
          </a:p>
          <a:p>
            <a:r>
              <a:rPr lang="uk-UA" sz="2000" dirty="0" smtClean="0"/>
              <a:t>знаходиться змагання;</a:t>
            </a:r>
          </a:p>
          <a:p>
            <a:r>
              <a:rPr lang="uk-UA" sz="2000" dirty="0" err="1" smtClean="0"/>
              <a:t>має</a:t>
            </a:r>
            <a:r>
              <a:rPr lang="uk-UA" sz="2000" dirty="0" smtClean="0"/>
              <a:t> кінцевий результат;</a:t>
            </a:r>
          </a:p>
          <a:p>
            <a:r>
              <a:rPr lang="uk-UA" sz="2000" dirty="0" err="1" smtClean="0"/>
              <a:t>має</a:t>
            </a:r>
            <a:r>
              <a:rPr lang="uk-UA" sz="2000" dirty="0" smtClean="0"/>
              <a:t> чітко поставлену мету й відповідний педагогічний результат.</a:t>
            </a:r>
            <a:endParaRPr lang="uk-UA"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28596" y="500042"/>
            <a:ext cx="8215370" cy="369332"/>
          </a:xfrm>
          <a:prstGeom prst="rect">
            <a:avLst/>
          </a:prstGeom>
        </p:spPr>
        <p:txBody>
          <a:bodyPr wrap="square">
            <a:spAutoFit/>
          </a:bodyPr>
          <a:lstStyle/>
          <a:p>
            <a:r>
              <a:rPr lang="uk-UA" dirty="0" smtClean="0"/>
              <a:t>.</a:t>
            </a:r>
            <a:endParaRPr lang="uk-UA" dirty="0"/>
          </a:p>
        </p:txBody>
      </p:sp>
      <p:sp>
        <p:nvSpPr>
          <p:cNvPr id="4" name="Прямоугольник 3"/>
          <p:cNvSpPr/>
          <p:nvPr/>
        </p:nvSpPr>
        <p:spPr>
          <a:xfrm>
            <a:off x="357158" y="500043"/>
            <a:ext cx="8501122" cy="4154984"/>
          </a:xfrm>
          <a:prstGeom prst="rect">
            <a:avLst/>
          </a:prstGeom>
        </p:spPr>
        <p:txBody>
          <a:bodyPr wrap="square">
            <a:spAutoFit/>
          </a:bodyPr>
          <a:lstStyle/>
          <a:p>
            <a:r>
              <a:rPr lang="uk-UA" sz="4000" b="1" dirty="0" smtClean="0"/>
              <a:t>Ігри розподіляються на</a:t>
            </a:r>
            <a:r>
              <a:rPr lang="uk-UA" sz="4000" dirty="0" smtClean="0"/>
              <a:t>:</a:t>
            </a:r>
          </a:p>
          <a:p>
            <a:r>
              <a:rPr lang="uk-UA" sz="3200" dirty="0" err="1" smtClean="0"/>
              <a:t>інтерактивні</a:t>
            </a:r>
            <a:r>
              <a:rPr lang="uk-UA" sz="3200" dirty="0" smtClean="0"/>
              <a:t> ігри з опосередкованим </a:t>
            </a:r>
          </a:p>
          <a:p>
            <a:r>
              <a:rPr lang="uk-UA" sz="3200" dirty="0" smtClean="0"/>
              <a:t>впливом на учня (ребуси, кросворди);</a:t>
            </a:r>
          </a:p>
          <a:p>
            <a:r>
              <a:rPr lang="uk-UA" sz="3200" dirty="0" err="1" smtClean="0"/>
              <a:t>інтерактивні</a:t>
            </a:r>
            <a:r>
              <a:rPr lang="uk-UA" sz="3200" dirty="0" smtClean="0"/>
              <a:t> ігри з безпосереднім впливом на учня ( сюжетно-рольові ігри, імпровізаційні);</a:t>
            </a:r>
          </a:p>
          <a:p>
            <a:r>
              <a:rPr lang="uk-UA" sz="3200" dirty="0" err="1" smtClean="0"/>
              <a:t>неінтерактивні</a:t>
            </a:r>
            <a:r>
              <a:rPr lang="uk-UA" sz="3200" dirty="0" smtClean="0"/>
              <a:t> (індивідуальні ігрові </a:t>
            </a:r>
          </a:p>
          <a:p>
            <a:r>
              <a:rPr lang="uk-UA" sz="3200" dirty="0" smtClean="0"/>
              <a:t>завдання).</a:t>
            </a:r>
            <a:endParaRPr lang="uk-UA" sz="32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489</TotalTime>
  <Words>2571</Words>
  <PresentationFormat>Экран (4:3)</PresentationFormat>
  <Paragraphs>239</Paragraphs>
  <Slides>29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29</vt:i4>
      </vt:variant>
    </vt:vector>
  </HeadingPairs>
  <TitlesOfParts>
    <vt:vector size="30" baseType="lpstr">
      <vt:lpstr>Аспект</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Володя</dc:creator>
  <cp:lastModifiedBy>Володя</cp:lastModifiedBy>
  <cp:revision>46</cp:revision>
  <dcterms:created xsi:type="dcterms:W3CDTF">2016-04-18T14:39:51Z</dcterms:created>
  <dcterms:modified xsi:type="dcterms:W3CDTF">2016-11-07T16:11:32Z</dcterms:modified>
</cp:coreProperties>
</file>