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7" r:id="rId2"/>
    <p:sldId id="258" r:id="rId3"/>
    <p:sldId id="261" r:id="rId4"/>
    <p:sldId id="262" r:id="rId5"/>
    <p:sldId id="264" r:id="rId6"/>
    <p:sldId id="265" r:id="rId7"/>
    <p:sldId id="269" r:id="rId8"/>
    <p:sldId id="266" r:id="rId9"/>
    <p:sldId id="267" r:id="rId10"/>
    <p:sldId id="263" r:id="rId11"/>
    <p:sldId id="270" r:id="rId12"/>
    <p:sldId id="272" r:id="rId1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C00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C910F6-8DB4-4D19-B589-DA20FDAEAFB9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04BBE4D1-EE20-41DB-9782-00B79FF2CC52}">
      <dgm:prSet phldrT="[Текст]" phldr="1"/>
      <dgm:spPr/>
      <dgm:t>
        <a:bodyPr/>
        <a:lstStyle/>
        <a:p>
          <a:endParaRPr lang="ru-RU"/>
        </a:p>
      </dgm:t>
    </dgm:pt>
    <dgm:pt modelId="{25745E1F-2560-475C-9F33-8AFFC466DF50}" type="parTrans" cxnId="{8FCD5EFD-3EAE-4554-B4C8-D7C446B97F59}">
      <dgm:prSet/>
      <dgm:spPr/>
      <dgm:t>
        <a:bodyPr/>
        <a:lstStyle/>
        <a:p>
          <a:endParaRPr lang="ru-RU"/>
        </a:p>
      </dgm:t>
    </dgm:pt>
    <dgm:pt modelId="{4924CCCD-56E8-4945-9E5B-B2E19D391414}" type="sibTrans" cxnId="{8FCD5EFD-3EAE-4554-B4C8-D7C446B97F59}">
      <dgm:prSet/>
      <dgm:spPr/>
      <dgm:t>
        <a:bodyPr/>
        <a:lstStyle/>
        <a:p>
          <a:endParaRPr lang="ru-RU"/>
        </a:p>
      </dgm:t>
    </dgm:pt>
    <dgm:pt modelId="{6A322B24-0AA7-4A7F-B2B3-CE48E5744B11}">
      <dgm:prSet phldrT="[Текст]" phldr="1"/>
      <dgm:spPr/>
      <dgm:t>
        <a:bodyPr/>
        <a:lstStyle/>
        <a:p>
          <a:endParaRPr lang="ru-RU"/>
        </a:p>
      </dgm:t>
    </dgm:pt>
    <dgm:pt modelId="{942955D9-04B2-46EA-ACDA-8A85A501F0E4}" type="parTrans" cxnId="{B7DEE320-6E3C-4FD3-B761-DA3A9E4B1C54}">
      <dgm:prSet/>
      <dgm:spPr/>
      <dgm:t>
        <a:bodyPr/>
        <a:lstStyle/>
        <a:p>
          <a:endParaRPr lang="ru-RU"/>
        </a:p>
      </dgm:t>
    </dgm:pt>
    <dgm:pt modelId="{9CDF692B-82A9-44D6-95B2-9D1D340FEF15}" type="sibTrans" cxnId="{B7DEE320-6E3C-4FD3-B761-DA3A9E4B1C54}">
      <dgm:prSet/>
      <dgm:spPr/>
      <dgm:t>
        <a:bodyPr/>
        <a:lstStyle/>
        <a:p>
          <a:endParaRPr lang="ru-RU"/>
        </a:p>
      </dgm:t>
    </dgm:pt>
    <dgm:pt modelId="{F76D7734-0481-4E79-8066-D13BEFB500E9}">
      <dgm:prSet phldrT="[Текст]" phldr="1"/>
      <dgm:spPr/>
      <dgm:t>
        <a:bodyPr/>
        <a:lstStyle/>
        <a:p>
          <a:endParaRPr lang="ru-RU"/>
        </a:p>
      </dgm:t>
    </dgm:pt>
    <dgm:pt modelId="{EA9D8800-37E5-4F9D-AF7B-2DAE73DCDCF3}" type="parTrans" cxnId="{2716A811-8B51-460A-AB62-E88665697DFA}">
      <dgm:prSet/>
      <dgm:spPr/>
      <dgm:t>
        <a:bodyPr/>
        <a:lstStyle/>
        <a:p>
          <a:endParaRPr lang="ru-RU"/>
        </a:p>
      </dgm:t>
    </dgm:pt>
    <dgm:pt modelId="{B1137428-084D-4D41-88E6-5C66551C3E12}" type="sibTrans" cxnId="{2716A811-8B51-460A-AB62-E88665697DFA}">
      <dgm:prSet/>
      <dgm:spPr/>
      <dgm:t>
        <a:bodyPr/>
        <a:lstStyle/>
        <a:p>
          <a:endParaRPr lang="ru-RU"/>
        </a:p>
      </dgm:t>
    </dgm:pt>
    <dgm:pt modelId="{95C01187-2074-4003-9A22-277CBBA83793}">
      <dgm:prSet phldrT="[Текст]" phldr="1"/>
      <dgm:spPr/>
      <dgm:t>
        <a:bodyPr/>
        <a:lstStyle/>
        <a:p>
          <a:endParaRPr lang="ru-RU"/>
        </a:p>
      </dgm:t>
    </dgm:pt>
    <dgm:pt modelId="{65EE884F-0DFA-460B-AD90-435F8FBE68CE}" type="parTrans" cxnId="{B443D4A2-88B3-40DE-A489-1BA5C2D225BF}">
      <dgm:prSet/>
      <dgm:spPr/>
      <dgm:t>
        <a:bodyPr/>
        <a:lstStyle/>
        <a:p>
          <a:endParaRPr lang="ru-RU"/>
        </a:p>
      </dgm:t>
    </dgm:pt>
    <dgm:pt modelId="{BECC5D35-9B53-41E8-A34E-3A85153CBEAA}" type="sibTrans" cxnId="{B443D4A2-88B3-40DE-A489-1BA5C2D225BF}">
      <dgm:prSet/>
      <dgm:spPr/>
      <dgm:t>
        <a:bodyPr/>
        <a:lstStyle/>
        <a:p>
          <a:endParaRPr lang="ru-RU"/>
        </a:p>
      </dgm:t>
    </dgm:pt>
    <dgm:pt modelId="{62EAA901-F86B-4390-9B8E-5A6870BEABFA}" type="pres">
      <dgm:prSet presAssocID="{19C910F6-8DB4-4D19-B589-DA20FDAEAFB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79A004-14CA-4F93-9A2D-B60ABEF06A65}" type="pres">
      <dgm:prSet presAssocID="{19C910F6-8DB4-4D19-B589-DA20FDAEAFB9}" presName="ellipse" presStyleLbl="trBgShp" presStyleIdx="0" presStyleCnt="1"/>
      <dgm:spPr/>
    </dgm:pt>
    <dgm:pt modelId="{A15DA194-0891-4D5A-A362-FC1FF69DC14A}" type="pres">
      <dgm:prSet presAssocID="{19C910F6-8DB4-4D19-B589-DA20FDAEAFB9}" presName="arrow1" presStyleLbl="fgShp" presStyleIdx="0" presStyleCnt="1"/>
      <dgm:spPr/>
    </dgm:pt>
    <dgm:pt modelId="{402670B1-B84A-4A59-B832-DC660936A979}" type="pres">
      <dgm:prSet presAssocID="{19C910F6-8DB4-4D19-B589-DA20FDAEAFB9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19D5F-6833-43B2-9E39-752B2793EC86}" type="pres">
      <dgm:prSet presAssocID="{6A322B24-0AA7-4A7F-B2B3-CE48E5744B1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B15DD-1E38-4247-AE2C-A3C1F6183E8E}" type="pres">
      <dgm:prSet presAssocID="{F76D7734-0481-4E79-8066-D13BEFB500E9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DBAD8-FF36-42F1-847B-6A04BA3F5959}" type="pres">
      <dgm:prSet presAssocID="{95C01187-2074-4003-9A22-277CBBA83793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F3393-D62F-4C16-B739-2491175F281E}" type="pres">
      <dgm:prSet presAssocID="{19C910F6-8DB4-4D19-B589-DA20FDAEAFB9}" presName="funnel" presStyleLbl="trAlignAcc1" presStyleIdx="0" presStyleCnt="1"/>
      <dgm:spPr/>
    </dgm:pt>
  </dgm:ptLst>
  <dgm:cxnLst>
    <dgm:cxn modelId="{56878612-FE45-40BD-ACD3-51B62955636F}" type="presOf" srcId="{04BBE4D1-EE20-41DB-9782-00B79FF2CC52}" destId="{CD9DBAD8-FF36-42F1-847B-6A04BA3F5959}" srcOrd="0" destOrd="0" presId="urn:microsoft.com/office/officeart/2005/8/layout/funnel1"/>
    <dgm:cxn modelId="{2716A811-8B51-460A-AB62-E88665697DFA}" srcId="{19C910F6-8DB4-4D19-B589-DA20FDAEAFB9}" destId="{F76D7734-0481-4E79-8066-D13BEFB500E9}" srcOrd="2" destOrd="0" parTransId="{EA9D8800-37E5-4F9D-AF7B-2DAE73DCDCF3}" sibTransId="{B1137428-084D-4D41-88E6-5C66551C3E12}"/>
    <dgm:cxn modelId="{7F7D85EA-4F26-4AC0-AC0F-0BE33F2020B6}" type="presOf" srcId="{95C01187-2074-4003-9A22-277CBBA83793}" destId="{402670B1-B84A-4A59-B832-DC660936A979}" srcOrd="0" destOrd="0" presId="urn:microsoft.com/office/officeart/2005/8/layout/funnel1"/>
    <dgm:cxn modelId="{B7DEE320-6E3C-4FD3-B761-DA3A9E4B1C54}" srcId="{19C910F6-8DB4-4D19-B589-DA20FDAEAFB9}" destId="{6A322B24-0AA7-4A7F-B2B3-CE48E5744B11}" srcOrd="1" destOrd="0" parTransId="{942955D9-04B2-46EA-ACDA-8A85A501F0E4}" sibTransId="{9CDF692B-82A9-44D6-95B2-9D1D340FEF15}"/>
    <dgm:cxn modelId="{9274FB3F-C2D0-4F76-955E-611127C6FBA3}" type="presOf" srcId="{6A322B24-0AA7-4A7F-B2B3-CE48E5744B11}" destId="{8A7B15DD-1E38-4247-AE2C-A3C1F6183E8E}" srcOrd="0" destOrd="0" presId="urn:microsoft.com/office/officeart/2005/8/layout/funnel1"/>
    <dgm:cxn modelId="{B2D6BE3E-E6C9-4292-9075-27A28BB0878C}" type="presOf" srcId="{F76D7734-0481-4E79-8066-D13BEFB500E9}" destId="{28E19D5F-6833-43B2-9E39-752B2793EC86}" srcOrd="0" destOrd="0" presId="urn:microsoft.com/office/officeart/2005/8/layout/funnel1"/>
    <dgm:cxn modelId="{8FCD5EFD-3EAE-4554-B4C8-D7C446B97F59}" srcId="{19C910F6-8DB4-4D19-B589-DA20FDAEAFB9}" destId="{04BBE4D1-EE20-41DB-9782-00B79FF2CC52}" srcOrd="0" destOrd="0" parTransId="{25745E1F-2560-475C-9F33-8AFFC466DF50}" sibTransId="{4924CCCD-56E8-4945-9E5B-B2E19D391414}"/>
    <dgm:cxn modelId="{54223381-E95F-427A-B149-5A6C2A15007B}" type="presOf" srcId="{19C910F6-8DB4-4D19-B589-DA20FDAEAFB9}" destId="{62EAA901-F86B-4390-9B8E-5A6870BEABFA}" srcOrd="0" destOrd="0" presId="urn:microsoft.com/office/officeart/2005/8/layout/funnel1"/>
    <dgm:cxn modelId="{B443D4A2-88B3-40DE-A489-1BA5C2D225BF}" srcId="{19C910F6-8DB4-4D19-B589-DA20FDAEAFB9}" destId="{95C01187-2074-4003-9A22-277CBBA83793}" srcOrd="3" destOrd="0" parTransId="{65EE884F-0DFA-460B-AD90-435F8FBE68CE}" sibTransId="{BECC5D35-9B53-41E8-A34E-3A85153CBEAA}"/>
    <dgm:cxn modelId="{A9168C1B-3162-4600-84B6-AD4F518CFD74}" type="presParOf" srcId="{62EAA901-F86B-4390-9B8E-5A6870BEABFA}" destId="{A579A004-14CA-4F93-9A2D-B60ABEF06A65}" srcOrd="0" destOrd="0" presId="urn:microsoft.com/office/officeart/2005/8/layout/funnel1"/>
    <dgm:cxn modelId="{F45073D5-87E4-4FBD-9BD1-F8A9A4A083BC}" type="presParOf" srcId="{62EAA901-F86B-4390-9B8E-5A6870BEABFA}" destId="{A15DA194-0891-4D5A-A362-FC1FF69DC14A}" srcOrd="1" destOrd="0" presId="urn:microsoft.com/office/officeart/2005/8/layout/funnel1"/>
    <dgm:cxn modelId="{F2C5593B-F6E8-4209-9493-A65519A9B1EF}" type="presParOf" srcId="{62EAA901-F86B-4390-9B8E-5A6870BEABFA}" destId="{402670B1-B84A-4A59-B832-DC660936A979}" srcOrd="2" destOrd="0" presId="urn:microsoft.com/office/officeart/2005/8/layout/funnel1"/>
    <dgm:cxn modelId="{4D015613-BB17-44BA-AF6F-9127FA0ABA06}" type="presParOf" srcId="{62EAA901-F86B-4390-9B8E-5A6870BEABFA}" destId="{28E19D5F-6833-43B2-9E39-752B2793EC86}" srcOrd="3" destOrd="0" presId="urn:microsoft.com/office/officeart/2005/8/layout/funnel1"/>
    <dgm:cxn modelId="{73262A19-A4DB-4064-97B5-B926C45DC24E}" type="presParOf" srcId="{62EAA901-F86B-4390-9B8E-5A6870BEABFA}" destId="{8A7B15DD-1E38-4247-AE2C-A3C1F6183E8E}" srcOrd="4" destOrd="0" presId="urn:microsoft.com/office/officeart/2005/8/layout/funnel1"/>
    <dgm:cxn modelId="{283AD3DF-8CC7-4983-A339-E56B9A69E970}" type="presParOf" srcId="{62EAA901-F86B-4390-9B8E-5A6870BEABFA}" destId="{CD9DBAD8-FF36-42F1-847B-6A04BA3F5959}" srcOrd="5" destOrd="0" presId="urn:microsoft.com/office/officeart/2005/8/layout/funnel1"/>
    <dgm:cxn modelId="{342138A9-A508-4FE8-8F30-4094477C6A3B}" type="presParOf" srcId="{62EAA901-F86B-4390-9B8E-5A6870BEABFA}" destId="{253F3393-D62F-4C16-B739-2491175F281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79A004-14CA-4F93-9A2D-B60ABEF06A65}">
      <dsp:nvSpPr>
        <dsp:cNvPr id="0" name=""/>
        <dsp:cNvSpPr/>
      </dsp:nvSpPr>
      <dsp:spPr>
        <a:xfrm>
          <a:off x="2284613" y="183867"/>
          <a:ext cx="3649057" cy="1267269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DA194-0891-4D5A-A362-FC1FF69DC14A}">
      <dsp:nvSpPr>
        <dsp:cNvPr id="0" name=""/>
        <dsp:cNvSpPr/>
      </dsp:nvSpPr>
      <dsp:spPr>
        <a:xfrm>
          <a:off x="3761209" y="3286980"/>
          <a:ext cx="707181" cy="452596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670B1-B84A-4A59-B832-DC660936A979}">
      <dsp:nvSpPr>
        <dsp:cNvPr id="0" name=""/>
        <dsp:cNvSpPr/>
      </dsp:nvSpPr>
      <dsp:spPr>
        <a:xfrm>
          <a:off x="2417563" y="3649057"/>
          <a:ext cx="3394472" cy="848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2417563" y="3649057"/>
        <a:ext cx="3394472" cy="848618"/>
      </dsp:txXfrm>
    </dsp:sp>
    <dsp:sp modelId="{28E19D5F-6833-43B2-9E39-752B2793EC86}">
      <dsp:nvSpPr>
        <dsp:cNvPr id="0" name=""/>
        <dsp:cNvSpPr/>
      </dsp:nvSpPr>
      <dsp:spPr>
        <a:xfrm>
          <a:off x="3611286" y="1549010"/>
          <a:ext cx="1272927" cy="12729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3797702" y="1735426"/>
        <a:ext cx="900095" cy="900095"/>
      </dsp:txXfrm>
    </dsp:sp>
    <dsp:sp modelId="{8A7B15DD-1E38-4247-AE2C-A3C1F6183E8E}">
      <dsp:nvSpPr>
        <dsp:cNvPr id="0" name=""/>
        <dsp:cNvSpPr/>
      </dsp:nvSpPr>
      <dsp:spPr>
        <a:xfrm>
          <a:off x="2700436" y="594032"/>
          <a:ext cx="1272927" cy="12729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886852" y="780448"/>
        <a:ext cx="900095" cy="900095"/>
      </dsp:txXfrm>
    </dsp:sp>
    <dsp:sp modelId="{CD9DBAD8-FF36-42F1-847B-6A04BA3F5959}">
      <dsp:nvSpPr>
        <dsp:cNvPr id="0" name=""/>
        <dsp:cNvSpPr/>
      </dsp:nvSpPr>
      <dsp:spPr>
        <a:xfrm>
          <a:off x="4001650" y="286267"/>
          <a:ext cx="1272927" cy="12729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188066" y="472683"/>
        <a:ext cx="900095" cy="900095"/>
      </dsp:txXfrm>
    </dsp:sp>
    <dsp:sp modelId="{253F3393-D62F-4C16-B739-2491175F281E}">
      <dsp:nvSpPr>
        <dsp:cNvPr id="0" name=""/>
        <dsp:cNvSpPr/>
      </dsp:nvSpPr>
      <dsp:spPr>
        <a:xfrm>
          <a:off x="2134691" y="28287"/>
          <a:ext cx="3960217" cy="316817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E6E2D-E7BA-40C4-8F8F-766B54287A84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C9626-C1BE-4C21-8262-2B6A79CB74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8168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2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10" Type="http://schemas.microsoft.com/office/2007/relationships/hdphoto" Target="../media/hdphoto1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7" y="-2144"/>
            <a:ext cx="9141142" cy="686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3" y="912470"/>
            <a:ext cx="82089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Тема уроку.</a:t>
            </a:r>
            <a:r>
              <a:rPr lang="uk-UA" sz="2000" i="1" dirty="0">
                <a:latin typeface="Bookman Old Style" pitchFamily="18" charset="0"/>
              </a:rPr>
              <a:t>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Фізкультурно-оздоровчі заходи в режимі дня школяра.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Повторення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техніки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одного перекиду вперед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та ознайомлення з технікою виконання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двох перекидів вперед злито.</a:t>
            </a:r>
            <a:endParaRPr lang="ru-RU" sz="20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3833" y="2230050"/>
            <a:ext cx="82089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Мета уроку:</a:t>
            </a:r>
            <a:endParaRPr lang="ru-RU" sz="2000" dirty="0">
              <a:solidFill>
                <a:srgbClr val="FF000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Навчальна.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Ознайомити учнів із фізкультурно-оздоровчими заходами в режимі дня школяра.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Повторити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уміння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одного перекиду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уперед, ознайомити з технікою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двох перекидів вперед злито.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Розвиваюча.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Розвивати фізичні якості: спритність, гнучкість, силу, координацію рухів.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Виховна.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Виховувати вольові якості: рішучість, зібраність,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наполегливість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, цілеспрямованість, дисциплінованість,</a:t>
            </a:r>
            <a:r>
              <a:rPr lang="uk-UA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вміння самостійно працювати.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9578" y="5338985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Тип уроку</a:t>
            </a:r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: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комбінований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, навчально-тренувальний.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5739095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Клас: </a:t>
            </a:r>
            <a:r>
              <a:rPr lang="uk-UA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5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7317" y="4497884"/>
            <a:ext cx="1733251" cy="221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47537" y="503697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Модуль.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ГІМНАСТИКА</a:t>
            </a:r>
            <a:endParaRPr lang="ru-RU" sz="20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74" t="30195" r="-1" b="6957"/>
          <a:stretch/>
        </p:blipFill>
        <p:spPr bwMode="auto">
          <a:xfrm>
            <a:off x="4572000" y="980728"/>
            <a:ext cx="4227220" cy="5544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595282"/>
            <a:ext cx="5688633" cy="770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Станція № 3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43535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4467" y="1916832"/>
            <a:ext cx="3777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>
                <a:solidFill>
                  <a:srgbClr val="CC0099"/>
                </a:solidFill>
                <a:latin typeface="Bookman Old Style" pitchFamily="18" charset="0"/>
              </a:rPr>
              <a:t>Піднімання </a:t>
            </a:r>
            <a:endParaRPr lang="uk-UA" sz="3600" b="1" i="1" dirty="0" smtClean="0">
              <a:solidFill>
                <a:srgbClr val="CC0099"/>
              </a:solidFill>
              <a:latin typeface="Bookman Old Style" pitchFamily="18" charset="0"/>
            </a:endParaRPr>
          </a:p>
          <a:p>
            <a:pPr algn="ctr"/>
            <a:r>
              <a:rPr lang="uk-UA" sz="3600" b="1" i="1" dirty="0" smtClean="0">
                <a:solidFill>
                  <a:srgbClr val="CC0099"/>
                </a:solidFill>
                <a:latin typeface="Bookman Old Style" pitchFamily="18" charset="0"/>
              </a:rPr>
              <a:t>тулуба </a:t>
            </a:r>
            <a:r>
              <a:rPr lang="uk-UA" sz="3600" b="1" i="1" dirty="0">
                <a:solidFill>
                  <a:srgbClr val="CC0099"/>
                </a:solidFill>
                <a:latin typeface="Bookman Old Style" pitchFamily="18" charset="0"/>
              </a:rPr>
              <a:t>в сід</a:t>
            </a:r>
            <a:endParaRPr lang="ru-RU" sz="3600" dirty="0">
              <a:solidFill>
                <a:srgbClr val="CC0099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06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7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9551" y="476672"/>
            <a:ext cx="5688633" cy="770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Станція № 4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23" t="9408" r="5344" b="10543"/>
          <a:stretch/>
        </p:blipFill>
        <p:spPr>
          <a:xfrm>
            <a:off x="4860032" y="1457960"/>
            <a:ext cx="3854162" cy="4851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3964" y="1633967"/>
            <a:ext cx="403187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i="1" dirty="0">
                <a:solidFill>
                  <a:srgbClr val="CC0099"/>
                </a:solidFill>
                <a:latin typeface="Bookman Old Style" pitchFamily="18" charset="0"/>
              </a:rPr>
              <a:t>Стрибки </a:t>
            </a:r>
            <a:r>
              <a:rPr lang="uk-UA" sz="3600" b="1" i="1" dirty="0" smtClean="0">
                <a:solidFill>
                  <a:srgbClr val="CC0099"/>
                </a:solidFill>
                <a:latin typeface="Bookman Old Style" pitchFamily="18" charset="0"/>
              </a:rPr>
              <a:t>через</a:t>
            </a:r>
          </a:p>
          <a:p>
            <a:pPr algn="ctr"/>
            <a:r>
              <a:rPr lang="uk-UA" sz="3600" b="1" i="1" dirty="0" smtClean="0">
                <a:solidFill>
                  <a:srgbClr val="CC0099"/>
                </a:solidFill>
                <a:latin typeface="Bookman Old Style" pitchFamily="18" charset="0"/>
              </a:rPr>
              <a:t>скакалку з </a:t>
            </a:r>
          </a:p>
          <a:p>
            <a:pPr algn="ctr"/>
            <a:r>
              <a:rPr lang="uk-UA" sz="3600" b="1" i="1" dirty="0" smtClean="0">
                <a:solidFill>
                  <a:srgbClr val="CC0099"/>
                </a:solidFill>
                <a:latin typeface="Bookman Old Style" pitchFamily="18" charset="0"/>
              </a:rPr>
              <a:t>обертанням</a:t>
            </a:r>
          </a:p>
          <a:p>
            <a:pPr algn="ctr"/>
            <a:r>
              <a:rPr lang="uk-UA" sz="3600" b="1" i="1" dirty="0" smtClean="0">
                <a:solidFill>
                  <a:srgbClr val="CC0099"/>
                </a:solidFill>
                <a:latin typeface="Bookman Old Style" pitchFamily="18" charset="0"/>
              </a:rPr>
              <a:t> вперед</a:t>
            </a:r>
            <a:endParaRPr lang="ru-RU" sz="3600" dirty="0">
              <a:solidFill>
                <a:srgbClr val="CC0099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06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8" y="-2144"/>
            <a:ext cx="9162577" cy="686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3" y="912470"/>
            <a:ext cx="82089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Тема уроку.</a:t>
            </a:r>
            <a:r>
              <a:rPr lang="uk-UA" sz="2000" i="1" dirty="0">
                <a:latin typeface="Bookman Old Style" pitchFamily="18" charset="0"/>
              </a:rPr>
              <a:t>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Фізкультурно-оздоровчі заходи в режимі дня школяра.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Повторення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техніки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одного перекиду вперед </a:t>
            </a:r>
            <a:r>
              <a:rPr lang="uk-UA" sz="2000" b="1" i="1" dirty="0">
                <a:solidFill>
                  <a:srgbClr val="660066"/>
                </a:solidFill>
                <a:latin typeface="Bookman Old Style" pitchFamily="18" charset="0"/>
              </a:rPr>
              <a:t>та ознайомлення з технікою виконання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двох перекидів вперед злито.</a:t>
            </a:r>
            <a:endParaRPr lang="ru-RU" sz="20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3833" y="2230050"/>
            <a:ext cx="82089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Мета уроку:</a:t>
            </a:r>
            <a:endParaRPr lang="ru-RU" sz="2000" dirty="0">
              <a:solidFill>
                <a:srgbClr val="FF000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Навчальна.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Ознайомити учнів із фізкультурно-оздоровчими заходами в режимі дня школяра.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Повторити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уміння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одного перекиду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уперед, ознайомити з технікою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двох перекидів вперед злито.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Розвиваюча.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Розвивати фізичні якості: спритність, гнучкість, силу, координацію рухів.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  <a:p>
            <a:pPr algn="just"/>
            <a:r>
              <a:rPr lang="uk-UA" sz="2000" b="1" i="1" dirty="0">
                <a:solidFill>
                  <a:srgbClr val="002060"/>
                </a:solidFill>
                <a:latin typeface="Bookman Old Style" pitchFamily="18" charset="0"/>
              </a:rPr>
              <a:t>Виховна.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 Виховувати вольові якості: рішучість, зібраність,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наполегливість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, цілеспрямованість, дисциплінованість,</a:t>
            </a:r>
            <a:r>
              <a:rPr lang="uk-UA" sz="2000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вміння самостійно працювати.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9578" y="5338985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>
                <a:solidFill>
                  <a:srgbClr val="FF0000"/>
                </a:solidFill>
                <a:latin typeface="Bookman Old Style" pitchFamily="18" charset="0"/>
              </a:rPr>
              <a:t>Тип уроку</a:t>
            </a:r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: </a:t>
            </a:r>
            <a:r>
              <a:rPr lang="uk-UA" sz="2000" i="1" dirty="0" smtClean="0">
                <a:solidFill>
                  <a:srgbClr val="002060"/>
                </a:solidFill>
                <a:latin typeface="Bookman Old Style" pitchFamily="18" charset="0"/>
              </a:rPr>
              <a:t>комбінований</a:t>
            </a:r>
            <a:r>
              <a:rPr lang="uk-UA" sz="2000" i="1" dirty="0">
                <a:solidFill>
                  <a:srgbClr val="002060"/>
                </a:solidFill>
                <a:latin typeface="Bookman Old Style" pitchFamily="18" charset="0"/>
              </a:rPr>
              <a:t>, навчально-тренувальний.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5739095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Клас: </a:t>
            </a:r>
            <a:r>
              <a:rPr lang="uk-UA" sz="2000" b="1" i="1" dirty="0" smtClean="0">
                <a:solidFill>
                  <a:srgbClr val="002060"/>
                </a:solidFill>
                <a:latin typeface="Bookman Old Style" pitchFamily="18" charset="0"/>
              </a:rPr>
              <a:t>5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7317" y="4497884"/>
            <a:ext cx="1733251" cy="2218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47537" y="503697"/>
            <a:ext cx="82089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FF0000"/>
                </a:solidFill>
                <a:latin typeface="Bookman Old Style" pitchFamily="18" charset="0"/>
              </a:rPr>
              <a:t>Модуль. </a:t>
            </a:r>
            <a:r>
              <a:rPr lang="uk-UA" sz="2000" b="1" i="1" dirty="0" smtClean="0">
                <a:solidFill>
                  <a:srgbClr val="660066"/>
                </a:solidFill>
                <a:latin typeface="Bookman Old Style" pitchFamily="18" charset="0"/>
              </a:rPr>
              <a:t>ГІМНАСТИКА</a:t>
            </a:r>
            <a:endParaRPr lang="ru-RU" sz="2000" b="1" dirty="0">
              <a:solidFill>
                <a:srgbClr val="660066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1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24815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5" y="-112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260648"/>
            <a:ext cx="8568951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>
                <a:gd name="adj1" fmla="val 6250"/>
                <a:gd name="adj2" fmla="val -492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400" b="1" i="1" cap="none" spc="0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Фізкультурно-оздоровчі заходи</a:t>
            </a:r>
          </a:p>
          <a:p>
            <a:pPr algn="ctr"/>
            <a:r>
              <a:rPr lang="uk-UA" sz="44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в режимі дня школяра:</a:t>
            </a:r>
            <a:endParaRPr lang="ru-RU" sz="44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512619" y="1923937"/>
            <a:ext cx="3376349" cy="129614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8160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Ранкова гімнастика (зарядка)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1526378" y="3417701"/>
            <a:ext cx="3528392" cy="1584175"/>
          </a:xfrm>
          <a:prstGeom prst="rightArrowCallout">
            <a:avLst>
              <a:gd name="adj1" fmla="val 25000"/>
              <a:gd name="adj2" fmla="val 22862"/>
              <a:gd name="adj3" fmla="val 25000"/>
              <a:gd name="adj4" fmla="val 75699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Фізкультурні хвилинки, фізкультурні паузи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771800" y="5172859"/>
            <a:ext cx="3324378" cy="129614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804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Ігри на перервах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13" name="Picture 5" descr="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0" t="17387" r="11430"/>
          <a:stretch/>
        </p:blipFill>
        <p:spPr bwMode="auto">
          <a:xfrm>
            <a:off x="4185920" y="1601445"/>
            <a:ext cx="1929049" cy="201313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53137"/>
            <a:ext cx="2514600" cy="2077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777" y="3220081"/>
            <a:ext cx="3058725" cy="187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99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59" y="-493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1606" y="476672"/>
            <a:ext cx="7145978" cy="1181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Ранкова гімнастика </a:t>
            </a:r>
          </a:p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(зарядка)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07579" y="3090526"/>
            <a:ext cx="280831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збільшується сила м'язів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651487" y="4243252"/>
            <a:ext cx="3209559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зростає працездатність і увага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652121" y="5201522"/>
            <a:ext cx="3240360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зменшується втомлюваність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6876256" y="3284984"/>
            <a:ext cx="612068" cy="1916537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 flipH="1">
            <a:off x="4265966" y="2956702"/>
            <a:ext cx="612068" cy="1444159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rot="3661818" flipH="1">
            <a:off x="1971505" y="1754030"/>
            <a:ext cx="458577" cy="1529135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1857631"/>
            <a:ext cx="5547524" cy="105804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>
                <a:gd name="adj" fmla="val 49449"/>
              </a:avLst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>
                  <a:solidFill>
                    <a:srgbClr val="CC0099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позитивно впливає </a:t>
            </a:r>
          </a:p>
          <a:p>
            <a:pPr algn="ctr"/>
            <a:r>
              <a:rPr lang="ru-RU" sz="3600" b="1" i="1" cap="none" spc="0" dirty="0" smtClean="0">
                <a:ln>
                  <a:solidFill>
                    <a:srgbClr val="CC0099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на твій організм</a:t>
            </a:r>
            <a:endParaRPr lang="ru-RU" sz="3600" b="1" i="1" cap="none" spc="0" dirty="0">
              <a:ln>
                <a:solidFill>
                  <a:srgbClr val="CC0099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60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41"/>
            <a:ext cx="9144000" cy="6873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81606" y="476672"/>
            <a:ext cx="7450834" cy="11817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Фізкультурні хвилинки та </a:t>
            </a:r>
          </a:p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Фізкультурні паузи   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95536" y="3212976"/>
            <a:ext cx="318430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зміна розумової роботи на фізичну 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203848" y="4149080"/>
            <a:ext cx="246422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відпочинок м'язів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5495062" y="5085184"/>
            <a:ext cx="318430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підняття працездатності учнів на уроці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399421">
            <a:off x="3468529" y="1943079"/>
            <a:ext cx="4996081" cy="146079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>
                  <a:solidFill>
                    <a:srgbClr val="CC0099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виконують такі функції</a:t>
            </a:r>
            <a:endParaRPr lang="ru-RU" sz="3600" b="1" i="1" cap="none" spc="0" dirty="0">
              <a:ln>
                <a:solidFill>
                  <a:srgbClr val="CC0099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4" name="Выгнутая вправо стрелка 13"/>
          <p:cNvSpPr/>
          <p:nvPr/>
        </p:nvSpPr>
        <p:spPr>
          <a:xfrm rot="3661818" flipH="1">
            <a:off x="2499734" y="1889859"/>
            <a:ext cx="409238" cy="1365310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rot="2302923" flipH="1">
            <a:off x="4367380" y="2728904"/>
            <a:ext cx="409238" cy="1365310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 rot="210648">
            <a:off x="6840488" y="3422808"/>
            <a:ext cx="409238" cy="1365310"/>
          </a:xfrm>
          <a:prstGeom prst="curvedLeftArrow">
            <a:avLst/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CC0099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5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86" y="13854"/>
            <a:ext cx="91768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6583" y="425859"/>
            <a:ext cx="7450834" cy="82170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 Рухливі ігри на перервах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75002" y="2265057"/>
            <a:ext cx="3602244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поповнення </a:t>
            </a:r>
            <a:r>
              <a:rPr lang="ru-RU" sz="2400" b="1" i="1" dirty="0">
                <a:solidFill>
                  <a:srgbClr val="0070C0"/>
                </a:solidFill>
                <a:latin typeface="Bookman Old Style" pitchFamily="18" charset="0"/>
              </a:rPr>
              <a:t>дефіциту рухової активності дітей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435724" y="3734024"/>
            <a:ext cx="318430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підвищення </a:t>
            </a:r>
            <a:r>
              <a:rPr lang="uk-UA" sz="2400" b="1" i="1" dirty="0">
                <a:solidFill>
                  <a:srgbClr val="0070C0"/>
                </a:solidFill>
                <a:latin typeface="Bookman Old Style" pitchFamily="18" charset="0"/>
              </a:rPr>
              <a:t>розумової працездатності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608154" y="3442854"/>
            <a:ext cx="3184302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зняття </a:t>
            </a:r>
            <a:r>
              <a:rPr lang="uk-UA" sz="2400" b="1" i="1" dirty="0">
                <a:solidFill>
                  <a:srgbClr val="0070C0"/>
                </a:solidFill>
                <a:latin typeface="Bookman Old Style" pitchFamily="18" charset="0"/>
              </a:rPr>
              <a:t>стомлення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600042" y="4961686"/>
            <a:ext cx="4192414" cy="1333674"/>
          </a:xfrm>
          <a:prstGeom prst="flowChartAlternateProcess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раціональної організа-ції </a:t>
            </a:r>
            <a:r>
              <a:rPr lang="ru-RU" sz="2400" b="1" i="1" dirty="0">
                <a:solidFill>
                  <a:srgbClr val="0070C0"/>
                </a:solidFill>
                <a:latin typeface="Bookman Old Style" pitchFamily="18" charset="0"/>
              </a:rPr>
              <a:t>відпочинку учнів під час перерв</a:t>
            </a:r>
          </a:p>
        </p:txBody>
      </p:sp>
      <p:sp>
        <p:nvSpPr>
          <p:cNvPr id="13" name="Прямоугольник 12"/>
          <p:cNvSpPr/>
          <p:nvPr/>
        </p:nvSpPr>
        <p:spPr>
          <a:xfrm rot="268957">
            <a:off x="3625967" y="1426381"/>
            <a:ext cx="4996081" cy="1308141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>
                  <a:solidFill>
                    <a:srgbClr val="CC0099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проводять з метою</a:t>
            </a:r>
            <a:endParaRPr lang="ru-RU" sz="3600" b="1" i="1" cap="none" spc="0" dirty="0">
              <a:ln>
                <a:solidFill>
                  <a:srgbClr val="CC0099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Круговая стрелка 3"/>
          <p:cNvSpPr/>
          <p:nvPr/>
        </p:nvSpPr>
        <p:spPr>
          <a:xfrm rot="19331743" flipH="1">
            <a:off x="2360997" y="1349033"/>
            <a:ext cx="1054139" cy="1219476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6228"/>
              <a:gd name="adj5" fmla="val 12500"/>
            </a:avLst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 rot="19331743" flipH="1">
            <a:off x="4193853" y="2722077"/>
            <a:ext cx="1392690" cy="1280649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6228"/>
              <a:gd name="adj5" fmla="val 12500"/>
            </a:avLst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руговая стрелка 15"/>
          <p:cNvSpPr/>
          <p:nvPr/>
        </p:nvSpPr>
        <p:spPr>
          <a:xfrm rot="3804864">
            <a:off x="7141617" y="2295350"/>
            <a:ext cx="1054139" cy="127678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6228"/>
              <a:gd name="adj5" fmla="val 12500"/>
            </a:avLst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Круговая стрелка 18"/>
          <p:cNvSpPr/>
          <p:nvPr/>
        </p:nvSpPr>
        <p:spPr>
          <a:xfrm rot="17336864" flipH="1">
            <a:off x="4531001" y="3230651"/>
            <a:ext cx="2290418" cy="144706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2806228"/>
              <a:gd name="adj5" fmla="val 12500"/>
            </a:avLst>
          </a:prstGeom>
          <a:solidFill>
            <a:srgbClr val="FF0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6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07703" y="476672"/>
            <a:ext cx="5544617" cy="62687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 Навантаження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512619" y="1628800"/>
            <a:ext cx="3376349" cy="129614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8160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ookman Old Style" pitchFamily="18" charset="0"/>
              </a:rPr>
              <a:t>Ранкова гімнастика (зарядка)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1348764" y="3212976"/>
            <a:ext cx="3528392" cy="1584175"/>
          </a:xfrm>
          <a:prstGeom prst="rightArrowCallout">
            <a:avLst>
              <a:gd name="adj1" fmla="val 25000"/>
              <a:gd name="adj2" fmla="val 22862"/>
              <a:gd name="adj3" fmla="val 25000"/>
              <a:gd name="adj4" fmla="val 75699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ookman Old Style" pitchFamily="18" charset="0"/>
              </a:rPr>
              <a:t>Фізкультурні хвилинки, фізкультурні паузи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2132589" y="5013176"/>
            <a:ext cx="3324378" cy="1455827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804"/>
            </a:avLst>
          </a:prstGeom>
          <a:ln w="28575">
            <a:solidFill>
              <a:srgbClr val="CC0099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FF0000"/>
                </a:solidFill>
                <a:latin typeface="Bookman Old Style" pitchFamily="18" charset="0"/>
              </a:rPr>
              <a:t>Ігри на перервах</a:t>
            </a:r>
            <a:endParaRPr lang="ru-RU" sz="2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Блок-схема: несколько документов 3"/>
          <p:cNvSpPr/>
          <p:nvPr/>
        </p:nvSpPr>
        <p:spPr>
          <a:xfrm>
            <a:off x="4247964" y="1409475"/>
            <a:ext cx="3096344" cy="1440160"/>
          </a:xfrm>
          <a:prstGeom prst="flowChartMultidocument">
            <a:avLst/>
          </a:prstGeom>
          <a:ln>
            <a:solidFill>
              <a:srgbClr val="CC00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7-10 фізичних вправ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2" name="Блок-схема: несколько документов 11"/>
          <p:cNvSpPr/>
          <p:nvPr/>
        </p:nvSpPr>
        <p:spPr>
          <a:xfrm>
            <a:off x="5780856" y="4830928"/>
            <a:ext cx="3096344" cy="1656184"/>
          </a:xfrm>
          <a:prstGeom prst="flowChartMultidocument">
            <a:avLst/>
          </a:prstGeom>
          <a:ln>
            <a:solidFill>
              <a:srgbClr val="CC00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час перерви</a:t>
            </a:r>
          </a:p>
          <a:p>
            <a:pPr algn="ctr"/>
            <a:r>
              <a:rPr lang="uk-UA" sz="1600" i="1" dirty="0" smtClean="0">
                <a:solidFill>
                  <a:srgbClr val="0070C0"/>
                </a:solidFill>
                <a:latin typeface="Bookman Old Style" pitchFamily="18" charset="0"/>
              </a:rPr>
              <a:t>проводити поза класом</a:t>
            </a:r>
            <a:endParaRPr lang="ru-RU" sz="1400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>
            <a:off x="5076056" y="2903775"/>
            <a:ext cx="3456384" cy="1800200"/>
          </a:xfrm>
          <a:prstGeom prst="flowChartMultidocument">
            <a:avLst/>
          </a:prstGeom>
          <a:ln>
            <a:solidFill>
              <a:srgbClr val="CC0099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3-4 вправи </a:t>
            </a:r>
            <a:r>
              <a:rPr lang="uk-UA" sz="1400" i="1" dirty="0" smtClean="0">
                <a:solidFill>
                  <a:srgbClr val="0070C0"/>
                </a:solidFill>
                <a:latin typeface="Bookman Old Style" pitchFamily="18" charset="0"/>
              </a:rPr>
              <a:t>виконувати сидячи за партою або стоячи біля неї</a:t>
            </a:r>
            <a:endParaRPr lang="uk-UA" i="1" dirty="0" smtClean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uk-UA" sz="2400" b="1" i="1" dirty="0" smtClean="0">
                <a:solidFill>
                  <a:srgbClr val="0070C0"/>
                </a:solidFill>
                <a:latin typeface="Bookman Old Style" pitchFamily="18" charset="0"/>
              </a:rPr>
              <a:t>5-7 вправ</a:t>
            </a:r>
            <a:endParaRPr lang="ru-RU" sz="24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99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7" y="-127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98699" y="332656"/>
            <a:ext cx="6297637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Колове тренування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67807"/>
            <a:ext cx="5579103" cy="6480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smtClean="0">
                <a:ln w="11430">
                  <a:solidFill>
                    <a:srgbClr val="002060"/>
                  </a:solidFill>
                </a:ln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Поділ учнів на групи</a:t>
            </a:r>
            <a:endParaRPr lang="ru-RU" sz="3200" b="1" i="1" cap="none" spc="0" dirty="0">
              <a:ln w="11430">
                <a:solidFill>
                  <a:srgbClr val="002060"/>
                </a:solidFill>
              </a:ln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" name="Рисунок 9" descr="http://sportsvit.com.ua/img/big/ballbaske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" t="5046" r="5733" b="5046"/>
          <a:stretch/>
        </p:blipFill>
        <p:spPr bwMode="auto">
          <a:xfrm>
            <a:off x="578619" y="2001197"/>
            <a:ext cx="1440159" cy="1426523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encrypted-tbn3.gstatic.com/images?q=tbn:ANd9GcRxWc-uzUzIikBtK7gkQqzNkG9typ2iDvh1Cwh7ftFYRsXqTaRqnA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" t="2715" r="3070" b="3620"/>
          <a:stretch/>
        </p:blipFill>
        <p:spPr bwMode="auto">
          <a:xfrm>
            <a:off x="1654460" y="2996952"/>
            <a:ext cx="1526853" cy="1632769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encrypted-tbn3.gstatic.com/images?q=tbn:ANd9GcTa6yenRpRmTZ6fTwf_hps_cNADqMFzUsSNY_mwqQT0Ftz31zcAgw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6514" r="4938" b="6742"/>
          <a:stretch/>
        </p:blipFill>
        <p:spPr bwMode="auto">
          <a:xfrm>
            <a:off x="2913259" y="4149080"/>
            <a:ext cx="1656184" cy="1624074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3" name="Рисунок 12" descr="http://images01.olx.com.ua/ui/11/17/17/1312189127_196281017_1----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841" y="4909317"/>
            <a:ext cx="1727806" cy="16950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786189" y="2176348"/>
            <a:ext cx="20697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1 група</a:t>
            </a:r>
            <a:endParaRPr lang="ru-RU" sz="36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59397" y="3202883"/>
            <a:ext cx="20697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2 група</a:t>
            </a:r>
            <a:endParaRPr lang="ru-RU" sz="36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36096" y="4221497"/>
            <a:ext cx="20697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3 група</a:t>
            </a:r>
            <a:endParaRPr lang="ru-RU" sz="36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60232" y="5368924"/>
            <a:ext cx="20697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4 група</a:t>
            </a:r>
            <a:endParaRPr lang="ru-RU" sz="3600" b="1" i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2093851" y="2411069"/>
            <a:ext cx="648072" cy="323166"/>
          </a:xfrm>
          <a:prstGeom prst="leftArrow">
            <a:avLst/>
          </a:prstGeom>
          <a:solidFill>
            <a:srgbClr val="CC00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20" name="Стрелка влево 19"/>
          <p:cNvSpPr/>
          <p:nvPr/>
        </p:nvSpPr>
        <p:spPr>
          <a:xfrm>
            <a:off x="6046647" y="5611571"/>
            <a:ext cx="648072" cy="323166"/>
          </a:xfrm>
          <a:prstGeom prst="leftArrow">
            <a:avLst/>
          </a:prstGeom>
          <a:solidFill>
            <a:srgbClr val="CC00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4572000" y="4468138"/>
            <a:ext cx="648072" cy="323166"/>
          </a:xfrm>
          <a:prstGeom prst="leftArrow">
            <a:avLst/>
          </a:prstGeom>
          <a:solidFill>
            <a:srgbClr val="CC00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  <p:sp>
        <p:nvSpPr>
          <p:cNvPr id="22" name="Стрелка влево 21"/>
          <p:cNvSpPr/>
          <p:nvPr/>
        </p:nvSpPr>
        <p:spPr>
          <a:xfrm>
            <a:off x="3257095" y="3427721"/>
            <a:ext cx="648072" cy="323166"/>
          </a:xfrm>
          <a:prstGeom prst="leftArrow">
            <a:avLst/>
          </a:prstGeom>
          <a:solidFill>
            <a:srgbClr val="CC00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C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96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уп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63" y="-1814"/>
            <a:ext cx="91815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1130" y="476672"/>
            <a:ext cx="5688633" cy="770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Станція №1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8380" y="3933056"/>
            <a:ext cx="4058503" cy="256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47670" y="1258550"/>
            <a:ext cx="799288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solidFill>
                  <a:srgbClr val="CC0099"/>
                </a:solidFill>
                <a:latin typeface="Bookman Old Style" pitchFamily="18" charset="0"/>
              </a:rPr>
              <a:t>Згинання та розгинання рук з упору лежачи</a:t>
            </a:r>
            <a:endParaRPr lang="ru-RU" sz="3200" dirty="0">
              <a:solidFill>
                <a:srgbClr val="CC0099"/>
              </a:solidFill>
              <a:latin typeface="Bookman Old Style" pitchFamily="18" charset="0"/>
            </a:endParaRPr>
          </a:p>
          <a:p>
            <a:pPr algn="ctr"/>
            <a:r>
              <a:rPr lang="uk-UA" sz="2400" i="1" dirty="0">
                <a:solidFill>
                  <a:srgbClr val="CC0099"/>
                </a:solidFill>
                <a:latin typeface="Bookman Old Style" pitchFamily="18" charset="0"/>
              </a:rPr>
              <a:t>(</a:t>
            </a:r>
            <a:r>
              <a:rPr lang="uk-UA" sz="2000" b="1" i="1" dirty="0">
                <a:solidFill>
                  <a:srgbClr val="CC0099"/>
                </a:solidFill>
                <a:latin typeface="Bookman Old Style" pitchFamily="18" charset="0"/>
              </a:rPr>
              <a:t>хлопці від підлоги, дівчата від лави</a:t>
            </a:r>
            <a:r>
              <a:rPr lang="uk-UA" sz="2000" b="1" i="1" dirty="0" smtClean="0">
                <a:solidFill>
                  <a:srgbClr val="CC0099"/>
                </a:solidFill>
                <a:latin typeface="Bookman Old Style" pitchFamily="18" charset="0"/>
              </a:rPr>
              <a:t>)</a:t>
            </a:r>
            <a:endParaRPr lang="en-US" sz="2000" b="1" i="1" dirty="0" smtClean="0">
              <a:solidFill>
                <a:srgbClr val="CC0099"/>
              </a:solidFill>
              <a:latin typeface="Bookman Old Style" pitchFamily="18" charset="0"/>
            </a:endParaRPr>
          </a:p>
          <a:p>
            <a:r>
              <a:rPr lang="uk-UA" sz="3200" b="1" i="1" dirty="0" smtClean="0">
                <a:solidFill>
                  <a:srgbClr val="CC0099"/>
                </a:solidFill>
                <a:latin typeface="Bookman Old Style" pitchFamily="18" charset="0"/>
              </a:rPr>
              <a:t>Картка контролю знань</a:t>
            </a:r>
            <a:endParaRPr lang="ru-RU" sz="3200" b="1" dirty="0">
              <a:solidFill>
                <a:srgbClr val="CC0099"/>
              </a:solidFill>
              <a:latin typeface="Bookman Old Style" pitchFamily="18" charset="0"/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8" t="35951" r="7677" b="-86"/>
          <a:stretch/>
        </p:blipFill>
        <p:spPr bwMode="auto">
          <a:xfrm>
            <a:off x="1187603" y="3392749"/>
            <a:ext cx="3426740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422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2128" y1="88372" x2="82128" y2="88372"/>
                        <a14:foregroundMark x1="97447" y1="91628" x2="97447" y2="91628"/>
                        <a14:foregroundMark x1="92766" y1="92093" x2="92766" y2="92093"/>
                        <a14:foregroundMark x1="92766" y1="92093" x2="92766" y2="92093"/>
                        <a14:foregroundMark x1="85957" y1="94419" x2="85957" y2="944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581" y="4400861"/>
            <a:ext cx="2238375" cy="245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00095"/>
            <a:ext cx="5688633" cy="770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uk-UA" sz="4800" b="1" i="1" dirty="0" smtClean="0">
                <a:ln w="38100">
                  <a:solidFill>
                    <a:srgbClr val="CC0099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ookman Old Style" pitchFamily="18" charset="0"/>
              </a:rPr>
              <a:t>Станція № 2</a:t>
            </a:r>
            <a:endParaRPr lang="ru-RU" sz="4800" b="1" i="1" cap="none" spc="0" dirty="0">
              <a:ln w="38100">
                <a:solidFill>
                  <a:srgbClr val="CC0099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63636">
                        <a14:backgroundMark x1="45974" y1="17557" x2="45974" y2="17557"/>
                        <a14:backgroundMark x1="47013" y1="19847" x2="47013" y2="19847"/>
                        <a14:backgroundMark x1="47013" y1="17557" x2="47013" y2="17557"/>
                        <a14:backgroundMark x1="47013" y1="17557" x2="47013" y2="17557"/>
                        <a14:backgroundMark x1="47013" y1="17557" x2="47013" y2="17557"/>
                        <a14:backgroundMark x1="43117" y1="19084" x2="43117" y2="19084"/>
                        <a14:backgroundMark x1="40779" y1="16031" x2="40779" y2="16031"/>
                        <a14:backgroundMark x1="40000" y1="14504" x2="40000" y2="14504"/>
                        <a14:backgroundMark x1="36883" y1="17557" x2="36883" y2="17557"/>
                        <a14:backgroundMark x1="34805" y1="20611" x2="34805" y2="20611"/>
                        <a14:backgroundMark x1="34805" y1="21374" x2="34805" y2="21374"/>
                        <a14:backgroundMark x1="34805" y1="24427" x2="34805" y2="24427"/>
                        <a14:backgroundMark x1="34286" y1="25191" x2="34286" y2="25191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269" r="36941" b="269"/>
          <a:stretch/>
        </p:blipFill>
        <p:spPr bwMode="auto">
          <a:xfrm>
            <a:off x="1763688" y="1717319"/>
            <a:ext cx="6939443" cy="48752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99719" y="169210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CC0099"/>
                </a:solidFill>
              </a:rPr>
              <a:t> </a:t>
            </a:r>
            <a:r>
              <a:rPr lang="uk-UA" sz="3600" b="1" i="1" dirty="0">
                <a:solidFill>
                  <a:srgbClr val="CC0099"/>
                </a:solidFill>
                <a:latin typeface="Bookman Old Style" pitchFamily="18" charset="0"/>
              </a:rPr>
              <a:t>Перекид вперед</a:t>
            </a:r>
            <a:endParaRPr lang="ru-RU" sz="3600" dirty="0">
              <a:solidFill>
                <a:srgbClr val="CC0099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31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383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37</cp:revision>
  <cp:lastPrinted>2014-01-28T20:19:54Z</cp:lastPrinted>
  <dcterms:modified xsi:type="dcterms:W3CDTF">2014-01-28T22:51:07Z</dcterms:modified>
</cp:coreProperties>
</file>