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5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55AA36-1140-4729-A429-AEF93B3A0014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DAB7F1-51B8-4DD6-AA2A-65929EDBA8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 уроку:</a:t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 ритми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200400" cy="2376264"/>
          </a:xfrm>
        </p:spPr>
        <p:txBody>
          <a:bodyPr/>
          <a:lstStyle/>
          <a:p>
            <a:pPr lvl="2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</a:t>
            </a:r>
          </a:p>
          <a:p>
            <a:pPr lvl="2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музичного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</a:p>
          <a:p>
            <a:pPr lvl="2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художньої культури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пеціаліст</a:t>
            </a:r>
          </a:p>
          <a:p>
            <a:pPr lvl="2"/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Михель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Вікторія Олександрівна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25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3528392" cy="496855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200" b="1" i="1" dirty="0" err="1" smtClean="0">
                <a:solidFill>
                  <a:srgbClr val="FF0000"/>
                </a:solidFill>
              </a:rPr>
              <a:t>Луї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</a:rPr>
              <a:t>Армстронг</a:t>
            </a:r>
            <a:endParaRPr lang="ru-RU" sz="2200" b="1" i="1" dirty="0">
              <a:solidFill>
                <a:srgbClr val="FF0000"/>
              </a:solidFill>
            </a:endParaRPr>
          </a:p>
          <a:p>
            <a:pPr indent="0" algn="just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Американський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джазовий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музикант</a:t>
            </a:r>
            <a:r>
              <a:rPr lang="ru-RU" dirty="0">
                <a:solidFill>
                  <a:srgbClr val="002060"/>
                </a:solidFill>
              </a:rPr>
              <a:t>: трубач і </a:t>
            </a:r>
            <a:r>
              <a:rPr lang="ru-RU" dirty="0" err="1">
                <a:solidFill>
                  <a:srgbClr val="002060"/>
                </a:solidFill>
              </a:rPr>
              <a:t>співак</a:t>
            </a:r>
            <a:r>
              <a:rPr lang="ru-RU" dirty="0">
                <a:solidFill>
                  <a:srgbClr val="002060"/>
                </a:solidFill>
              </a:rPr>
              <a:t>, у США </a:t>
            </a:r>
            <a:r>
              <a:rPr lang="ru-RU" dirty="0" err="1">
                <a:solidFill>
                  <a:srgbClr val="002060"/>
                </a:solidFill>
              </a:rPr>
              <a:t>відомий</a:t>
            </a:r>
            <a:r>
              <a:rPr lang="ru-RU" dirty="0">
                <a:solidFill>
                  <a:srgbClr val="002060"/>
                </a:solidFill>
              </a:rPr>
              <a:t> як король джазу.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записи 1920-х </a:t>
            </a:r>
            <a:r>
              <a:rPr lang="ru-RU" dirty="0" err="1">
                <a:solidFill>
                  <a:srgbClr val="002060"/>
                </a:solidFill>
              </a:rPr>
              <a:t>років</a:t>
            </a:r>
            <a:r>
              <a:rPr lang="ru-RU" dirty="0">
                <a:solidFill>
                  <a:srgbClr val="002060"/>
                </a:solidFill>
              </a:rPr>
              <a:t> у Чикаго з гуртами «Хот-</a:t>
            </a:r>
            <a:r>
              <a:rPr lang="ru-RU" dirty="0" err="1">
                <a:solidFill>
                  <a:srgbClr val="002060"/>
                </a:solidFill>
              </a:rPr>
              <a:t>Файв</a:t>
            </a:r>
            <a:r>
              <a:rPr lang="ru-RU" dirty="0">
                <a:solidFill>
                  <a:srgbClr val="002060"/>
                </a:solidFill>
              </a:rPr>
              <a:t>» і «Хот-Севен» принесли </a:t>
            </a:r>
            <a:r>
              <a:rPr lang="ru-RU" dirty="0" err="1">
                <a:solidFill>
                  <a:srgbClr val="002060"/>
                </a:solidFill>
              </a:rPr>
              <a:t>йому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популярність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особливе</a:t>
            </a:r>
            <a:r>
              <a:rPr lang="ru-RU" dirty="0">
                <a:solidFill>
                  <a:srgbClr val="002060"/>
                </a:solidFill>
              </a:rPr>
              <a:t> тепле </a:t>
            </a:r>
            <a:r>
              <a:rPr lang="ru-RU" dirty="0" err="1">
                <a:solidFill>
                  <a:srgbClr val="002060"/>
                </a:solidFill>
              </a:rPr>
              <a:t>звучання</a:t>
            </a:r>
            <a:r>
              <a:rPr lang="ru-RU" dirty="0">
                <a:solidFill>
                  <a:srgbClr val="002060"/>
                </a:solidFill>
              </a:rPr>
              <a:t> труби, </a:t>
            </a:r>
            <a:r>
              <a:rPr lang="ru-RU" dirty="0" err="1">
                <a:solidFill>
                  <a:srgbClr val="002060"/>
                </a:solidFill>
              </a:rPr>
              <a:t>майстерність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імпровізації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особливийнизький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хрипкий</a:t>
            </a:r>
            <a:r>
              <a:rPr lang="ru-RU" dirty="0">
                <a:solidFill>
                  <a:srgbClr val="002060"/>
                </a:solidFill>
              </a:rPr>
              <a:t> голос; у 1922 </a:t>
            </a:r>
            <a:r>
              <a:rPr lang="ru-RU" dirty="0" err="1">
                <a:solidFill>
                  <a:srgbClr val="002060"/>
                </a:solidFill>
              </a:rPr>
              <a:t>році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відправився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грати</a:t>
            </a:r>
            <a:r>
              <a:rPr lang="ru-RU" dirty="0">
                <a:solidFill>
                  <a:srgbClr val="002060"/>
                </a:solidFill>
              </a:rPr>
              <a:t> в Чикаго в </a:t>
            </a:r>
            <a:r>
              <a:rPr lang="ru-RU" dirty="0" err="1">
                <a:solidFill>
                  <a:srgbClr val="002060"/>
                </a:solidFill>
              </a:rPr>
              <a:t>оркестрі</a:t>
            </a:r>
            <a:r>
              <a:rPr lang="ru-RU" dirty="0">
                <a:solidFill>
                  <a:srgbClr val="002060"/>
                </a:solidFill>
              </a:rPr>
              <a:t> Джо </a:t>
            </a:r>
            <a:r>
              <a:rPr lang="ru-RU" dirty="0" err="1">
                <a:solidFill>
                  <a:srgbClr val="002060"/>
                </a:solidFill>
              </a:rPr>
              <a:t>Олівера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Знімався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кіно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692168" cy="3816424"/>
          </a:xfrm>
        </p:spPr>
      </p:pic>
    </p:spTree>
    <p:extLst>
      <p:ext uri="{BB962C8B-B14F-4D97-AF65-F5344CB8AC3E}">
        <p14:creationId xmlns:p14="http://schemas.microsoft.com/office/powerpoint/2010/main" val="89045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99592" y="836712"/>
            <a:ext cx="7488832" cy="309634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err="1">
                <a:solidFill>
                  <a:srgbClr val="C00000"/>
                </a:solidFill>
              </a:rPr>
              <a:t>Передати</a:t>
            </a:r>
            <a:r>
              <a:rPr lang="ru-RU" dirty="0">
                <a:solidFill>
                  <a:srgbClr val="C00000"/>
                </a:solidFill>
              </a:rPr>
              <a:t> словами </a:t>
            </a:r>
            <a:r>
              <a:rPr lang="ru-RU" dirty="0" err="1">
                <a:solidFill>
                  <a:srgbClr val="C00000"/>
                </a:solidFill>
              </a:rPr>
              <a:t>всі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нюанси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цього</a:t>
            </a:r>
            <a:r>
              <a:rPr lang="ru-RU" dirty="0">
                <a:solidFill>
                  <a:srgbClr val="C00000"/>
                </a:solidFill>
              </a:rPr>
              <a:t> дивного </a:t>
            </a:r>
            <a:r>
              <a:rPr lang="ru-RU" dirty="0" err="1">
                <a:solidFill>
                  <a:srgbClr val="C00000"/>
                </a:solidFill>
              </a:rPr>
              <a:t>мистецтва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неможливо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Армстронг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питання</a:t>
            </a:r>
            <a:r>
              <a:rPr lang="ru-RU" dirty="0">
                <a:solidFill>
                  <a:srgbClr val="C00000"/>
                </a:solidFill>
              </a:rPr>
              <a:t>: «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таке</a:t>
            </a:r>
            <a:r>
              <a:rPr lang="ru-RU" dirty="0">
                <a:solidFill>
                  <a:srgbClr val="C00000"/>
                </a:solidFill>
              </a:rPr>
              <a:t> джаз?» </a:t>
            </a:r>
            <a:r>
              <a:rPr lang="ru-RU" dirty="0" err="1">
                <a:solidFill>
                  <a:srgbClr val="C00000"/>
                </a:solidFill>
              </a:rPr>
              <a:t>відповів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досить</a:t>
            </a:r>
            <a:r>
              <a:rPr lang="ru-RU" dirty="0">
                <a:solidFill>
                  <a:srgbClr val="C00000"/>
                </a:solidFill>
              </a:rPr>
              <a:t> категорично: «</a:t>
            </a:r>
            <a:r>
              <a:rPr lang="ru-RU" dirty="0" err="1">
                <a:solidFill>
                  <a:srgbClr val="C00000"/>
                </a:solidFill>
              </a:rPr>
              <a:t>Якщо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</a:t>
            </a:r>
            <a:r>
              <a:rPr lang="ru-RU" dirty="0">
                <a:solidFill>
                  <a:srgbClr val="C00000"/>
                </a:solidFill>
              </a:rPr>
              <a:t> про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питаєте</a:t>
            </a:r>
            <a:r>
              <a:rPr lang="ru-RU" dirty="0">
                <a:solidFill>
                  <a:srgbClr val="C00000"/>
                </a:solidFill>
              </a:rPr>
              <a:t>, значить, вам </a:t>
            </a:r>
            <a:r>
              <a:rPr lang="ru-RU" dirty="0" err="1">
                <a:solidFill>
                  <a:srgbClr val="C00000"/>
                </a:solidFill>
              </a:rPr>
              <a:t>цього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ніколи</a:t>
            </a:r>
            <a:r>
              <a:rPr lang="ru-RU" dirty="0">
                <a:solidFill>
                  <a:srgbClr val="C00000"/>
                </a:solidFill>
              </a:rPr>
              <a:t> не </a:t>
            </a:r>
            <a:r>
              <a:rPr lang="ru-RU" dirty="0" err="1">
                <a:solidFill>
                  <a:srgbClr val="C00000"/>
                </a:solidFill>
              </a:rPr>
              <a:t>зрозуміти</a:t>
            </a:r>
            <a:r>
              <a:rPr lang="ru-RU" dirty="0">
                <a:solidFill>
                  <a:srgbClr val="C00000"/>
                </a:solidFill>
              </a:rPr>
              <a:t>». </a:t>
            </a:r>
            <a:r>
              <a:rPr lang="ru-RU" dirty="0" err="1">
                <a:solidFill>
                  <a:srgbClr val="C00000"/>
                </a:solidFill>
              </a:rPr>
              <a:t>Його</a:t>
            </a:r>
            <a:r>
              <a:rPr lang="ru-RU" dirty="0">
                <a:solidFill>
                  <a:srgbClr val="C00000"/>
                </a:solidFill>
              </a:rPr>
              <a:t> стилю </a:t>
            </a:r>
            <a:r>
              <a:rPr lang="ru-RU" dirty="0" err="1">
                <a:solidFill>
                  <a:srgbClr val="C00000"/>
                </a:solidFill>
              </a:rPr>
              <a:t>властиві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хриплуватий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інтонації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специфічна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манери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свінгованіе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віртуозне</a:t>
            </a:r>
            <a:r>
              <a:rPr lang="ru-RU" dirty="0">
                <a:solidFill>
                  <a:srgbClr val="C00000"/>
                </a:solidFill>
              </a:rPr>
              <a:t> соло труби у </a:t>
            </a:r>
            <a:r>
              <a:rPr lang="ru-RU" dirty="0" err="1">
                <a:solidFill>
                  <a:srgbClr val="C00000"/>
                </a:solidFill>
              </a:rPr>
              <a:t>верхньому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регістрі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ексцентрична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поведінка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сцені</a:t>
            </a:r>
            <a:r>
              <a:rPr lang="ru-RU" dirty="0">
                <a:solidFill>
                  <a:srgbClr val="C00000"/>
                </a:solidFill>
              </a:rPr>
              <a:t>. Знаменита «</a:t>
            </a:r>
            <a:r>
              <a:rPr lang="en-US" dirty="0">
                <a:solidFill>
                  <a:srgbClr val="C00000"/>
                </a:solidFill>
              </a:rPr>
              <a:t>Hello </a:t>
            </a:r>
            <a:r>
              <a:rPr lang="en-US" dirty="0" err="1">
                <a:solidFill>
                  <a:srgbClr val="C00000"/>
                </a:solidFill>
              </a:rPr>
              <a:t>Dolli</a:t>
            </a:r>
            <a:r>
              <a:rPr lang="en-US" dirty="0">
                <a:solidFill>
                  <a:srgbClr val="C00000"/>
                </a:solidFill>
              </a:rPr>
              <a:t>» </a:t>
            </a:r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виконанні</a:t>
            </a:r>
            <a:r>
              <a:rPr lang="ru-RU" dirty="0">
                <a:solidFill>
                  <a:srgbClr val="C00000"/>
                </a:solidFill>
              </a:rPr>
              <a:t> ансамблю «А</a:t>
            </a:r>
            <a:r>
              <a:rPr lang="en-US" dirty="0" err="1">
                <a:solidFill>
                  <a:srgbClr val="C00000"/>
                </a:solidFill>
              </a:rPr>
              <a:t>ll</a:t>
            </a:r>
            <a:r>
              <a:rPr lang="en-US" dirty="0">
                <a:solidFill>
                  <a:srgbClr val="C00000"/>
                </a:solidFill>
              </a:rPr>
              <a:t> Stars», </a:t>
            </a:r>
            <a:r>
              <a:rPr lang="ru-RU" dirty="0" err="1">
                <a:solidFill>
                  <a:srgbClr val="C00000"/>
                </a:solidFill>
              </a:rPr>
              <a:t>створеного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Армстронгом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тріумф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музичного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бестселера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який</a:t>
            </a:r>
            <a:r>
              <a:rPr lang="ru-RU" dirty="0">
                <a:solidFill>
                  <a:srgbClr val="C00000"/>
                </a:solidFill>
              </a:rPr>
              <a:t> в 1964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витіснив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навіть</a:t>
            </a:r>
            <a:r>
              <a:rPr lang="ru-RU" dirty="0">
                <a:solidFill>
                  <a:srgbClr val="C00000"/>
                </a:solidFill>
              </a:rPr>
              <a:t> диск </a:t>
            </a:r>
            <a:r>
              <a:rPr lang="ru-RU" dirty="0" err="1">
                <a:solidFill>
                  <a:srgbClr val="C00000"/>
                </a:solidFill>
              </a:rPr>
              <a:t>знаменитої</a:t>
            </a:r>
            <a:r>
              <a:rPr lang="ru-RU" dirty="0">
                <a:solidFill>
                  <a:srgbClr val="C00000"/>
                </a:solidFill>
              </a:rPr>
              <a:t> «</a:t>
            </a:r>
            <a:r>
              <a:rPr lang="ru-RU" dirty="0" err="1">
                <a:solidFill>
                  <a:srgbClr val="C00000"/>
                </a:solidFill>
              </a:rPr>
              <a:t>ліверпульської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четвірки</a:t>
            </a:r>
            <a:r>
              <a:rPr lang="ru-RU" dirty="0">
                <a:solidFill>
                  <a:srgbClr val="C00000"/>
                </a:solidFill>
              </a:rPr>
              <a:t>» - «</a:t>
            </a:r>
            <a:r>
              <a:rPr lang="ru-RU" dirty="0" err="1">
                <a:solidFill>
                  <a:srgbClr val="C00000"/>
                </a:solidFill>
              </a:rPr>
              <a:t>Бітлз</a:t>
            </a:r>
            <a:r>
              <a:rPr lang="ru-RU" dirty="0">
                <a:solidFill>
                  <a:srgbClr val="C00000"/>
                </a:solidFill>
              </a:rPr>
              <a:t>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06" y="4005064"/>
            <a:ext cx="3455665" cy="2589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8600"/>
            <a:ext cx="378628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71600" y="908720"/>
            <a:ext cx="4536504" cy="518457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З оркестром </a:t>
            </a:r>
            <a:r>
              <a:rPr lang="ru-RU" dirty="0" err="1"/>
              <a:t>Дюка</a:t>
            </a:r>
            <a:r>
              <a:rPr lang="ru-RU" dirty="0"/>
              <a:t> </a:t>
            </a:r>
            <a:r>
              <a:rPr lang="ru-RU" dirty="0" err="1"/>
              <a:t>Еллінгтона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сорока </a:t>
            </a:r>
            <a:r>
              <a:rPr lang="ru-RU" dirty="0" err="1"/>
              <a:t>симфонічними</a:t>
            </a:r>
            <a:r>
              <a:rPr lang="ru-RU" dirty="0"/>
              <a:t> оркестрами </a:t>
            </a:r>
            <a:r>
              <a:rPr lang="ru-RU" dirty="0" err="1"/>
              <a:t>виступала</a:t>
            </a:r>
            <a:r>
              <a:rPr lang="ru-RU" dirty="0"/>
              <a:t> </a:t>
            </a:r>
            <a:r>
              <a:rPr lang="ru-RU" dirty="0" err="1"/>
              <a:t>видатна</a:t>
            </a:r>
            <a:r>
              <a:rPr lang="ru-RU" dirty="0"/>
              <a:t> </a:t>
            </a:r>
            <a:r>
              <a:rPr lang="ru-RU" dirty="0" err="1"/>
              <a:t>джазова</a:t>
            </a:r>
            <a:r>
              <a:rPr lang="ru-RU" dirty="0"/>
              <a:t> </a:t>
            </a:r>
            <a:r>
              <a:rPr lang="ru-RU" dirty="0" err="1"/>
              <a:t>співачка</a:t>
            </a:r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Елла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Фіцджеральд</a:t>
            </a:r>
            <a:r>
              <a:rPr lang="ru-RU" b="1" dirty="0">
                <a:solidFill>
                  <a:srgbClr val="002060"/>
                </a:solidFill>
              </a:rPr>
              <a:t> ( 1918-1996 ). </a:t>
            </a:r>
            <a:r>
              <a:rPr lang="ru-RU" dirty="0"/>
              <a:t>Вона створила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першокласних</a:t>
            </a:r>
            <a:r>
              <a:rPr lang="ru-RU" dirty="0"/>
              <a:t> </a:t>
            </a:r>
            <a:r>
              <a:rPr lang="ru-RU" dirty="0" err="1"/>
              <a:t>хітів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тривіальний</a:t>
            </a:r>
            <a:r>
              <a:rPr lang="ru-RU" dirty="0"/>
              <a:t>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вміла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b="1" i="1" dirty="0" err="1" smtClean="0">
                <a:solidFill>
                  <a:srgbClr val="0070C0"/>
                </a:solidFill>
              </a:rPr>
              <a:t>Елла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Джейн </a:t>
            </a:r>
            <a:r>
              <a:rPr lang="ru-RU" b="1" i="1" dirty="0" err="1">
                <a:solidFill>
                  <a:srgbClr val="0070C0"/>
                </a:solidFill>
              </a:rPr>
              <a:t>Фіцджеральд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dirty="0"/>
              <a:t> — </a:t>
            </a:r>
            <a:r>
              <a:rPr lang="ru-RU" dirty="0" err="1">
                <a:solidFill>
                  <a:srgbClr val="FF0000"/>
                </a:solidFill>
              </a:rPr>
              <a:t>американська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джазова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співачка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Діапазон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голосу становив три, для </a:t>
            </a:r>
            <a:r>
              <a:rPr lang="ru-RU" dirty="0" err="1">
                <a:solidFill>
                  <a:srgbClr val="FF0000"/>
                </a:solidFill>
              </a:rPr>
              <a:t>виконавської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манери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характерні</a:t>
            </a:r>
            <a:r>
              <a:rPr lang="ru-RU" dirty="0">
                <a:solidFill>
                  <a:srgbClr val="FF0000"/>
                </a:solidFill>
              </a:rPr>
              <a:t> чистота тону, </a:t>
            </a:r>
            <a:r>
              <a:rPr lang="ru-RU" dirty="0" err="1">
                <a:solidFill>
                  <a:srgbClr val="FF0000"/>
                </a:solidFill>
              </a:rPr>
              <a:t>бездоганна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дикція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фразування</a:t>
            </a:r>
            <a:r>
              <a:rPr lang="ru-RU" dirty="0">
                <a:solidFill>
                  <a:srgbClr val="FF0000"/>
                </a:solidFill>
              </a:rPr>
              <a:t> та </a:t>
            </a:r>
            <a:r>
              <a:rPr lang="ru-RU" dirty="0" err="1">
                <a:solidFill>
                  <a:srgbClr val="FF0000"/>
                </a:solidFill>
              </a:rPr>
              <a:t>інтонація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майстерна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імпровізація</a:t>
            </a:r>
            <a:r>
              <a:rPr lang="ru-RU" dirty="0"/>
              <a:t> 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952328" cy="44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264696" cy="471940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87624" y="836712"/>
            <a:ext cx="6584776" cy="792088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b="1" i="1" dirty="0" err="1" smtClean="0">
                <a:solidFill>
                  <a:srgbClr val="0070C0"/>
                </a:solidFill>
              </a:rPr>
              <a:t>Дюк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Эллінгтон</a:t>
            </a:r>
            <a:r>
              <a:rPr lang="ru-RU" sz="2400" b="1" i="1" dirty="0">
                <a:solidFill>
                  <a:srgbClr val="0070C0"/>
                </a:solidFill>
              </a:rPr>
              <a:t> і </a:t>
            </a:r>
            <a:r>
              <a:rPr lang="ru-RU" sz="2400" b="1" i="1" dirty="0" err="1">
                <a:solidFill>
                  <a:srgbClr val="0070C0"/>
                </a:solidFill>
              </a:rPr>
              <a:t>його</a:t>
            </a:r>
            <a:r>
              <a:rPr lang="ru-RU" sz="2400" b="1" i="1" dirty="0">
                <a:solidFill>
                  <a:srgbClr val="0070C0"/>
                </a:solidFill>
              </a:rPr>
              <a:t> джаз-</a:t>
            </a:r>
            <a:r>
              <a:rPr lang="ru-RU" sz="2400" b="1" i="1" dirty="0" err="1">
                <a:solidFill>
                  <a:srgbClr val="0070C0"/>
                </a:solidFill>
              </a:rPr>
              <a:t>бенд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908720"/>
            <a:ext cx="7272808" cy="23762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i="1" dirty="0">
                <a:solidFill>
                  <a:srgbClr val="C00000"/>
                </a:solidFill>
              </a:rPr>
              <a:t>У </a:t>
            </a:r>
            <a:r>
              <a:rPr lang="uk-UA" i="1" dirty="0" err="1" smtClean="0">
                <a:solidFill>
                  <a:srgbClr val="C00000"/>
                </a:solidFill>
              </a:rPr>
              <a:t>новоорлеанський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період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розвитку</a:t>
            </a:r>
            <a:r>
              <a:rPr lang="ru-RU" i="1" dirty="0">
                <a:solidFill>
                  <a:srgbClr val="C00000"/>
                </a:solidFill>
              </a:rPr>
              <a:t> джазу </a:t>
            </a:r>
            <a:r>
              <a:rPr lang="ru-RU" i="1" dirty="0" err="1">
                <a:solidFill>
                  <a:srgbClr val="C00000"/>
                </a:solidFill>
              </a:rPr>
              <a:t>виникли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колективи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білих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музикантів</a:t>
            </a:r>
            <a:r>
              <a:rPr lang="ru-RU" i="1" dirty="0">
                <a:solidFill>
                  <a:srgbClr val="C00000"/>
                </a:solidFill>
              </a:rPr>
              <a:t> - </a:t>
            </a:r>
            <a:r>
              <a:rPr lang="ru-RU" i="1" dirty="0" err="1">
                <a:solidFill>
                  <a:srgbClr val="C00000"/>
                </a:solidFill>
              </a:rPr>
              <a:t>диксиленди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що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сприяли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популяризації</a:t>
            </a:r>
            <a:r>
              <a:rPr lang="ru-RU" i="1" dirty="0">
                <a:solidFill>
                  <a:srgbClr val="C00000"/>
                </a:solidFill>
              </a:rPr>
              <a:t> джазу в Чикаго, Нью-Йорку та </a:t>
            </a:r>
            <a:r>
              <a:rPr lang="ru-RU" i="1" dirty="0" err="1">
                <a:solidFill>
                  <a:srgbClr val="C00000"/>
                </a:solidFill>
              </a:rPr>
              <a:t>інших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містах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r>
              <a:rPr lang="ru-RU" i="1" dirty="0" err="1">
                <a:solidFill>
                  <a:srgbClr val="C00000"/>
                </a:solidFill>
              </a:rPr>
              <a:t>Вирішальну</a:t>
            </a:r>
            <a:r>
              <a:rPr lang="ru-RU" i="1" dirty="0">
                <a:solidFill>
                  <a:srgbClr val="C00000"/>
                </a:solidFill>
              </a:rPr>
              <a:t> роль у </a:t>
            </a:r>
            <a:r>
              <a:rPr lang="ru-RU" i="1" dirty="0" err="1">
                <a:solidFill>
                  <a:srgbClr val="C00000"/>
                </a:solidFill>
              </a:rPr>
              <a:t>популяризації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цього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музичного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напрямку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зіграли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радіо</a:t>
            </a:r>
            <a:r>
              <a:rPr lang="ru-RU" i="1" dirty="0">
                <a:solidFill>
                  <a:srgbClr val="C00000"/>
                </a:solidFill>
              </a:rPr>
              <a:t> і грамзапись, </a:t>
            </a:r>
            <a:r>
              <a:rPr lang="ru-RU" i="1" dirty="0" err="1">
                <a:solidFill>
                  <a:srgbClr val="C00000"/>
                </a:solidFill>
              </a:rPr>
              <a:t>бурхливо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розвивалися</a:t>
            </a:r>
            <a:r>
              <a:rPr lang="ru-RU" i="1" dirty="0">
                <a:solidFill>
                  <a:srgbClr val="C00000"/>
                </a:solidFill>
              </a:rPr>
              <a:t> в </a:t>
            </a:r>
            <a:r>
              <a:rPr lang="ru-RU" i="1" dirty="0" err="1">
                <a:solidFill>
                  <a:srgbClr val="C00000"/>
                </a:solidFill>
              </a:rPr>
              <a:t>першій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половині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XX </a:t>
            </a:r>
            <a:r>
              <a:rPr lang="ru-RU" i="1" dirty="0" err="1">
                <a:solidFill>
                  <a:srgbClr val="C00000"/>
                </a:solidFill>
              </a:rPr>
              <a:t>століття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6152728" cy="3316214"/>
          </a:xfrm>
        </p:spPr>
      </p:pic>
    </p:spTree>
    <p:extLst>
      <p:ext uri="{BB962C8B-B14F-4D97-AF65-F5344CB8AC3E}">
        <p14:creationId xmlns:p14="http://schemas.microsoft.com/office/powerpoint/2010/main" val="96350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7200800" cy="324036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Отже, спочатку джаз став подарунком африканців Америці, а потім - подарунком Америки світовому мистецтву.  Джаз розпочав нову епоху у становленні музичного мистецтва того часу та </a:t>
            </a:r>
            <a:r>
              <a:rPr lang="uk-UA" sz="2000" dirty="0" err="1" smtClean="0">
                <a:solidFill>
                  <a:srgbClr val="002060"/>
                </a:solidFill>
              </a:rPr>
              <a:t>всплинув</a:t>
            </a:r>
            <a:r>
              <a:rPr lang="uk-UA" sz="2000" dirty="0" smtClean="0">
                <a:solidFill>
                  <a:srgbClr val="002060"/>
                </a:solidFill>
              </a:rPr>
              <a:t> на створення нових жанрів мистецтва (</a:t>
            </a:r>
            <a:r>
              <a:rPr lang="uk-UA" sz="2000" dirty="0" err="1" smtClean="0">
                <a:solidFill>
                  <a:srgbClr val="002060"/>
                </a:solidFill>
              </a:rPr>
              <a:t>спірічуел</a:t>
            </a:r>
            <a:r>
              <a:rPr lang="uk-UA" sz="2000" dirty="0" smtClean="0">
                <a:solidFill>
                  <a:srgbClr val="002060"/>
                </a:solidFill>
              </a:rPr>
              <a:t>, біт, </a:t>
            </a:r>
            <a:r>
              <a:rPr lang="uk-UA" sz="2000" dirty="0" err="1" smtClean="0">
                <a:solidFill>
                  <a:srgbClr val="002060"/>
                </a:solidFill>
              </a:rPr>
              <a:t>рок-н-ролл</a:t>
            </a:r>
            <a:r>
              <a:rPr lang="uk-UA" sz="2000" dirty="0" smtClean="0">
                <a:solidFill>
                  <a:srgbClr val="002060"/>
                </a:solidFill>
              </a:rPr>
              <a:t>, </a:t>
            </a:r>
            <a:r>
              <a:rPr lang="uk-UA" sz="2000" dirty="0" err="1" smtClean="0">
                <a:solidFill>
                  <a:srgbClr val="002060"/>
                </a:solidFill>
              </a:rPr>
              <a:t>рок</a:t>
            </a:r>
            <a:r>
              <a:rPr lang="uk-UA" sz="2000" dirty="0" smtClean="0">
                <a:solidFill>
                  <a:srgbClr val="002060"/>
                </a:solidFill>
              </a:rPr>
              <a:t> та ін.). І його переможний хід триває, визначаючи нове естетичне світосприйняття  даної епохи .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3438183" cy="2009634"/>
          </a:xfrm>
        </p:spPr>
      </p:pic>
    </p:spTree>
    <p:extLst>
      <p:ext uri="{BB962C8B-B14F-4D97-AF65-F5344CB8AC3E}">
        <p14:creationId xmlns:p14="http://schemas.microsoft.com/office/powerpoint/2010/main" val="417726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Дякую за увагу!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05292"/>
            <a:ext cx="6303676" cy="3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3488432" cy="4680520"/>
          </a:xfrm>
        </p:spPr>
        <p:txBody>
          <a:bodyPr>
            <a:normAutofit/>
          </a:bodyPr>
          <a:lstStyle/>
          <a:p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маніфестом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 Америки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є джаз,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на </a:t>
            </a:r>
            <a:r>
              <a:rPr lang="ru-RU" dirty="0" err="1"/>
              <a:t>переломі</a:t>
            </a:r>
            <a:r>
              <a:rPr lang="ru-RU" dirty="0"/>
              <a:t> ХІХ-ХХ </a:t>
            </a:r>
            <a:r>
              <a:rPr lang="ru-RU" dirty="0" err="1"/>
              <a:t>століть</a:t>
            </a:r>
            <a:r>
              <a:rPr lang="ru-RU" dirty="0"/>
              <a:t> і став вершиною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Джаз </a:t>
            </a:r>
            <a:r>
              <a:rPr lang="ru-RU" dirty="0" err="1"/>
              <a:t>увібрав</a:t>
            </a:r>
            <a:r>
              <a:rPr lang="ru-RU" dirty="0"/>
              <a:t> в себе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типово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- </a:t>
            </a:r>
            <a:r>
              <a:rPr lang="ru-RU" dirty="0" err="1"/>
              <a:t>спірічуели</a:t>
            </a:r>
            <a:r>
              <a:rPr lang="ru-RU" dirty="0"/>
              <a:t>, блюзу, </a:t>
            </a:r>
            <a:r>
              <a:rPr lang="ru-RU" dirty="0" smtClean="0"/>
              <a:t>регтайму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46756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0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632848" cy="4824536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штатах особливо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популярними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спірічуели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блюз.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ru-RU" sz="3600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Спірічуели</a:t>
            </a:r>
            <a:r>
              <a:rPr lang="ru-RU" sz="36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>(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англійського</a:t>
            </a:r>
            <a:r>
              <a:rPr lang="ru-RU" sz="3600" dirty="0"/>
              <a:t> </a:t>
            </a:r>
            <a:r>
              <a:rPr lang="en-US" sz="3600" dirty="0"/>
              <a:t>spiritual - </a:t>
            </a:r>
            <a:r>
              <a:rPr lang="ru-RU" sz="3600" dirty="0" err="1"/>
              <a:t>духовний</a:t>
            </a:r>
            <a:r>
              <a:rPr lang="ru-RU" sz="3600" dirty="0"/>
              <a:t>) - </a:t>
            </a:r>
            <a:r>
              <a:rPr lang="ru-RU" sz="3600" dirty="0" err="1"/>
              <a:t>релігійна</a:t>
            </a:r>
            <a:r>
              <a:rPr lang="ru-RU" sz="3600" dirty="0"/>
              <a:t> народна </a:t>
            </a:r>
            <a:r>
              <a:rPr lang="ru-RU" sz="3600" dirty="0" err="1"/>
              <a:t>пісня</a:t>
            </a:r>
            <a:r>
              <a:rPr lang="ru-RU" sz="3600" dirty="0"/>
              <a:t> на </a:t>
            </a:r>
            <a:r>
              <a:rPr lang="ru-RU" sz="3600" dirty="0" err="1"/>
              <a:t>біблійний</a:t>
            </a:r>
            <a:r>
              <a:rPr lang="ru-RU" sz="3600" dirty="0"/>
              <a:t> сюжет,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співається</a:t>
            </a:r>
            <a:r>
              <a:rPr lang="ru-RU" sz="3600" dirty="0"/>
              <a:t> хором без </a:t>
            </a:r>
            <a:r>
              <a:rPr lang="ru-RU" sz="3600" dirty="0" err="1"/>
              <a:t>акомпанементу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72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3456384" cy="457768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b="1" i="1" dirty="0" err="1" smtClean="0">
                <a:solidFill>
                  <a:srgbClr val="C00000"/>
                </a:solidFill>
              </a:rPr>
              <a:t>Чимало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пісень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цього</a:t>
            </a:r>
            <a:r>
              <a:rPr lang="ru-RU" sz="2000" b="1" i="1" dirty="0" smtClean="0">
                <a:solidFill>
                  <a:srgbClr val="C00000"/>
                </a:solidFill>
              </a:rPr>
              <a:t> жанру записав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відомий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негритянський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співак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Поль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Робсон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(1898-1976).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Пізніше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виникла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сольна</a:t>
            </a:r>
            <a:r>
              <a:rPr lang="ru-RU" sz="2000" b="1" i="1" dirty="0" smtClean="0">
                <a:solidFill>
                  <a:srgbClr val="C00000"/>
                </a:solidFill>
              </a:rPr>
              <a:t> духовно-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релігійна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пісня</a:t>
            </a:r>
            <a:r>
              <a:rPr lang="ru-RU" sz="2000" b="1" i="1" dirty="0" smtClean="0">
                <a:solidFill>
                  <a:srgbClr val="C00000"/>
                </a:solidFill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госпел</a:t>
            </a:r>
            <a:r>
              <a:rPr lang="ru-RU" sz="2000" b="1" i="1" dirty="0" smtClean="0">
                <a:solidFill>
                  <a:srgbClr val="C00000"/>
                </a:solidFill>
              </a:rPr>
              <a:t>, на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євангельські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сюжети</a:t>
            </a:r>
            <a:r>
              <a:rPr lang="ru-RU" sz="2000" b="1" i="1" dirty="0" smtClean="0">
                <a:solidFill>
                  <a:srgbClr val="C00000"/>
                </a:solidFill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які</a:t>
            </a:r>
            <a:r>
              <a:rPr lang="ru-RU" sz="2000" b="1" i="1" dirty="0" smtClean="0">
                <a:solidFill>
                  <a:srgbClr val="C00000"/>
                </a:solidFill>
              </a:rPr>
              <a:t> писали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вже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професійні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автори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176464" cy="4402460"/>
          </a:xfrm>
          <a:prstGeom prst="rect">
            <a:avLst/>
          </a:prstGeom>
        </p:spPr>
      </p:pic>
      <p:pic>
        <p:nvPicPr>
          <p:cNvPr id="5" name="пауль роберт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3624" y="5818722"/>
            <a:ext cx="1041648" cy="1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482453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Блюз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blues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меланхолія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) - тип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фольклорної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негритянської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ліричним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меланхолійно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сумним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настроєм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  <a:p>
            <a:pPr indent="0">
              <a:buNone/>
            </a:pPr>
            <a:r>
              <a:rPr lang="ru-RU" sz="24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Виповнюється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солістом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йод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акомпанемент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гітари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блюзу -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мелодії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метричної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пульсації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граундбіта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3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3960440" cy="5328592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Неперевершеною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«королевою блюзу» </a:t>
            </a:r>
            <a:r>
              <a:rPr lang="ru-RU" sz="23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endParaRPr lang="ru-RU" sz="23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ru-RU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Бессі</a:t>
            </a:r>
            <a:r>
              <a:rPr lang="ru-RU" sz="23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</a:t>
            </a:r>
            <a:r>
              <a:rPr lang="ru-RU" sz="23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(1894-1937</a:t>
            </a:r>
            <a:r>
              <a:rPr lang="ru-RU" sz="23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indent="0">
              <a:buNone/>
            </a:pPr>
            <a:r>
              <a:rPr lang="ru-RU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чудово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передавала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неповторну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поезію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душевність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печаль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блюзових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інтонацій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3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ru-RU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сміюся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того,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стримати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сльози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-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співається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водному з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популярних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блюзів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І в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сміху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сльози</a:t>
            </a:r>
            <a:r>
              <a:rPr lang="ru-RU" sz="2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суть жанру</a:t>
            </a:r>
            <a:r>
              <a:rPr lang="ru-RU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816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872" cy="55446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бенди,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типово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американським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Виконавці-аматори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нотної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слух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танцювальну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маршову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свят, на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вечірках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парадах і карнавалах, в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нічних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кафе, кабаре, дансингах.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Новому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Орлеані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джазу.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16" y="4694856"/>
            <a:ext cx="3302384" cy="202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62782"/>
            <a:ext cx="2376264" cy="20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488832" cy="1728192"/>
          </a:xfrm>
        </p:spPr>
        <p:txBody>
          <a:bodyPr/>
          <a:lstStyle/>
          <a:p>
            <a:pPr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  </a:t>
            </a:r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Король труби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Луї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(1900-1971)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композитор </a:t>
            </a:r>
            <a:r>
              <a:rPr lang="ru-RU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піаніст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Дюк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Еллінгтон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(1899-1974)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9" y="2420887"/>
            <a:ext cx="4583596" cy="27281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29" y="2420887"/>
            <a:ext cx="3508490" cy="41680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389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3452192" cy="5184576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sz="2400" b="1" i="1" dirty="0" err="1" smtClean="0">
                <a:solidFill>
                  <a:srgbClr val="FF0000"/>
                </a:solidFill>
              </a:rPr>
              <a:t>Дюк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Елл</a:t>
            </a:r>
            <a:r>
              <a:rPr lang="uk-UA" sz="2400" b="1" i="1" dirty="0" smtClean="0">
                <a:solidFill>
                  <a:srgbClr val="FF0000"/>
                </a:solidFill>
              </a:rPr>
              <a:t>і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нгтон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ru-RU" sz="1900" dirty="0" err="1" smtClean="0"/>
              <a:t>Видатний</a:t>
            </a:r>
            <a:r>
              <a:rPr lang="ru-RU" sz="1900" dirty="0" smtClean="0"/>
              <a:t> </a:t>
            </a:r>
            <a:r>
              <a:rPr lang="ru-RU" sz="1900" dirty="0" err="1"/>
              <a:t>афроамериканський</a:t>
            </a:r>
            <a:r>
              <a:rPr lang="ru-RU" sz="1900" dirty="0"/>
              <a:t> </a:t>
            </a:r>
            <a:r>
              <a:rPr lang="ru-RU" sz="1900" dirty="0" err="1"/>
              <a:t>джазовий</a:t>
            </a:r>
            <a:r>
              <a:rPr lang="ru-RU" sz="1900" dirty="0"/>
              <a:t> </a:t>
            </a:r>
            <a:r>
              <a:rPr lang="ru-RU" sz="1900" dirty="0" err="1"/>
              <a:t>музикант</a:t>
            </a:r>
            <a:r>
              <a:rPr lang="ru-RU" sz="1900" dirty="0"/>
              <a:t>, композитор, </a:t>
            </a:r>
            <a:r>
              <a:rPr lang="ru-RU" sz="1900" dirty="0" err="1"/>
              <a:t>піаніст</a:t>
            </a:r>
            <a:r>
              <a:rPr lang="ru-RU" sz="1900" dirty="0"/>
              <a:t>, </a:t>
            </a:r>
            <a:r>
              <a:rPr lang="ru-RU" sz="1900" dirty="0" err="1"/>
              <a:t>керівник</a:t>
            </a:r>
            <a:r>
              <a:rPr lang="ru-RU" sz="1900" dirty="0"/>
              <a:t> </a:t>
            </a:r>
            <a:r>
              <a:rPr lang="ru-RU" sz="1900" dirty="0" err="1"/>
              <a:t>всесвітньо</a:t>
            </a:r>
            <a:r>
              <a:rPr lang="ru-RU" sz="1900" dirty="0"/>
              <a:t> </a:t>
            </a:r>
            <a:r>
              <a:rPr lang="ru-RU" sz="1900" dirty="0" err="1"/>
              <a:t>відомого</a:t>
            </a:r>
            <a:r>
              <a:rPr lang="ru-RU" sz="1900" dirty="0"/>
              <a:t> </a:t>
            </a:r>
            <a:r>
              <a:rPr lang="ru-RU" sz="1900" dirty="0" smtClean="0"/>
              <a:t>оркестру ( </a:t>
            </a:r>
            <a:r>
              <a:rPr lang="ru-RU" sz="1900" dirty="0" err="1" smtClean="0"/>
              <a:t>біг</a:t>
            </a:r>
            <a:r>
              <a:rPr lang="ru-RU" sz="1900" dirty="0" smtClean="0"/>
              <a:t> </a:t>
            </a:r>
            <a:r>
              <a:rPr lang="ru-RU" sz="1900" dirty="0" err="1" smtClean="0"/>
              <a:t>бенд</a:t>
            </a:r>
            <a:r>
              <a:rPr lang="ru-RU" sz="1900" dirty="0" smtClean="0"/>
              <a:t> </a:t>
            </a:r>
            <a:r>
              <a:rPr lang="ru-RU" sz="1900" dirty="0" err="1" smtClean="0"/>
              <a:t>Еллінгтона</a:t>
            </a:r>
            <a:r>
              <a:rPr lang="ru-RU" sz="1900" dirty="0" smtClean="0"/>
              <a:t>).</a:t>
            </a:r>
          </a:p>
          <a:p>
            <a:pPr indent="0">
              <a:buNone/>
            </a:pPr>
            <a:r>
              <a:rPr lang="ru-RU" sz="1900" dirty="0" err="1"/>
              <a:t>Еллінгтона</a:t>
            </a:r>
            <a:r>
              <a:rPr lang="ru-RU" sz="1900" dirty="0"/>
              <a:t> </a:t>
            </a:r>
            <a:r>
              <a:rPr lang="ru-RU" sz="1900" dirty="0" err="1"/>
              <a:t>також</a:t>
            </a:r>
            <a:r>
              <a:rPr lang="ru-RU" sz="1900" dirty="0"/>
              <a:t> знали як автора </a:t>
            </a:r>
            <a:r>
              <a:rPr lang="ru-RU" sz="1900" dirty="0" err="1"/>
              <a:t>яскравих</a:t>
            </a:r>
            <a:r>
              <a:rPr lang="ru-RU" sz="1900" dirty="0"/>
              <a:t> </a:t>
            </a:r>
            <a:r>
              <a:rPr lang="ru-RU" sz="1900" dirty="0" err="1"/>
              <a:t>інструментальних</a:t>
            </a:r>
            <a:r>
              <a:rPr lang="ru-RU" sz="1900" dirty="0"/>
              <a:t> </a:t>
            </a:r>
            <a:r>
              <a:rPr lang="ru-RU" sz="1900" dirty="0" err="1"/>
              <a:t>композицій</a:t>
            </a:r>
            <a:r>
              <a:rPr lang="ru-RU" sz="1900" dirty="0"/>
              <a:t> (</a:t>
            </a:r>
            <a:r>
              <a:rPr lang="ru-RU" sz="1900" dirty="0" err="1"/>
              <a:t>написаних</a:t>
            </a:r>
            <a:r>
              <a:rPr lang="ru-RU" sz="1900" dirty="0"/>
              <a:t> в основному в </a:t>
            </a:r>
            <a:r>
              <a:rPr lang="ru-RU" sz="1900" dirty="0" err="1"/>
              <a:t>співавторстві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членами </a:t>
            </a:r>
            <a:r>
              <a:rPr lang="ru-RU" sz="1900" dirty="0" err="1"/>
              <a:t>його</a:t>
            </a:r>
            <a:r>
              <a:rPr lang="ru-RU" sz="1900" dirty="0"/>
              <a:t> оркестру — як </a:t>
            </a:r>
            <a:r>
              <a:rPr lang="ru-RU" sz="1900" dirty="0" err="1"/>
              <a:t>знаменитий</a:t>
            </a:r>
            <a:r>
              <a:rPr lang="ru-RU" sz="1900" dirty="0"/>
              <a:t> Караван — 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тромбоністом</a:t>
            </a:r>
            <a:r>
              <a:rPr lang="ru-RU" sz="1900" dirty="0"/>
              <a:t> Хуаном </a:t>
            </a:r>
            <a:r>
              <a:rPr lang="ru-RU" sz="1900" dirty="0" err="1"/>
              <a:t>Тізолом</a:t>
            </a:r>
            <a:r>
              <a:rPr lang="ru-RU" sz="1900" dirty="0"/>
              <a:t>: </a:t>
            </a:r>
            <a:r>
              <a:rPr lang="en-US" sz="1900" dirty="0" err="1"/>
              <a:t>Rockin</a:t>
            </a:r>
            <a:r>
              <a:rPr lang="en-US" sz="1900" dirty="0"/>
              <a:t>' In Rhythm </a:t>
            </a:r>
            <a:r>
              <a:rPr lang="ru-RU" sz="1900" dirty="0"/>
              <a:t>й </a:t>
            </a:r>
            <a:r>
              <a:rPr lang="ru-RU" sz="1900" dirty="0" err="1"/>
              <a:t>ін</a:t>
            </a:r>
            <a:r>
              <a:rPr lang="ru-RU" sz="1900" dirty="0" smtClean="0"/>
              <a:t>.)</a:t>
            </a:r>
            <a:endParaRPr lang="ru-RU" sz="1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3888432" cy="4587991"/>
          </a:xfrm>
        </p:spPr>
      </p:pic>
    </p:spTree>
    <p:extLst>
      <p:ext uri="{BB962C8B-B14F-4D97-AF65-F5344CB8AC3E}">
        <p14:creationId xmlns:p14="http://schemas.microsoft.com/office/powerpoint/2010/main" val="89096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350</TotalTime>
  <Words>554</Words>
  <Application>Microsoft Office PowerPoint</Application>
  <PresentationFormat>Экран (4:3)</PresentationFormat>
  <Paragraphs>31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Тема уроку: Музичні ритми америки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Музичні ритми америки</dc:title>
  <dc:creator>samsung</dc:creator>
  <cp:lastModifiedBy>samsung</cp:lastModifiedBy>
  <cp:revision>15</cp:revision>
  <dcterms:created xsi:type="dcterms:W3CDTF">2016-04-07T13:22:45Z</dcterms:created>
  <dcterms:modified xsi:type="dcterms:W3CDTF">2016-11-06T15:45:18Z</dcterms:modified>
</cp:coreProperties>
</file>