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16.jpg" ContentType="image/gif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5" r:id="rId10"/>
    <p:sldId id="264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54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BC7F33-63AC-42BF-B0CC-69F14543E608}" type="datetimeFigureOut">
              <a:rPr lang="ru-RU" smtClean="0"/>
              <a:t>27.11.2016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919250-51B6-4CF0-A211-FC08AC9CB88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BC7F33-63AC-42BF-B0CC-69F14543E608}" type="datetimeFigureOut">
              <a:rPr lang="ru-RU" smtClean="0"/>
              <a:t>27.11.2016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919250-51B6-4CF0-A211-FC08AC9CB8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BC7F33-63AC-42BF-B0CC-69F14543E608}" type="datetimeFigureOut">
              <a:rPr lang="ru-RU" smtClean="0"/>
              <a:t>27.11.2016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919250-51B6-4CF0-A211-FC08AC9CB8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BC7F33-63AC-42BF-B0CC-69F14543E608}" type="datetimeFigureOut">
              <a:rPr lang="ru-RU" smtClean="0"/>
              <a:t>27.11.2016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919250-51B6-4CF0-A211-FC08AC9CB8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BC7F33-63AC-42BF-B0CC-69F14543E608}" type="datetimeFigureOut">
              <a:rPr lang="ru-RU" smtClean="0"/>
              <a:t>27.11.2016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919250-51B6-4CF0-A211-FC08AC9CB88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BC7F33-63AC-42BF-B0CC-69F14543E608}" type="datetimeFigureOut">
              <a:rPr lang="ru-RU" smtClean="0"/>
              <a:t>27.11.2016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919250-51B6-4CF0-A211-FC08AC9CB8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BC7F33-63AC-42BF-B0CC-69F14543E608}" type="datetimeFigureOut">
              <a:rPr lang="ru-RU" smtClean="0"/>
              <a:t>27.11.2016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919250-51B6-4CF0-A211-FC08AC9CB8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BC7F33-63AC-42BF-B0CC-69F14543E608}" type="datetimeFigureOut">
              <a:rPr lang="ru-RU" smtClean="0"/>
              <a:t>27.11.2016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919250-51B6-4CF0-A211-FC08AC9CB8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BC7F33-63AC-42BF-B0CC-69F14543E608}" type="datetimeFigureOut">
              <a:rPr lang="ru-RU" smtClean="0"/>
              <a:t>27.11.2016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919250-51B6-4CF0-A211-FC08AC9CB884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BC7F33-63AC-42BF-B0CC-69F14543E608}" type="datetimeFigureOut">
              <a:rPr lang="ru-RU" smtClean="0"/>
              <a:t>27.11.2016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919250-51B6-4CF0-A211-FC08AC9CB8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BC7F33-63AC-42BF-B0CC-69F14543E608}" type="datetimeFigureOut">
              <a:rPr lang="ru-RU" smtClean="0"/>
              <a:t>27.11.2016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919250-51B6-4CF0-A211-FC08AC9CB88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2BC7F33-63AC-42BF-B0CC-69F14543E608}" type="datetimeFigureOut">
              <a:rPr lang="ru-RU" smtClean="0"/>
              <a:t>27.11.2016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A919250-51B6-4CF0-A211-FC08AC9CB884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9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1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648" y="116632"/>
            <a:ext cx="7406640" cy="1472184"/>
          </a:xfrm>
        </p:spPr>
        <p:txBody>
          <a:bodyPr/>
          <a:lstStyle/>
          <a:p>
            <a:pPr algn="ctr"/>
            <a:r>
              <a:rPr lang="ru-RU" b="1" dirty="0" err="1" smtClean="0"/>
              <a:t>Дванадцяте</a:t>
            </a:r>
            <a:r>
              <a:rPr lang="ru-RU" b="1" dirty="0" smtClean="0"/>
              <a:t> </a:t>
            </a:r>
            <a:r>
              <a:rPr lang="ru-RU" b="1" dirty="0" err="1" smtClean="0"/>
              <a:t>жовтня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> </a:t>
            </a:r>
            <a:r>
              <a:rPr lang="ru-RU" b="1" dirty="0" smtClean="0"/>
              <a:t>          </a:t>
            </a:r>
            <a:r>
              <a:rPr lang="ru-RU" b="1" dirty="0" err="1"/>
              <a:t>К</a:t>
            </a:r>
            <a:r>
              <a:rPr lang="ru-RU" b="1" dirty="0" err="1" smtClean="0"/>
              <a:t>ласна</a:t>
            </a:r>
            <a:r>
              <a:rPr lang="ru-RU" b="1" dirty="0" smtClean="0"/>
              <a:t> робота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5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Розв’язування</a:t>
            </a:r>
            <a:r>
              <a:rPr lang="ru-RU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5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рівнянь</a:t>
            </a:r>
            <a:r>
              <a:rPr lang="ru-RU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5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які</a:t>
            </a:r>
            <a:r>
              <a:rPr lang="ru-RU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5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містять</a:t>
            </a:r>
            <a:r>
              <a:rPr lang="ru-RU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знак модуля</a:t>
            </a:r>
            <a:endParaRPr lang="ru-RU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3356992"/>
            <a:ext cx="4953000" cy="250507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95736" y="5862067"/>
            <a:ext cx="64807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/>
              <a:t>КЗО «СЗШ№1»  </a:t>
            </a:r>
            <a:r>
              <a:rPr lang="ru-RU" dirty="0" err="1" smtClean="0"/>
              <a:t>Дніпровської</a:t>
            </a:r>
            <a:r>
              <a:rPr lang="ru-RU" dirty="0" smtClean="0"/>
              <a:t> </a:t>
            </a:r>
            <a:r>
              <a:rPr lang="ru-RU" dirty="0" err="1" smtClean="0"/>
              <a:t>міської</a:t>
            </a:r>
            <a:r>
              <a:rPr lang="ru-RU" dirty="0" smtClean="0"/>
              <a:t> ради</a:t>
            </a:r>
          </a:p>
          <a:p>
            <a:pPr algn="r"/>
            <a:r>
              <a:rPr lang="ru-RU" dirty="0" smtClean="0"/>
              <a:t>Учитель математики </a:t>
            </a:r>
            <a:r>
              <a:rPr lang="ru-RU" dirty="0" err="1" smtClean="0"/>
              <a:t>вищо</a:t>
            </a:r>
            <a:r>
              <a:rPr lang="uk-UA" dirty="0" smtClean="0"/>
              <a:t>ї категорії, учитель методист </a:t>
            </a:r>
            <a:r>
              <a:rPr lang="uk-UA" dirty="0" err="1"/>
              <a:t>К</a:t>
            </a:r>
            <a:r>
              <a:rPr lang="uk-UA" dirty="0" err="1" smtClean="0"/>
              <a:t>асаткіна</a:t>
            </a:r>
            <a:r>
              <a:rPr lang="uk-UA" dirty="0" smtClean="0"/>
              <a:t> О.А.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5771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0"/>
            <a:ext cx="7818072" cy="1143000"/>
          </a:xfrm>
        </p:spPr>
        <p:txBody>
          <a:bodyPr>
            <a:noAutofit/>
          </a:bodyPr>
          <a:lstStyle/>
          <a:p>
            <a:r>
              <a:rPr lang="uk-UA" sz="5400" b="1" dirty="0" smtClean="0"/>
              <a:t>ДОМАШНЄ ЗАВДАННЯ</a:t>
            </a:r>
            <a:endParaRPr lang="ru-RU" sz="5400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953344"/>
            <a:ext cx="5904656" cy="5904656"/>
          </a:xfrm>
        </p:spPr>
      </p:pic>
    </p:spTree>
    <p:extLst>
      <p:ext uri="{BB962C8B-B14F-4D97-AF65-F5344CB8AC3E}">
        <p14:creationId xmlns:p14="http://schemas.microsoft.com/office/powerpoint/2010/main" val="2805904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1124744"/>
            <a:ext cx="5107346" cy="4684166"/>
          </a:xfrm>
        </p:spPr>
      </p:pic>
    </p:spTree>
    <p:extLst>
      <p:ext uri="{BB962C8B-B14F-4D97-AF65-F5344CB8AC3E}">
        <p14:creationId xmlns:p14="http://schemas.microsoft.com/office/powerpoint/2010/main" val="1001774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6000" b="1" dirty="0" smtClean="0"/>
              <a:t>Мета уроку</a:t>
            </a:r>
            <a:endParaRPr lang="ru-RU" sz="6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uk-UA" dirty="0" smtClean="0"/>
              <a:t>Формуємо </a:t>
            </a:r>
            <a:r>
              <a:rPr lang="uk-UA" dirty="0"/>
              <a:t>уміння та навички розв’язування рівнянь, які містять знак модуля, обираючи для цього раціональний спосіб. </a:t>
            </a:r>
            <a:endParaRPr lang="ru-RU" dirty="0"/>
          </a:p>
          <a:p>
            <a:r>
              <a:rPr lang="uk-UA" dirty="0"/>
              <a:t>              </a:t>
            </a:r>
            <a:r>
              <a:rPr lang="uk-UA" dirty="0" err="1" smtClean="0"/>
              <a:t>Розвиватємо</a:t>
            </a:r>
            <a:r>
              <a:rPr lang="uk-UA" dirty="0" smtClean="0"/>
              <a:t> </a:t>
            </a:r>
            <a:r>
              <a:rPr lang="uk-UA" dirty="0"/>
              <a:t>логічне мислення,</a:t>
            </a:r>
            <a:r>
              <a:rPr lang="uk-UA" b="1" dirty="0"/>
              <a:t> </a:t>
            </a:r>
            <a:r>
              <a:rPr lang="uk-UA" dirty="0"/>
              <a:t>пам'ять, зосередженість, допитливість, інтелект </a:t>
            </a:r>
            <a:r>
              <a:rPr lang="uk-UA" dirty="0" smtClean="0"/>
              <a:t>,  </a:t>
            </a:r>
            <a:r>
              <a:rPr lang="uk-UA" dirty="0"/>
              <a:t>математичну культуру письма і мовлення, вміння аналізувати задачу, класифікувати, порівнювати, робити</a:t>
            </a:r>
            <a:r>
              <a:rPr lang="ru-RU" dirty="0"/>
              <a:t> </a:t>
            </a:r>
            <a:r>
              <a:rPr lang="uk-UA" dirty="0"/>
              <a:t>умовиводи за аналогією, знаходити її раціональний розв’язок. </a:t>
            </a:r>
            <a:endParaRPr lang="ru-RU" dirty="0"/>
          </a:p>
          <a:p>
            <a:r>
              <a:rPr lang="uk-UA" dirty="0"/>
              <a:t>             </a:t>
            </a:r>
            <a:r>
              <a:rPr lang="uk-UA" dirty="0" smtClean="0"/>
              <a:t>Виховуємо </a:t>
            </a:r>
            <a:r>
              <a:rPr lang="ru-RU" dirty="0" err="1"/>
              <a:t>самостійність</a:t>
            </a:r>
            <a:r>
              <a:rPr lang="ru-RU" dirty="0"/>
              <a:t>, </a:t>
            </a:r>
            <a:r>
              <a:rPr lang="ru-RU" dirty="0" err="1"/>
              <a:t>працездатність</a:t>
            </a:r>
            <a:r>
              <a:rPr lang="ru-RU" dirty="0"/>
              <a:t>, </a:t>
            </a:r>
            <a:r>
              <a:rPr lang="ru-RU" dirty="0" err="1"/>
              <a:t>охайність</a:t>
            </a:r>
            <a:r>
              <a:rPr lang="ru-RU" dirty="0"/>
              <a:t>, </a:t>
            </a:r>
            <a:r>
              <a:rPr lang="uk-UA" dirty="0"/>
              <a:t>інтерес до математики</a:t>
            </a:r>
            <a:endParaRPr lang="ru-RU" dirty="0"/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411760" y="5881273"/>
            <a:ext cx="64807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/>
              <a:t>КЗО «СЗШ№1»  </a:t>
            </a:r>
            <a:r>
              <a:rPr lang="ru-RU" dirty="0" err="1" smtClean="0"/>
              <a:t>Дніпровської</a:t>
            </a:r>
            <a:r>
              <a:rPr lang="ru-RU" dirty="0" smtClean="0"/>
              <a:t> </a:t>
            </a:r>
            <a:r>
              <a:rPr lang="ru-RU" dirty="0" err="1" smtClean="0"/>
              <a:t>міської</a:t>
            </a:r>
            <a:r>
              <a:rPr lang="ru-RU" dirty="0" smtClean="0"/>
              <a:t> ради</a:t>
            </a:r>
          </a:p>
          <a:p>
            <a:pPr algn="r"/>
            <a:r>
              <a:rPr lang="ru-RU" dirty="0" smtClean="0"/>
              <a:t>Учитель математики </a:t>
            </a:r>
            <a:r>
              <a:rPr lang="ru-RU" dirty="0" err="1" smtClean="0"/>
              <a:t>вищо</a:t>
            </a:r>
            <a:r>
              <a:rPr lang="uk-UA" dirty="0" smtClean="0"/>
              <a:t>ї категорії, учитель методист </a:t>
            </a:r>
            <a:r>
              <a:rPr lang="uk-UA" dirty="0" err="1"/>
              <a:t>К</a:t>
            </a:r>
            <a:r>
              <a:rPr lang="uk-UA" dirty="0" err="1" smtClean="0"/>
              <a:t>асаткіна</a:t>
            </a:r>
            <a:r>
              <a:rPr lang="uk-UA" dirty="0" smtClean="0"/>
              <a:t> О.А.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9447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2492896"/>
            <a:ext cx="7498080" cy="1143000"/>
          </a:xfrm>
        </p:spPr>
        <p:txBody>
          <a:bodyPr>
            <a:normAutofit fontScale="90000"/>
          </a:bodyPr>
          <a:lstStyle/>
          <a:p>
            <a:pPr algn="r"/>
            <a:r>
              <a:rPr lang="uk-UA" sz="49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в кількості знань полягає освіта, а в повному розумінні й майстерному застосуванні всього того, що знаєш. </a:t>
            </a:r>
            <a:r>
              <a:rPr lang="ru-RU" sz="49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49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9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</a:t>
            </a:r>
            <a:br>
              <a:rPr lang="ru-RU" sz="49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9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49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49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Адольф </a:t>
            </a:r>
            <a:r>
              <a:rPr lang="uk-UA" sz="49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Дістервег</a:t>
            </a:r>
            <a:r>
              <a:rPr lang="ru-RU" sz="49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49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dirty="0">
                <a:effectLst/>
              </a:rPr>
              <a:t> </a:t>
            </a:r>
            <a:endParaRPr lang="ru-RU" dirty="0">
              <a:effectLst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3023808"/>
            <a:ext cx="2952328" cy="3834192"/>
          </a:xfrm>
        </p:spPr>
      </p:pic>
      <p:sp>
        <p:nvSpPr>
          <p:cNvPr id="4" name="TextBox 3"/>
          <p:cNvSpPr txBox="1"/>
          <p:nvPr/>
        </p:nvSpPr>
        <p:spPr>
          <a:xfrm>
            <a:off x="3635896" y="5881273"/>
            <a:ext cx="55081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/>
              <a:t>КЗО «СЗШ№1»  </a:t>
            </a:r>
            <a:r>
              <a:rPr lang="ru-RU" dirty="0" err="1" smtClean="0"/>
              <a:t>Дніпровської</a:t>
            </a:r>
            <a:r>
              <a:rPr lang="ru-RU" dirty="0" smtClean="0"/>
              <a:t> </a:t>
            </a:r>
            <a:r>
              <a:rPr lang="ru-RU" dirty="0" err="1" smtClean="0"/>
              <a:t>міської</a:t>
            </a:r>
            <a:r>
              <a:rPr lang="ru-RU" dirty="0" smtClean="0"/>
              <a:t> ради</a:t>
            </a:r>
          </a:p>
          <a:p>
            <a:pPr algn="r"/>
            <a:r>
              <a:rPr lang="ru-RU" dirty="0" smtClean="0"/>
              <a:t>Учитель математики </a:t>
            </a:r>
            <a:r>
              <a:rPr lang="ru-RU" dirty="0" err="1" smtClean="0"/>
              <a:t>вищо</a:t>
            </a:r>
            <a:r>
              <a:rPr lang="uk-UA" dirty="0" smtClean="0"/>
              <a:t>ї категорії, </a:t>
            </a:r>
          </a:p>
          <a:p>
            <a:pPr algn="r"/>
            <a:r>
              <a:rPr lang="uk-UA" dirty="0" smtClean="0"/>
              <a:t>учитель методист </a:t>
            </a:r>
            <a:r>
              <a:rPr lang="uk-UA" dirty="0" err="1"/>
              <a:t>К</a:t>
            </a:r>
            <a:r>
              <a:rPr lang="uk-UA" dirty="0" err="1" smtClean="0"/>
              <a:t>асаткіна</a:t>
            </a:r>
            <a:r>
              <a:rPr lang="uk-UA" dirty="0" smtClean="0"/>
              <a:t> О.А.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3572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sz="6000" b="1" dirty="0" smtClean="0"/>
              <a:t>УРОК </a:t>
            </a:r>
            <a:br>
              <a:rPr lang="uk-UA" sz="6000" b="1" dirty="0" smtClean="0"/>
            </a:br>
            <a:r>
              <a:rPr lang="uk-UA" sz="6000" b="1" dirty="0" smtClean="0"/>
              <a:t>ВІДКРИТИХ ДУМОК</a:t>
            </a:r>
            <a:endParaRPr lang="ru-RU" sz="6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03648" y="1916832"/>
            <a:ext cx="7498080" cy="4800600"/>
          </a:xfrm>
        </p:spPr>
        <p:txBody>
          <a:bodyPr>
            <a:normAutofit fontScale="92500" lnSpcReduction="20000"/>
          </a:bodyPr>
          <a:lstStyle/>
          <a:p>
            <a:r>
              <a:rPr lang="ru-RU" b="1" i="1" dirty="0"/>
              <a:t>Хоть выйди ты не в белый свет,</a:t>
            </a:r>
            <a:endParaRPr lang="ru-RU" dirty="0"/>
          </a:p>
          <a:p>
            <a:r>
              <a:rPr lang="ru-RU" b="1" i="1" dirty="0"/>
              <a:t>А в поле за околицей, —</a:t>
            </a:r>
            <a:endParaRPr lang="ru-RU" dirty="0"/>
          </a:p>
          <a:p>
            <a:r>
              <a:rPr lang="ru-RU" b="1" i="1" dirty="0"/>
              <a:t>Пока идешь за кем-то вслед,</a:t>
            </a:r>
            <a:endParaRPr lang="ru-RU" dirty="0"/>
          </a:p>
          <a:p>
            <a:r>
              <a:rPr lang="ru-RU" b="1" i="1" dirty="0"/>
              <a:t>Дорога не запомнится.</a:t>
            </a:r>
            <a:endParaRPr lang="ru-RU" dirty="0"/>
          </a:p>
          <a:p>
            <a:r>
              <a:rPr lang="ru-RU" b="1" i="1" dirty="0"/>
              <a:t>Зато, куда б ты ни попал</a:t>
            </a:r>
            <a:endParaRPr lang="ru-RU" dirty="0"/>
          </a:p>
          <a:p>
            <a:r>
              <a:rPr lang="ru-RU" b="1" i="1" dirty="0"/>
              <a:t>И по какой распутице,</a:t>
            </a:r>
            <a:endParaRPr lang="ru-RU" dirty="0"/>
          </a:p>
          <a:p>
            <a:r>
              <a:rPr lang="ru-RU" b="1" i="1" dirty="0"/>
              <a:t>Дорога та, что сам искал,</a:t>
            </a:r>
            <a:endParaRPr lang="ru-RU" dirty="0"/>
          </a:p>
          <a:p>
            <a:r>
              <a:rPr lang="ru-RU" b="1" i="1" dirty="0"/>
              <a:t>Вовек не позабудется.                            </a:t>
            </a:r>
          </a:p>
          <a:p>
            <a:pPr marL="82296" indent="0" algn="r">
              <a:buNone/>
            </a:pPr>
            <a:r>
              <a:rPr lang="ru-RU" b="1" i="1" dirty="0" smtClean="0"/>
              <a:t> </a:t>
            </a:r>
            <a:r>
              <a:rPr lang="ru-RU" b="1" i="1" dirty="0"/>
              <a:t>(</a:t>
            </a:r>
            <a:r>
              <a:rPr lang="ru-RU" b="1" i="1" dirty="0" err="1"/>
              <a:t>Н.Рыленков</a:t>
            </a:r>
            <a:r>
              <a:rPr lang="ru-RU" b="1" i="1" dirty="0"/>
              <a:t>)</a:t>
            </a:r>
            <a:endParaRPr lang="ru-RU" dirty="0"/>
          </a:p>
          <a:p>
            <a:pPr marL="82296" indent="0"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955875" y="5934670"/>
            <a:ext cx="56886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/>
              <a:t>КЗО «СЗШ№1»  </a:t>
            </a:r>
            <a:r>
              <a:rPr lang="ru-RU" dirty="0" err="1" smtClean="0"/>
              <a:t>Дніпровської</a:t>
            </a:r>
            <a:r>
              <a:rPr lang="ru-RU" dirty="0" smtClean="0"/>
              <a:t> </a:t>
            </a:r>
            <a:r>
              <a:rPr lang="ru-RU" dirty="0" err="1" smtClean="0"/>
              <a:t>міської</a:t>
            </a:r>
            <a:r>
              <a:rPr lang="ru-RU" dirty="0" smtClean="0"/>
              <a:t> ради</a:t>
            </a:r>
          </a:p>
          <a:p>
            <a:pPr algn="r"/>
            <a:r>
              <a:rPr lang="ru-RU" dirty="0" smtClean="0"/>
              <a:t>Учитель математики </a:t>
            </a:r>
            <a:r>
              <a:rPr lang="ru-RU" dirty="0" err="1" smtClean="0"/>
              <a:t>вищо</a:t>
            </a:r>
            <a:r>
              <a:rPr lang="uk-UA" dirty="0" smtClean="0"/>
              <a:t>ї категорії, учитель методист </a:t>
            </a:r>
            <a:r>
              <a:rPr lang="uk-UA" dirty="0" err="1"/>
              <a:t>К</a:t>
            </a:r>
            <a:r>
              <a:rPr lang="uk-UA" dirty="0" err="1" smtClean="0"/>
              <a:t>асаткіна</a:t>
            </a:r>
            <a:r>
              <a:rPr lang="uk-UA" dirty="0" smtClean="0"/>
              <a:t> О.А.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5087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12675"/>
            <a:ext cx="7498080" cy="1143000"/>
          </a:xfrm>
        </p:spPr>
        <p:txBody>
          <a:bodyPr/>
          <a:lstStyle/>
          <a:p>
            <a:pPr algn="ctr"/>
            <a:r>
              <a:rPr lang="uk-UA" b="1" dirty="0" smtClean="0"/>
              <a:t>МАТЕМАТИЧНИЙ ДИКТАНТ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03648" y="1124744"/>
            <a:ext cx="7498080" cy="5733256"/>
          </a:xfrm>
        </p:spPr>
        <p:txBody>
          <a:bodyPr>
            <a:normAutofit/>
          </a:bodyPr>
          <a:lstStyle/>
          <a:p>
            <a:pPr marL="825246" indent="-742950">
              <a:buFont typeface="+mj-lt"/>
              <a:buAutoNum type="arabicPeriod"/>
            </a:pPr>
            <a:r>
              <a:rPr lang="uk-UA" sz="3600" b="1" dirty="0"/>
              <a:t>Чи можна стверджувати, що </a:t>
            </a:r>
            <a:r>
              <a:rPr lang="uk-UA" sz="3600" b="1" dirty="0" smtClean="0"/>
              <a:t>число а </a:t>
            </a:r>
            <a:r>
              <a:rPr lang="uk-UA" sz="3600" b="1" dirty="0"/>
              <a:t>– завжди </a:t>
            </a:r>
            <a:r>
              <a:rPr lang="uk-UA" sz="3600" b="1" dirty="0" err="1"/>
              <a:t>додатнє</a:t>
            </a:r>
            <a:r>
              <a:rPr lang="uk-UA" sz="3600" b="1" dirty="0" smtClean="0"/>
              <a:t>?</a:t>
            </a:r>
          </a:p>
          <a:p>
            <a:pPr marL="825246" lvl="0" indent="-742950">
              <a:buFont typeface="+mj-lt"/>
              <a:buAutoNum type="arabicPeriod"/>
            </a:pPr>
            <a:r>
              <a:rPr lang="uk-UA" sz="3600" b="1" dirty="0"/>
              <a:t>Чи може </a:t>
            </a:r>
            <a:r>
              <a:rPr lang="uk-UA" sz="3600" b="1" dirty="0" smtClean="0"/>
              <a:t>(-а </a:t>
            </a:r>
            <a:r>
              <a:rPr lang="uk-UA" sz="3600" b="1" dirty="0"/>
              <a:t>) бути додатнім? За якої умови</a:t>
            </a:r>
            <a:r>
              <a:rPr lang="uk-UA" sz="3600" b="1" dirty="0" smtClean="0"/>
              <a:t>?</a:t>
            </a:r>
          </a:p>
          <a:p>
            <a:pPr marL="825246" lvl="0" indent="-742950">
              <a:buFont typeface="+mj-lt"/>
              <a:buAutoNum type="arabicPeriod"/>
            </a:pPr>
            <a:r>
              <a:rPr lang="uk-UA" sz="3600" b="1" dirty="0"/>
              <a:t>Відомо, що </a:t>
            </a:r>
            <a:r>
              <a:rPr lang="en-US" sz="3600" b="1" dirty="0"/>
              <a:t>d</a:t>
            </a:r>
            <a:r>
              <a:rPr lang="uk-UA" sz="3600" b="1" dirty="0"/>
              <a:t> – ціле число. Чи вірно, </a:t>
            </a:r>
            <a:r>
              <a:rPr lang="uk-UA" sz="3600" b="1" dirty="0" smtClean="0"/>
              <a:t>що </a:t>
            </a:r>
            <a:r>
              <a:rPr lang="en-US" sz="3600" b="1" dirty="0" smtClean="0"/>
              <a:t>d+2</a:t>
            </a:r>
            <a:r>
              <a:rPr lang="uk-UA" sz="3600" b="1" dirty="0" smtClean="0"/>
              <a:t> </a:t>
            </a:r>
            <a:r>
              <a:rPr lang="ru-RU" sz="3600" b="1" dirty="0" smtClean="0"/>
              <a:t> </a:t>
            </a:r>
            <a:r>
              <a:rPr lang="ru-RU" sz="3600" b="1" dirty="0"/>
              <a:t>- </a:t>
            </a:r>
            <a:r>
              <a:rPr lang="uk-UA" sz="3600" b="1" dirty="0"/>
              <a:t>парне число</a:t>
            </a:r>
            <a:r>
              <a:rPr lang="uk-UA" sz="3600" b="1" dirty="0" smtClean="0"/>
              <a:t>?</a:t>
            </a:r>
            <a:endParaRPr lang="en-US" sz="3600" b="1" dirty="0" smtClean="0"/>
          </a:p>
          <a:p>
            <a:pPr marL="825246" lvl="0" indent="-742950">
              <a:buFont typeface="+mj-lt"/>
              <a:buAutoNum type="arabicPeriod"/>
            </a:pPr>
            <a:r>
              <a:rPr lang="uk-UA" sz="3600" b="1" dirty="0"/>
              <a:t>Відомо, що </a:t>
            </a:r>
            <a:r>
              <a:rPr lang="en-US" sz="3600" b="1" dirty="0"/>
              <a:t>d</a:t>
            </a:r>
            <a:r>
              <a:rPr lang="uk-UA" sz="3600" b="1" dirty="0"/>
              <a:t> – ціле число. Чи </a:t>
            </a:r>
            <a:endParaRPr lang="en-US" sz="3600" b="1" dirty="0" smtClean="0"/>
          </a:p>
          <a:p>
            <a:pPr marL="82296" lvl="0" indent="0">
              <a:buNone/>
            </a:pPr>
            <a:r>
              <a:rPr lang="en-US" sz="3600" b="1" dirty="0"/>
              <a:t> </a:t>
            </a:r>
            <a:endParaRPr lang="en-US" sz="3600" b="1" dirty="0" smtClean="0"/>
          </a:p>
          <a:p>
            <a:pPr marL="82296" lvl="0" indent="0">
              <a:buNone/>
            </a:pPr>
            <a:r>
              <a:rPr lang="uk-UA" sz="3600" b="1" dirty="0" smtClean="0"/>
              <a:t>вірно</a:t>
            </a:r>
            <a:r>
              <a:rPr lang="uk-UA" sz="3600" b="1" dirty="0"/>
              <a:t>, </a:t>
            </a:r>
            <a:r>
              <a:rPr lang="uk-UA" sz="3600" b="1" dirty="0" smtClean="0"/>
              <a:t>що</a:t>
            </a:r>
            <a:r>
              <a:rPr lang="en-US" sz="3600" b="1" dirty="0" smtClean="0"/>
              <a:t>                 </a:t>
            </a:r>
            <a:r>
              <a:rPr lang="uk-UA" sz="3600" b="1" dirty="0" smtClean="0"/>
              <a:t>є цілим?</a:t>
            </a:r>
            <a:endParaRPr lang="en-US" sz="3600" b="1" dirty="0" smtClean="0"/>
          </a:p>
          <a:p>
            <a:pPr marL="825246" lvl="0" indent="-742950">
              <a:buFont typeface="+mj-lt"/>
              <a:buAutoNum type="arabicPeriod"/>
            </a:pPr>
            <a:endParaRPr lang="en-US" sz="3600" b="1" dirty="0" smtClean="0"/>
          </a:p>
          <a:p>
            <a:pPr marL="825246" lvl="0" indent="-742950">
              <a:buFont typeface="+mj-lt"/>
              <a:buAutoNum type="arabicPeriod"/>
            </a:pPr>
            <a:endParaRPr lang="ru-RU" sz="3600" b="1" dirty="0"/>
          </a:p>
          <a:p>
            <a:pPr marL="825246" indent="-742950">
              <a:buFont typeface="+mj-lt"/>
              <a:buAutoNum type="arabicPeriod"/>
            </a:pPr>
            <a:endParaRPr lang="ru-RU" sz="3600" b="1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4592569"/>
              </p:ext>
            </p:extLst>
          </p:nvPr>
        </p:nvGraphicFramePr>
        <p:xfrm>
          <a:off x="3779912" y="5579527"/>
          <a:ext cx="1728192" cy="12673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tion" r:id="rId3" imgW="571320" imgH="419040" progId="Equation.DSMT4">
                  <p:embed/>
                </p:oleObj>
              </mc:Choice>
              <mc:Fallback>
                <p:oleObj name="Equation" r:id="rId3" imgW="57132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779912" y="5579527"/>
                        <a:ext cx="1728192" cy="12673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65465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0"/>
            <a:ext cx="7498080" cy="1143000"/>
          </a:xfrm>
        </p:spPr>
        <p:txBody>
          <a:bodyPr/>
          <a:lstStyle/>
          <a:p>
            <a:r>
              <a:rPr lang="uk-UA" b="1" dirty="0"/>
              <a:t>МАТЕМАТИЧНИЙ ДИКТАНТ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1196752"/>
            <a:ext cx="7498080" cy="5051648"/>
          </a:xfrm>
        </p:spPr>
        <p:txBody>
          <a:bodyPr/>
          <a:lstStyle/>
          <a:p>
            <a:r>
              <a:rPr lang="uk-UA" b="1" dirty="0" smtClean="0"/>
              <a:t>5.</a:t>
            </a:r>
            <a:r>
              <a:rPr lang="uk-UA" b="1" dirty="0"/>
              <a:t> Відомо, що </a:t>
            </a:r>
            <a:r>
              <a:rPr lang="en-US" b="1" dirty="0"/>
              <a:t>d</a:t>
            </a:r>
            <a:r>
              <a:rPr lang="uk-UA" b="1" dirty="0"/>
              <a:t> – ціле число. Чи </a:t>
            </a:r>
            <a:r>
              <a:rPr lang="uk-UA" b="1" dirty="0" smtClean="0"/>
              <a:t>вірно, </a:t>
            </a:r>
          </a:p>
          <a:p>
            <a:pPr marL="82296" indent="0">
              <a:buNone/>
            </a:pPr>
            <a:r>
              <a:rPr lang="uk-UA" b="1" dirty="0"/>
              <a:t>щ</a:t>
            </a:r>
            <a:r>
              <a:rPr lang="uk-UA" b="1" dirty="0" smtClean="0"/>
              <a:t>о                     - непарне?</a:t>
            </a:r>
          </a:p>
          <a:p>
            <a:pPr marL="82296" indent="0">
              <a:buNone/>
            </a:pPr>
            <a:r>
              <a:rPr lang="uk-UA" b="1" dirty="0" smtClean="0"/>
              <a:t>6. </a:t>
            </a:r>
            <a:r>
              <a:rPr lang="uk-UA" b="1" dirty="0"/>
              <a:t>Відомо, що </a:t>
            </a:r>
            <a:r>
              <a:rPr lang="en-US" b="1" dirty="0"/>
              <a:t>d</a:t>
            </a:r>
            <a:r>
              <a:rPr lang="uk-UA" b="1" dirty="0"/>
              <a:t> – ціле число. Чи </a:t>
            </a:r>
            <a:r>
              <a:rPr lang="uk-UA" b="1" dirty="0" smtClean="0"/>
              <a:t>вірно, що</a:t>
            </a:r>
          </a:p>
          <a:p>
            <a:pPr marL="82296" indent="0" algn="ctr">
              <a:buNone/>
            </a:pPr>
            <a:r>
              <a:rPr lang="uk-UA" b="1" dirty="0"/>
              <a:t>Яке з чисел більше:</a:t>
            </a:r>
            <a:endParaRPr lang="ru-RU" b="1" dirty="0"/>
          </a:p>
          <a:p>
            <a:pPr marL="82296" indent="0">
              <a:buNone/>
            </a:pPr>
            <a:r>
              <a:rPr lang="uk-UA" b="1" dirty="0" smtClean="0"/>
              <a:t>7. </a:t>
            </a:r>
            <a:r>
              <a:rPr lang="en-US" b="1" dirty="0" smtClean="0"/>
              <a:t>d </a:t>
            </a:r>
            <a:r>
              <a:rPr lang="uk-UA" b="1" dirty="0" smtClean="0"/>
              <a:t>чи</a:t>
            </a:r>
            <a:r>
              <a:rPr lang="en-US" b="1" dirty="0" smtClean="0"/>
              <a:t> (-d)?</a:t>
            </a:r>
            <a:endParaRPr lang="en-US" b="1" dirty="0"/>
          </a:p>
          <a:p>
            <a:pPr marL="82296" indent="0">
              <a:buNone/>
            </a:pPr>
            <a:r>
              <a:rPr lang="en-US" b="1" dirty="0" smtClean="0"/>
              <a:t>8. d </a:t>
            </a:r>
            <a:r>
              <a:rPr lang="uk-UA" b="1" dirty="0" smtClean="0"/>
              <a:t>чи</a:t>
            </a:r>
            <a:r>
              <a:rPr lang="en-US" b="1" dirty="0" smtClean="0"/>
              <a:t>  -d</a:t>
            </a:r>
            <a:r>
              <a:rPr lang="uk-UA" b="1" baseline="30000" dirty="0" smtClean="0"/>
              <a:t>2 </a:t>
            </a:r>
            <a:r>
              <a:rPr lang="uk-UA" b="1" dirty="0" smtClean="0"/>
              <a:t>?</a:t>
            </a:r>
            <a:endParaRPr lang="en-US" b="1" dirty="0"/>
          </a:p>
          <a:p>
            <a:pPr marL="82296" indent="0">
              <a:buNone/>
            </a:pPr>
            <a:r>
              <a:rPr lang="en-US" b="1" dirty="0"/>
              <a:t>9.</a:t>
            </a:r>
            <a:r>
              <a:rPr lang="en-US" b="1" dirty="0" smtClean="0"/>
              <a:t>d </a:t>
            </a:r>
            <a:r>
              <a:rPr lang="uk-UA" b="1" dirty="0"/>
              <a:t>чи</a:t>
            </a:r>
            <a:r>
              <a:rPr lang="en-US" b="1" dirty="0"/>
              <a:t> (-d</a:t>
            </a:r>
            <a:r>
              <a:rPr lang="uk-UA" b="1" dirty="0" smtClean="0"/>
              <a:t>)</a:t>
            </a:r>
            <a:r>
              <a:rPr lang="uk-UA" b="1" baseline="30000" dirty="0" smtClean="0"/>
              <a:t>2 </a:t>
            </a:r>
            <a:r>
              <a:rPr lang="uk-UA" b="1" dirty="0" smtClean="0"/>
              <a:t>?</a:t>
            </a:r>
            <a:endParaRPr lang="en-US" b="1" baseline="30000" dirty="0"/>
          </a:p>
          <a:p>
            <a:pPr marL="82296" indent="0">
              <a:buNone/>
            </a:pP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3392842"/>
              </p:ext>
            </p:extLst>
          </p:nvPr>
        </p:nvGraphicFramePr>
        <p:xfrm>
          <a:off x="4514850" y="3340100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Equation" r:id="rId3" imgW="114120" imgH="177480" progId="Equation.DSMT4">
                  <p:embed/>
                </p:oleObj>
              </mc:Choice>
              <mc:Fallback>
                <p:oleObj name="Equation" r:id="rId3" imgW="1141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14850" y="3340100"/>
                        <a:ext cx="114300" cy="17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2335845"/>
              </p:ext>
            </p:extLst>
          </p:nvPr>
        </p:nvGraphicFramePr>
        <p:xfrm>
          <a:off x="2339752" y="1772816"/>
          <a:ext cx="1512168" cy="7376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Equation" r:id="rId5" imgW="520560" imgH="253800" progId="Equation.DSMT4">
                  <p:embed/>
                </p:oleObj>
              </mc:Choice>
              <mc:Fallback>
                <p:oleObj name="Equation" r:id="rId5" imgW="52056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339752" y="1772816"/>
                        <a:ext cx="1512168" cy="73764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5491302"/>
              </p:ext>
            </p:extLst>
          </p:nvPr>
        </p:nvGraphicFramePr>
        <p:xfrm>
          <a:off x="2411760" y="2852936"/>
          <a:ext cx="2268252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Equation" r:id="rId7" imgW="799920" imgH="177480" progId="Equation.DSMT4">
                  <p:embed/>
                </p:oleObj>
              </mc:Choice>
              <mc:Fallback>
                <p:oleObj name="Equation" r:id="rId7" imgW="7999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411760" y="2852936"/>
                        <a:ext cx="2268252" cy="5040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39523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116632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uk-UA" sz="5400" b="1" dirty="0" smtClean="0">
                <a:effectLst/>
              </a:rPr>
              <a:t>«МОЗКОВИЙ ШТУРМ»</a:t>
            </a:r>
            <a:endParaRPr lang="ru-RU" sz="5400" b="1" dirty="0"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1052736"/>
            <a:ext cx="7498080" cy="5805264"/>
          </a:xfrm>
        </p:spPr>
        <p:txBody>
          <a:bodyPr>
            <a:normAutofit/>
          </a:bodyPr>
          <a:lstStyle/>
          <a:p>
            <a:pPr algn="ctr"/>
            <a:r>
              <a:rPr lang="uk-UA" sz="48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Розв’яжіть рівняння:</a:t>
            </a:r>
          </a:p>
          <a:p>
            <a:pPr>
              <a:buFont typeface="Wingdings" pitchFamily="2" charset="2"/>
              <a:buChar char="v"/>
            </a:pPr>
            <a:r>
              <a:rPr lang="uk-UA" sz="48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  <a:r>
              <a:rPr lang="uk-UA" sz="48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>
              <a:buFont typeface="Wingdings" pitchFamily="2" charset="2"/>
              <a:buChar char="v"/>
            </a:pPr>
            <a:endParaRPr lang="uk-UA" sz="48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v"/>
            </a:pPr>
            <a:r>
              <a:rPr lang="uk-UA" sz="48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</a:t>
            </a:r>
            <a:r>
              <a:rPr lang="uk-UA" sz="48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>
              <a:buFont typeface="Wingdings" pitchFamily="2" charset="2"/>
              <a:buChar char="v"/>
            </a:pPr>
            <a:endParaRPr lang="uk-UA" sz="48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v"/>
            </a:pPr>
            <a:r>
              <a:rPr lang="uk-UA" sz="48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в) </a:t>
            </a:r>
            <a:endParaRPr lang="uk-UA" sz="48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6055617"/>
              </p:ext>
            </p:extLst>
          </p:nvPr>
        </p:nvGraphicFramePr>
        <p:xfrm>
          <a:off x="2699792" y="1700808"/>
          <a:ext cx="3099627" cy="13638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Equation" r:id="rId3" imgW="634680" imgH="279360" progId="Equation.DSMT4">
                  <p:embed/>
                </p:oleObj>
              </mc:Choice>
              <mc:Fallback>
                <p:oleObj name="Equation" r:id="rId3" imgW="63468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99792" y="1700808"/>
                        <a:ext cx="3099627" cy="13638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7166735"/>
              </p:ext>
            </p:extLst>
          </p:nvPr>
        </p:nvGraphicFramePr>
        <p:xfrm>
          <a:off x="2699792" y="3212976"/>
          <a:ext cx="5040560" cy="12198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Equation" r:id="rId5" imgW="1028520" imgH="279360" progId="Equation.DSMT4">
                  <p:embed/>
                </p:oleObj>
              </mc:Choice>
              <mc:Fallback>
                <p:oleObj name="Equation" r:id="rId5" imgW="102852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699792" y="3212976"/>
                        <a:ext cx="5040560" cy="12198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650322"/>
              </p:ext>
            </p:extLst>
          </p:nvPr>
        </p:nvGraphicFramePr>
        <p:xfrm>
          <a:off x="2771800" y="5013176"/>
          <a:ext cx="4079743" cy="10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Equation" r:id="rId7" imgW="990360" imgH="253800" progId="Equation.DSMT4">
                  <p:embed/>
                </p:oleObj>
              </mc:Choice>
              <mc:Fallback>
                <p:oleObj name="Equation" r:id="rId7" imgW="99036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771800" y="5013176"/>
                        <a:ext cx="4079743" cy="10460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47632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-243408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uk-UA" sz="6600" b="1" dirty="0" smtClean="0"/>
              <a:t>Робота в парах</a:t>
            </a:r>
            <a:endParaRPr lang="ru-RU" sz="6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764704"/>
            <a:ext cx="7930128" cy="6093296"/>
          </a:xfrm>
        </p:spPr>
        <p:txBody>
          <a:bodyPr>
            <a:normAutofit/>
          </a:bodyPr>
          <a:lstStyle/>
          <a:p>
            <a:pPr algn="ctr"/>
            <a:r>
              <a:rPr lang="uk-UA" sz="4000" b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Розв’яжіть </a:t>
            </a:r>
            <a:r>
              <a:rPr lang="uk-UA" sz="40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рівняння:</a:t>
            </a:r>
          </a:p>
          <a:p>
            <a:pPr>
              <a:buFont typeface="Wingdings" pitchFamily="2" charset="2"/>
              <a:buChar char="v"/>
            </a:pPr>
            <a:r>
              <a:rPr lang="uk-UA" sz="40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а)</a:t>
            </a:r>
          </a:p>
          <a:p>
            <a:pPr>
              <a:buFont typeface="Wingdings" pitchFamily="2" charset="2"/>
              <a:buChar char="v"/>
            </a:pPr>
            <a:endParaRPr lang="uk-UA" sz="4000" b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v"/>
            </a:pPr>
            <a:r>
              <a:rPr lang="uk-UA" sz="40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б)</a:t>
            </a:r>
          </a:p>
          <a:p>
            <a:pPr marL="82296" indent="0" algn="ctr">
              <a:buNone/>
            </a:pPr>
            <a:r>
              <a:rPr lang="uk-UA" sz="4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ФРОНТАЛЬНО</a:t>
            </a:r>
          </a:p>
          <a:p>
            <a:pPr>
              <a:buFont typeface="Wingdings" pitchFamily="2" charset="2"/>
              <a:buChar char="v"/>
            </a:pPr>
            <a:r>
              <a:rPr lang="uk-UA" sz="40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в)</a:t>
            </a:r>
          </a:p>
          <a:p>
            <a:pPr>
              <a:buFont typeface="Wingdings" pitchFamily="2" charset="2"/>
              <a:buChar char="v"/>
            </a:pPr>
            <a:endParaRPr lang="uk-UA" sz="4000" b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v"/>
            </a:pPr>
            <a:r>
              <a:rPr lang="uk-UA" sz="40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г)    </a:t>
            </a:r>
          </a:p>
          <a:p>
            <a:pPr>
              <a:buFont typeface="Wingdings" pitchFamily="2" charset="2"/>
              <a:buChar char="v"/>
            </a:pPr>
            <a:endParaRPr lang="uk-UA" sz="4000" b="1" dirty="0" smtClean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2296" indent="0">
              <a:buNone/>
            </a:pPr>
            <a:endParaRPr lang="uk-UA" sz="4000" b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2149633"/>
              </p:ext>
            </p:extLst>
          </p:nvPr>
        </p:nvGraphicFramePr>
        <p:xfrm>
          <a:off x="2195736" y="1340768"/>
          <a:ext cx="417195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" name="Equation" r:id="rId3" imgW="1079280" imgH="279360" progId="Equation.DSMT4">
                  <p:embed/>
                </p:oleObj>
              </mc:Choice>
              <mc:Fallback>
                <p:oleObj name="Equation" r:id="rId3" imgW="107928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95736" y="1340768"/>
                        <a:ext cx="4171950" cy="1079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436409"/>
              </p:ext>
            </p:extLst>
          </p:nvPr>
        </p:nvGraphicFramePr>
        <p:xfrm>
          <a:off x="2195736" y="2636912"/>
          <a:ext cx="4348162" cy="944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3" name="Equation" r:id="rId5" imgW="952200" imgH="304560" progId="Equation.DSMT4">
                  <p:embed/>
                </p:oleObj>
              </mc:Choice>
              <mc:Fallback>
                <p:oleObj name="Equation" r:id="rId5" imgW="95220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95736" y="2636912"/>
                        <a:ext cx="4348162" cy="9445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0768146"/>
              </p:ext>
            </p:extLst>
          </p:nvPr>
        </p:nvGraphicFramePr>
        <p:xfrm>
          <a:off x="2270125" y="4005263"/>
          <a:ext cx="4025900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4" name="Equation" r:id="rId7" imgW="1091880" imgH="253800" progId="Equation.DSMT4">
                  <p:embed/>
                </p:oleObj>
              </mc:Choice>
              <mc:Fallback>
                <p:oleObj name="Equation" r:id="rId7" imgW="109188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270125" y="4005263"/>
                        <a:ext cx="4025900" cy="936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0000138"/>
              </p:ext>
            </p:extLst>
          </p:nvPr>
        </p:nvGraphicFramePr>
        <p:xfrm>
          <a:off x="2163769" y="5301208"/>
          <a:ext cx="6396110" cy="13681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" name="Equation" r:id="rId9" imgW="2374560" imgH="507960" progId="Equation.DSMT4">
                  <p:embed/>
                </p:oleObj>
              </mc:Choice>
              <mc:Fallback>
                <p:oleObj name="Equation" r:id="rId9" imgW="2374560" imgH="507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163769" y="5301208"/>
                        <a:ext cx="6396110" cy="13681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6659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-171400"/>
            <a:ext cx="8352928" cy="1143000"/>
          </a:xfrm>
        </p:spPr>
        <p:txBody>
          <a:bodyPr/>
          <a:lstStyle/>
          <a:p>
            <a:pPr algn="ctr"/>
            <a:r>
              <a:rPr lang="uk-UA" sz="4800" dirty="0" smtClean="0">
                <a:solidFill>
                  <a:srgbClr val="7030A0"/>
                </a:solidFill>
              </a:rPr>
              <a:t>ПІДВЕДЕННЯ ПІДСУМКІВ</a:t>
            </a:r>
            <a:endParaRPr lang="ru-RU" sz="4800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539552" y="1196752"/>
            <a:ext cx="8424936" cy="3474720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uk-UA" sz="4000" b="1" dirty="0" smtClean="0"/>
              <a:t>На уроці</a:t>
            </a:r>
          </a:p>
          <a:p>
            <a:pPr>
              <a:buFont typeface="Wingdings" pitchFamily="2" charset="2"/>
              <a:buChar char="ü"/>
            </a:pPr>
            <a:r>
              <a:rPr lang="uk-UA" sz="4000" b="1" dirty="0" smtClean="0"/>
              <a:t>Ми пригадали…</a:t>
            </a:r>
          </a:p>
          <a:p>
            <a:pPr>
              <a:buFont typeface="Wingdings" pitchFamily="2" charset="2"/>
              <a:buChar char="ü"/>
            </a:pPr>
            <a:r>
              <a:rPr lang="uk-UA" sz="4000" b="1" dirty="0" smtClean="0"/>
              <a:t>Ми повторили</a:t>
            </a:r>
          </a:p>
          <a:p>
            <a:pPr>
              <a:buFont typeface="Wingdings" pitchFamily="2" charset="2"/>
              <a:buChar char="ü"/>
            </a:pPr>
            <a:r>
              <a:rPr lang="uk-UA" sz="4000" b="1" dirty="0" smtClean="0"/>
              <a:t>Нам було цікав</a:t>
            </a:r>
            <a:r>
              <a:rPr lang="ru-RU" sz="4000" b="1" dirty="0"/>
              <a:t>о</a:t>
            </a:r>
            <a:r>
              <a:rPr lang="ru-RU" sz="4000" dirty="0" smtClean="0"/>
              <a:t>…</a:t>
            </a:r>
          </a:p>
          <a:p>
            <a:pPr>
              <a:buFont typeface="Wingdings" pitchFamily="2" charset="2"/>
              <a:buChar char="ü"/>
            </a:pPr>
            <a:r>
              <a:rPr lang="ru-RU" sz="4000" b="1" dirty="0" err="1" smtClean="0"/>
              <a:t>Мені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було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важко</a:t>
            </a:r>
            <a:r>
              <a:rPr lang="ru-RU" sz="4000" b="1" dirty="0" smtClean="0"/>
              <a:t>…</a:t>
            </a:r>
          </a:p>
          <a:p>
            <a:pPr>
              <a:buFont typeface="Wingdings" pitchFamily="2" charset="2"/>
              <a:buChar char="ü"/>
            </a:pPr>
            <a:r>
              <a:rPr lang="ru-RU" sz="4000" b="1" dirty="0" err="1" smtClean="0"/>
              <a:t>Тепер</a:t>
            </a:r>
            <a:r>
              <a:rPr lang="ru-RU" sz="4000" b="1" dirty="0" smtClean="0"/>
              <a:t> я </a:t>
            </a:r>
            <a:r>
              <a:rPr lang="ru-RU" sz="4000" b="1" dirty="0" err="1" smtClean="0"/>
              <a:t>вмію</a:t>
            </a:r>
            <a:r>
              <a:rPr lang="ru-RU" sz="4000" b="1" dirty="0" smtClean="0"/>
              <a:t>…</a:t>
            </a:r>
          </a:p>
          <a:p>
            <a:pPr>
              <a:buFont typeface="Wingdings" pitchFamily="2" charset="2"/>
              <a:buChar char="ü"/>
            </a:pPr>
            <a:r>
              <a:rPr lang="ru-RU" sz="4000" b="1" dirty="0" err="1" smtClean="0"/>
              <a:t>Мені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захотілося</a:t>
            </a:r>
            <a:r>
              <a:rPr lang="ru-RU" sz="4000" b="1" dirty="0" smtClean="0"/>
              <a:t>…</a:t>
            </a:r>
            <a:r>
              <a:rPr lang="ru-RU" sz="4000" b="1" dirty="0"/>
              <a:t/>
            </a:r>
            <a:br>
              <a:rPr lang="ru-RU" sz="4000" b="1" dirty="0"/>
            </a:br>
            <a:endParaRPr lang="uk-UA" sz="4000" b="1" dirty="0" smtClean="0"/>
          </a:p>
          <a:p>
            <a:pPr>
              <a:buFont typeface="Wingdings" pitchFamily="2" charset="2"/>
              <a:buChar char="ü"/>
            </a:pPr>
            <a:endParaRPr lang="ru-RU" sz="3600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6365" y="3861048"/>
            <a:ext cx="3721699" cy="2964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4021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96</TotalTime>
  <Words>364</Words>
  <Application>Microsoft Office PowerPoint</Application>
  <PresentationFormat>Экран (4:3)</PresentationFormat>
  <Paragraphs>69</Paragraphs>
  <Slides>11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Солнцестояние</vt:lpstr>
      <vt:lpstr>Equation</vt:lpstr>
      <vt:lpstr>Дванадцяте жовтня            Класна робота</vt:lpstr>
      <vt:lpstr>Мета уроку</vt:lpstr>
      <vt:lpstr>Не в кількості знань полягає освіта, а в повному розумінні й майстерному застосуванні всього того, що знаєш.                           Адольф Дістервег  </vt:lpstr>
      <vt:lpstr>УРОК  ВІДКРИТИХ ДУМОК</vt:lpstr>
      <vt:lpstr>МАТЕМАТИЧНИЙ ДИКТАНТ</vt:lpstr>
      <vt:lpstr>МАТЕМАТИЧНИЙ ДИКТАНТ</vt:lpstr>
      <vt:lpstr>«МОЗКОВИЙ ШТУРМ»</vt:lpstr>
      <vt:lpstr>Робота в парах</vt:lpstr>
      <vt:lpstr>ПІДВЕДЕННЯ ПІДСУМКІВ</vt:lpstr>
      <vt:lpstr>ДОМАШНЄ ЗАВДАННЯ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 ВІДКРИТИХ ДУМОК</dc:title>
  <dc:creator>Kasatkina</dc:creator>
  <cp:lastModifiedBy>Kasatkina</cp:lastModifiedBy>
  <cp:revision>11</cp:revision>
  <dcterms:created xsi:type="dcterms:W3CDTF">2016-10-30T11:12:53Z</dcterms:created>
  <dcterms:modified xsi:type="dcterms:W3CDTF">2016-11-27T12:36:21Z</dcterms:modified>
</cp:coreProperties>
</file>