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1" r:id="rId16"/>
    <p:sldId id="272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A5673-08E2-46AA-BB31-B96D287F8A1E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AA3B0-0C57-44E0-A73B-3A911BBC1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55F08-B4BD-4F64-90F4-1D4AF451E9FD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3646D-E99A-47D9-A5FD-E4CF3C6B2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65C83-BEBB-4F8E-8609-58C660E3A366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AEFBA-08F6-4F2C-A970-FE7990558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06E7D-0AEF-4080-9D56-40CBD0E45902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0B8C8-6038-4206-AB3E-D7CDC9E6C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C86B0-D2D3-401D-A98B-72B9D2D6524B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60D7A-84C5-4DDD-8348-0A2A1EA51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0E032-F0AE-4868-A2A6-96AE5C076A88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F4C44-F199-4E68-99B7-440F0E9E2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EC401-3637-499D-8C5E-C958F2E98856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2209B-EEB8-4FE4-A38D-148DD9F2C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1CEC7-0A3A-433F-B853-63CF283D0876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BC566-44B3-4A5A-AC4B-13EEC4D3F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1601-96DD-42AC-B13F-EFEB51D9BDDC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7F892-D65D-4AD1-BDA5-236B0C7E4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75A2F-638D-4F6D-BACC-E1803DC90628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08C90-0C89-481D-869B-4EDD908B8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64EF4-3D61-4647-A8C6-FAA5BD61B2C2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F5E9-9D6E-410E-A5AF-E5EEBF729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54CA5-D3DE-47C5-8807-1EC3E0CB44D3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A86DC-DC5C-4D58-BC80-9F31D2E43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D488D3-62D7-428A-89EF-0621A3899C8C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7DCFFF-12C5-44E8-82B5-FC98BD71F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1619250" y="1844675"/>
            <a:ext cx="7340600" cy="1974850"/>
          </a:xfrm>
        </p:spPr>
        <p:txBody>
          <a:bodyPr/>
          <a:lstStyle/>
          <a:p>
            <a:pPr eaLnBrk="1" hangingPunct="1"/>
            <a:r>
              <a:rPr lang="uk-UA" sz="4000" smtClean="0">
                <a:latin typeface="Arial" charset="0"/>
              </a:rPr>
              <a:t/>
            </a:r>
            <a:br>
              <a:rPr lang="uk-UA" sz="4000" smtClean="0">
                <a:latin typeface="Arial" charset="0"/>
              </a:rPr>
            </a:br>
            <a:r>
              <a:rPr lang="uk-UA" sz="4000" smtClean="0">
                <a:latin typeface="Arial" charset="0"/>
              </a:rPr>
              <a:t/>
            </a:r>
            <a:br>
              <a:rPr lang="uk-UA" sz="4000" smtClean="0">
                <a:latin typeface="Arial" charset="0"/>
              </a:rPr>
            </a:br>
            <a:r>
              <a:rPr lang="uk-UA" sz="4000" smtClean="0">
                <a:latin typeface="Arial" charset="0"/>
              </a:rPr>
              <a:t/>
            </a:r>
            <a:br>
              <a:rPr lang="uk-UA" sz="4000" smtClean="0">
                <a:latin typeface="Arial" charset="0"/>
              </a:rPr>
            </a:br>
            <a:r>
              <a:rPr lang="uk-UA" sz="4000" smtClean="0">
                <a:latin typeface="Arial" charset="0"/>
              </a:rPr>
              <a:t/>
            </a:r>
            <a:br>
              <a:rPr lang="uk-UA" sz="4000" smtClean="0">
                <a:latin typeface="Arial" charset="0"/>
              </a:rPr>
            </a:br>
            <a:r>
              <a:rPr lang="uk-UA" smtClean="0">
                <a:latin typeface="Times New Roman" pitchFamily="18" charset="0"/>
              </a:rPr>
              <a:t>Встановлення міжпредметних звязків при вивченні правильних многогранників                                                                     					</a:t>
            </a:r>
            <a:r>
              <a:rPr lang="uk-UA" sz="2800" smtClean="0">
                <a:latin typeface="Times New Roman" pitchFamily="18" charset="0"/>
              </a:rPr>
              <a:t>Рикова О.С 					викладач математики</a:t>
            </a: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0"/>
            <a:ext cx="33178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175" cy="3441700"/>
          </a:xfrm>
        </p:spPr>
        <p:txBody>
          <a:bodyPr/>
          <a:lstStyle/>
          <a:p>
            <a:r>
              <a:rPr lang="uk-UA" sz="3600" smtClean="0">
                <a:latin typeface="Times New Roman" pitchFamily="18" charset="0"/>
              </a:rPr>
              <a:t>Альбрехт Дюрер </a:t>
            </a:r>
            <a:r>
              <a:rPr lang="uk-UA" sz="3200" smtClean="0">
                <a:latin typeface="Times New Roman" pitchFamily="18" charset="0"/>
              </a:rPr>
              <a:t>«Меланхолія»</a:t>
            </a:r>
            <a:r>
              <a:rPr lang="uk-UA" smtClean="0"/>
              <a:t> </a:t>
            </a:r>
            <a:endParaRPr lang="ru-RU" smtClean="0"/>
          </a:p>
        </p:txBody>
      </p:sp>
      <p:pic>
        <p:nvPicPr>
          <p:cNvPr id="23554" name="Picture 5" descr="dur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60350"/>
            <a:ext cx="484822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smtClean="0">
                <a:latin typeface="Times New Roman" pitchFamily="18" charset="0"/>
              </a:rPr>
              <a:t>Сальвадор Далі “Тайна вечеря”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24578" name="Picture 5" descr="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557338"/>
            <a:ext cx="66675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img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8913"/>
            <a:ext cx="76073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</a:rPr>
              <a:t>Піраміда Хефрена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26626" name="Picture 7" descr="egipetskie-piramidi-hefre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484313"/>
            <a:ext cx="691197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>
                <a:latin typeface="Times New Roman" pitchFamily="18" charset="0"/>
              </a:rPr>
              <a:t>Мінська національна бібліотека</a:t>
            </a:r>
            <a:r>
              <a:rPr lang="uk-UA" smtClean="0"/>
              <a:t> </a:t>
            </a:r>
            <a:endParaRPr lang="ru-RU" smtClean="0"/>
          </a:p>
        </p:txBody>
      </p:sp>
      <p:pic>
        <p:nvPicPr>
          <p:cNvPr id="27650" name="Picture 4" descr="lib_minsk600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1268413"/>
            <a:ext cx="6350000" cy="52276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smtClean="0">
                <a:latin typeface="Times New Roman" pitchFamily="18" charset="0"/>
              </a:rPr>
              <a:t>Будівля в науковому парку м.Гонконг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28674" name="Picture 5" descr="obs_estvennyie_z_niya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844675"/>
            <a:ext cx="66675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</a:rPr>
              <a:t>Олександрійський маяк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29698" name="Picture 5" descr="mayak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700213"/>
            <a:ext cx="5616575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Висновок: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914400" y="16287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		Отже, як ви помітили многогранники оточують нас повсюди: в побуті, природі, архітектурі, прикрасах, навіть вірусах. Просто ми їх не помічаємо. А досить под</a:t>
            </a:r>
            <a:r>
              <a:rPr lang="uk-UA" smtClean="0">
                <a:latin typeface="Times New Roman" pitchFamily="18" charset="0"/>
              </a:rPr>
              <a:t>ивитися навкруги і ви побачите, що вони справді повсюди, навіть там де ви не очікували.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uk-UA" sz="6600" i="1" smtClean="0">
                <a:latin typeface="Times New Roman" pitchFamily="18" charset="0"/>
              </a:rPr>
              <a:t>Дякую за увагу!</a:t>
            </a:r>
            <a:endParaRPr lang="ru-RU" sz="6600" i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1116013" y="333375"/>
            <a:ext cx="7561262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>
                <a:solidFill>
                  <a:srgbClr val="FF3300"/>
                </a:solidFill>
                <a:latin typeface="Times New Roman" pitchFamily="18" charset="0"/>
              </a:rPr>
              <a:t>Тема уроку:</a:t>
            </a:r>
            <a:r>
              <a:rPr lang="uk-UA" sz="2000">
                <a:latin typeface="Times New Roman" pitchFamily="18" charset="0"/>
              </a:rPr>
              <a:t> Правильні многогранники</a:t>
            </a:r>
          </a:p>
          <a:p>
            <a:r>
              <a:rPr lang="uk-UA" sz="2000">
                <a:latin typeface="Times New Roman" pitchFamily="18" charset="0"/>
              </a:rPr>
              <a:t>Організація роботи з студентами по встановленню міжпредметних зв'язків.</a:t>
            </a:r>
          </a:p>
          <a:p>
            <a:r>
              <a:rPr lang="uk-UA" sz="2000">
                <a:latin typeface="Times New Roman" pitchFamily="18" charset="0"/>
              </a:rPr>
              <a:t> Студенти поділені на 3 групи:</a:t>
            </a:r>
          </a:p>
          <a:p>
            <a:endParaRPr lang="ru-RU" sz="2000">
              <a:latin typeface="Times New Roman" pitchFamily="18" charset="0"/>
            </a:endParaRPr>
          </a:p>
        </p:txBody>
      </p:sp>
      <p:graphicFrame>
        <p:nvGraphicFramePr>
          <p:cNvPr id="14369" name="Group 33"/>
          <p:cNvGraphicFramePr>
            <a:graphicFrameLocks noGrp="1"/>
          </p:cNvGraphicFramePr>
          <p:nvPr/>
        </p:nvGraphicFramePr>
        <p:xfrm>
          <a:off x="1258888" y="2133600"/>
          <a:ext cx="7561262" cy="3233738"/>
        </p:xfrm>
        <a:graphic>
          <a:graphicData uri="http://schemas.openxmlformats.org/drawingml/2006/table">
            <a:tbl>
              <a:tblPr/>
              <a:tblGrid>
                <a:gridCol w="2730500"/>
                <a:gridCol w="2238375"/>
                <a:gridCol w="2592387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архітектори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біологи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історики, мистецтвознавці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2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Презентація розгорток многогранників,  та їх будови - архітектури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Встановлення зв’язку з біологією, хімією. Через пошукову роботу “Многогранники в природі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Визначення місця многогранників в історії та мистецтві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</a:rPr>
              <a:t>Розгортки многогранників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16386" name="Picture 6" descr="1394905108_7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196975"/>
            <a:ext cx="7632700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/>
          </p:cNvSpPr>
          <p:nvPr>
            <p:ph type="title"/>
          </p:nvPr>
        </p:nvSpPr>
        <p:spPr>
          <a:xfrm>
            <a:off x="5003800" y="274638"/>
            <a:ext cx="3683000" cy="1143000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</a:rPr>
              <a:t>Феодарія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17410" name="Picture 13" descr="hello_html_m4712b2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5350" y="1268413"/>
            <a:ext cx="443865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6" descr="latest?cb=201602151416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412875"/>
            <a:ext cx="3349625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17"/>
          <p:cNvSpPr txBox="1">
            <a:spLocks noChangeArrowheads="1"/>
          </p:cNvSpPr>
          <p:nvPr/>
        </p:nvSpPr>
        <p:spPr bwMode="auto">
          <a:xfrm>
            <a:off x="1058863" y="898525"/>
            <a:ext cx="18415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>
                <a:latin typeface="Times New Roman" pitchFamily="18" charset="0"/>
              </a:rPr>
              <a:t>Іко</a:t>
            </a:r>
            <a:r>
              <a:rPr lang="uk-UA"/>
              <a:t>Ікосаедр</a:t>
            </a:r>
            <a:endParaRPr lang="ru-RU"/>
          </a:p>
        </p:txBody>
      </p:sp>
      <p:sp>
        <p:nvSpPr>
          <p:cNvPr id="17413" name="Rectangle 18"/>
          <p:cNvSpPr>
            <a:spLocks/>
          </p:cNvSpPr>
          <p:nvPr/>
        </p:nvSpPr>
        <p:spPr bwMode="auto">
          <a:xfrm>
            <a:off x="1116013" y="333375"/>
            <a:ext cx="368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uk-UA" sz="4400">
                <a:latin typeface="Times New Roman" pitchFamily="18" charset="0"/>
              </a:rPr>
              <a:t>Ікосаедр</a:t>
            </a:r>
            <a:endParaRPr lang="ru-RU" sz="4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8" descr="294764_html_m7140203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654050"/>
            <a:ext cx="6913563" cy="51657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33375"/>
            <a:ext cx="67230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img7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333375"/>
            <a:ext cx="7086600" cy="58515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img8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547813" y="333375"/>
            <a:ext cx="733425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img7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547813" y="476250"/>
            <a:ext cx="733425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-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шаблон-4</Template>
  <TotalTime>393</TotalTime>
  <Words>123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шаблон-4</vt:lpstr>
      <vt:lpstr>    Встановлення міжпредметних звязків при вивченні правильних многогранників                                                                          Рикова О.С      викладач математики</vt:lpstr>
      <vt:lpstr>Слайд 2</vt:lpstr>
      <vt:lpstr>Розгортки многогранників</vt:lpstr>
      <vt:lpstr>Феодарія</vt:lpstr>
      <vt:lpstr>Слайд 5</vt:lpstr>
      <vt:lpstr>Слайд 6</vt:lpstr>
      <vt:lpstr>Слайд 7</vt:lpstr>
      <vt:lpstr>Слайд 8</vt:lpstr>
      <vt:lpstr>Слайд 9</vt:lpstr>
      <vt:lpstr>Альбрехт Дюрер «Меланхолія» </vt:lpstr>
      <vt:lpstr>Сальвадор Далі “Тайна вечеря”</vt:lpstr>
      <vt:lpstr>Слайд 12</vt:lpstr>
      <vt:lpstr>Піраміда Хефрена</vt:lpstr>
      <vt:lpstr>Мінська національна бібліотека </vt:lpstr>
      <vt:lpstr>Будівля в науковому парку м.Гонконг</vt:lpstr>
      <vt:lpstr>Олександрійський маяк</vt:lpstr>
      <vt:lpstr>Висновок:</vt:lpstr>
      <vt:lpstr>Слайд 18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Заочна подорож у часі «Козацька педагогіка»</dc:title>
  <dc:creator>RePack by SPecialiST</dc:creator>
  <cp:lastModifiedBy>User</cp:lastModifiedBy>
  <cp:revision>29</cp:revision>
  <dcterms:created xsi:type="dcterms:W3CDTF">2016-03-15T15:20:36Z</dcterms:created>
  <dcterms:modified xsi:type="dcterms:W3CDTF">2016-11-14T15:34:34Z</dcterms:modified>
</cp:coreProperties>
</file>