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>
      <p:cViewPr varScale="1">
        <p:scale>
          <a:sx n="79" d="100"/>
          <a:sy n="79" d="100"/>
        </p:scale>
        <p:origin x="91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84AD5-ECC5-4F2C-B48D-6D7BCA56CCCE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48B49-553D-48AC-BFE5-9F274CA6D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891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84AD5-ECC5-4F2C-B48D-6D7BCA56CCCE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48B49-553D-48AC-BFE5-9F274CA6D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906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84AD5-ECC5-4F2C-B48D-6D7BCA56CCCE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48B49-553D-48AC-BFE5-9F274CA6D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726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84AD5-ECC5-4F2C-B48D-6D7BCA56CCCE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48B49-553D-48AC-BFE5-9F274CA6D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830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84AD5-ECC5-4F2C-B48D-6D7BCA56CCCE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48B49-553D-48AC-BFE5-9F274CA6D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744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84AD5-ECC5-4F2C-B48D-6D7BCA56CCCE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48B49-553D-48AC-BFE5-9F274CA6D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31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84AD5-ECC5-4F2C-B48D-6D7BCA56CCCE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48B49-553D-48AC-BFE5-9F274CA6D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903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84AD5-ECC5-4F2C-B48D-6D7BCA56CCCE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48B49-553D-48AC-BFE5-9F274CA6D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271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84AD5-ECC5-4F2C-B48D-6D7BCA56CCCE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48B49-553D-48AC-BFE5-9F274CA6D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980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84AD5-ECC5-4F2C-B48D-6D7BCA56CCCE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48B49-553D-48AC-BFE5-9F274CA6D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501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84AD5-ECC5-4F2C-B48D-6D7BCA56CCCE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48B49-553D-48AC-BFE5-9F274CA6D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614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A84AD5-ECC5-4F2C-B48D-6D7BCA56CCCE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B48B49-553D-48AC-BFE5-9F274CA6D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672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3088" y="2492896"/>
            <a:ext cx="5688632" cy="1470025"/>
          </a:xfrm>
        </p:spPr>
        <p:txBody>
          <a:bodyPr>
            <a:noAutofit/>
          </a:bodyPr>
          <a:lstStyle/>
          <a:p>
            <a:r>
              <a:rPr lang="uk-UA" sz="3200" dirty="0" smtClean="0">
                <a:solidFill>
                  <a:schemeClr val="bg1"/>
                </a:solidFill>
              </a:rPr>
              <a:t>Читаємо й аналізуємо речення.</a:t>
            </a:r>
            <a:br>
              <a:rPr lang="uk-UA" sz="3200" dirty="0" smtClean="0">
                <a:solidFill>
                  <a:schemeClr val="bg1"/>
                </a:solidFill>
              </a:rPr>
            </a:br>
            <a:r>
              <a:rPr lang="uk-UA" sz="3200" dirty="0" smtClean="0">
                <a:solidFill>
                  <a:schemeClr val="bg1"/>
                </a:solidFill>
              </a:rPr>
              <a:t>Визначаємо, як зв’язані слова у реченні.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1400" y="3962921"/>
            <a:ext cx="2880320" cy="910952"/>
          </a:xfrm>
        </p:spPr>
        <p:txBody>
          <a:bodyPr>
            <a:normAutofit fontScale="92500" lnSpcReduction="10000"/>
          </a:bodyPr>
          <a:lstStyle/>
          <a:p>
            <a:r>
              <a:rPr lang="uk-UA" sz="1800" dirty="0" smtClean="0">
                <a:solidFill>
                  <a:srgbClr val="FFFF00"/>
                </a:solidFill>
              </a:rPr>
              <a:t>Підготувала:</a:t>
            </a:r>
          </a:p>
          <a:p>
            <a:r>
              <a:rPr lang="uk-UA" sz="1800" dirty="0" smtClean="0">
                <a:solidFill>
                  <a:srgbClr val="FFFF00"/>
                </a:solidFill>
              </a:rPr>
              <a:t>«старший учитель»</a:t>
            </a:r>
          </a:p>
          <a:p>
            <a:r>
              <a:rPr lang="uk-UA" sz="1800" dirty="0" smtClean="0">
                <a:solidFill>
                  <a:srgbClr val="FFFF00"/>
                </a:solidFill>
              </a:rPr>
              <a:t>Тернова І. Ф.</a:t>
            </a:r>
            <a:endParaRPr lang="ru-RU" sz="1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37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27584" y="2564904"/>
            <a:ext cx="720080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uk-UA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Складання «Асоціативного куща».</a:t>
            </a:r>
            <a:endParaRPr lang="ru-RU" sz="3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51500" y="4077072"/>
            <a:ext cx="2640999" cy="97307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4800" b="1" i="1" dirty="0">
                <a:solidFill>
                  <a:srgbClr val="FF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ОСІНЬ</a:t>
            </a:r>
            <a:endParaRPr lang="ru-RU" sz="4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91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15616" y="3234652"/>
            <a:ext cx="6984776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Складання і запис речення.</a:t>
            </a:r>
            <a:endParaRPr lang="ru-RU" sz="4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79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376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99592" y="2636912"/>
            <a:ext cx="7344816" cy="1952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Проблемне </a:t>
            </a:r>
            <a:r>
              <a:rPr lang="uk-UA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питання.</a:t>
            </a:r>
            <a:endParaRPr lang="ru-RU" sz="32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uk-UA" sz="40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Що довелося зробити, щоб скласти речення? </a:t>
            </a:r>
            <a:endParaRPr lang="ru-RU" sz="4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46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3105835"/>
            <a:ext cx="74168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Дослідження (робота з підручником та складеним реченням).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40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99592" y="3086471"/>
            <a:ext cx="7272808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uk-UA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Тренувальні вправи.</a:t>
            </a:r>
            <a:endParaRPr lang="ru-RU" sz="32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Обід </a:t>
            </a:r>
            <a:r>
              <a:rPr lang="uk-UA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двох (робота в парах).</a:t>
            </a:r>
            <a:endParaRPr lang="ru-RU" sz="3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3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9552" y="2564904"/>
            <a:ext cx="7632848" cy="2068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вікном стоїть осінь. </a:t>
            </a:r>
            <a:endParaRPr lang="uk-UA" sz="4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 </a:t>
            </a:r>
            <a:r>
              <a:rPr lang="uk-UA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вкрилось важкими хмарами. </a:t>
            </a:r>
            <a:endParaRPr lang="uk-UA" sz="4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Жовте </a:t>
            </a:r>
            <a:r>
              <a:rPr lang="uk-UA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листя опадає </a:t>
            </a:r>
            <a:r>
              <a:rPr lang="uk-UA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 </a:t>
            </a:r>
            <a:r>
              <a:rPr lang="uk-UA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дерев.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18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2142205"/>
            <a:ext cx="8496944" cy="257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1200"/>
              </a:spcAft>
            </a:pPr>
            <a:r>
              <a:rPr lang="uk-UA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(Що?) листя ( що робить?) опадає;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1200"/>
              </a:spcAft>
            </a:pPr>
            <a:r>
              <a:rPr lang="uk-UA" sz="4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листя (яке</a:t>
            </a:r>
            <a:r>
              <a:rPr lang="uk-UA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?) жовте;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1200"/>
              </a:spcAft>
            </a:pPr>
            <a:r>
              <a:rPr lang="uk-UA" sz="4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опадає </a:t>
            </a:r>
            <a:r>
              <a:rPr lang="uk-UA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 з чого?) з дерев.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99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7564" y="1628800"/>
            <a:ext cx="7848872" cy="3474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1200"/>
              </a:spcAft>
            </a:pPr>
            <a:r>
              <a:rPr lang="uk-UA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Поетична </a:t>
            </a:r>
            <a:r>
              <a:rPr lang="uk-UA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страва ( гра «Доповніть вірш потрібними словами).</a:t>
            </a:r>
            <a:endParaRPr lang="ru-RU" sz="36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120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	</a:t>
            </a: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Ходить   …….   по  покосах.		</a:t>
            </a:r>
            <a:r>
              <a:rPr lang="uk-U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ліс)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1200"/>
              </a:spcAft>
            </a:pP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В золото   фарбує ……  .			(осінь)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1200"/>
              </a:spcAft>
            </a:pP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І горять  шовкові …… ,			</a:t>
            </a:r>
            <a:r>
              <a:rPr lang="uk-U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uk-UA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беріз</a:t>
            </a: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1200"/>
              </a:spcAft>
            </a:pP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У зажурених    </a:t>
            </a:r>
            <a:r>
              <a:rPr lang="uk-U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……… .</a:t>
            </a: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r>
              <a:rPr lang="uk-U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(</a:t>
            </a: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коси)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40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9532" y="1628800"/>
            <a:ext cx="8424936" cy="685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1200"/>
              </a:spcAft>
            </a:pPr>
            <a:r>
              <a:rPr lang="uk-UA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Фірмова </a:t>
            </a:r>
            <a:r>
              <a:rPr lang="uk-UA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страва (самостійна  робота).</a:t>
            </a:r>
            <a:endParaRPr lang="ru-RU" sz="36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2404" y="2835696"/>
            <a:ext cx="8424936" cy="128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Повіяв холодний  вітер.			</a:t>
            </a:r>
            <a:r>
              <a:rPr lang="uk-U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   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͇ ͇ ͇ ͇  ͇  ͇  ͇    </a:t>
            </a:r>
            <a:r>
              <a:rPr lang="uk-UA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якими? чим?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 вкрилося важкими хмарами.	</a:t>
            </a:r>
            <a:r>
              <a:rPr lang="uk-U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͇ ͇ ͇ ͇  ͇  ͇  ͇   </a:t>
            </a:r>
            <a:r>
              <a:rPr lang="uk-UA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який?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 </a:t>
            </a:r>
            <a:r>
              <a:rPr lang="uk-UA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Жовте листя опадає з дерев.		</a:t>
            </a:r>
            <a:r>
              <a:rPr lang="uk-UA" sz="20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яке</a:t>
            </a:r>
            <a:r>
              <a:rPr lang="uk-UA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  _______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͇ ͇ ͇ ͇  ͇  ͇  ͇    з </a:t>
            </a:r>
            <a:r>
              <a:rPr lang="uk-UA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чого?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5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144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00294" y="2731302"/>
            <a:ext cx="5143412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uk-UA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uk-UA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Відпочинок </a:t>
            </a:r>
            <a:r>
              <a:rPr lang="uk-UA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(фізкультхвилинка).</a:t>
            </a:r>
            <a:endParaRPr lang="ru-RU" sz="4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15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uk-UA" i="1" dirty="0" smtClean="0"/>
              <a:t>      </a:t>
            </a:r>
          </a:p>
          <a:p>
            <a:pPr marL="457200" lvl="1" indent="0">
              <a:buNone/>
            </a:pPr>
            <a:endParaRPr lang="uk-UA" i="1" dirty="0"/>
          </a:p>
          <a:p>
            <a:pPr marL="457200" lvl="1" indent="0">
              <a:buNone/>
            </a:pPr>
            <a:r>
              <a:rPr lang="uk-UA" i="1" dirty="0" smtClean="0"/>
              <a:t>	</a:t>
            </a:r>
            <a:r>
              <a:rPr lang="uk-UA" sz="3200" i="1" dirty="0" smtClean="0"/>
              <a:t>Доброго </a:t>
            </a:r>
            <a:r>
              <a:rPr lang="uk-UA" sz="3200" i="1" dirty="0"/>
              <a:t>ранку, любі діти!</a:t>
            </a:r>
            <a:endParaRPr lang="ru-RU" sz="3200" dirty="0"/>
          </a:p>
          <a:p>
            <a:pPr marL="0" indent="0">
              <a:buNone/>
            </a:pPr>
            <a:r>
              <a:rPr lang="uk-UA" i="1" dirty="0"/>
              <a:t>	</a:t>
            </a:r>
            <a:r>
              <a:rPr lang="uk-UA" i="1" dirty="0" smtClean="0"/>
              <a:t>Має </a:t>
            </a:r>
            <a:r>
              <a:rPr lang="uk-UA" i="1" dirty="0"/>
              <a:t>нам цікаво бути!</a:t>
            </a:r>
            <a:endParaRPr lang="ru-RU" dirty="0"/>
          </a:p>
          <a:p>
            <a:pPr marL="0" indent="0">
              <a:buNone/>
            </a:pPr>
            <a:r>
              <a:rPr lang="uk-UA" i="1" dirty="0"/>
              <a:t>	Завітаємо разом ми на годинку</a:t>
            </a:r>
            <a:endParaRPr lang="ru-RU" dirty="0"/>
          </a:p>
          <a:p>
            <a:pPr marL="0" indent="0">
              <a:buNone/>
            </a:pPr>
            <a:r>
              <a:rPr lang="uk-UA" i="1" dirty="0"/>
              <a:t>	В цікаву «</a:t>
            </a:r>
            <a:r>
              <a:rPr lang="uk-UA" i="1" dirty="0" err="1"/>
              <a:t>мовну</a:t>
            </a:r>
            <a:r>
              <a:rPr lang="uk-UA" i="1" dirty="0"/>
              <a:t>»  </a:t>
            </a:r>
            <a:r>
              <a:rPr lang="uk-UA" i="1" dirty="0" err="1"/>
              <a:t>країнку</a:t>
            </a:r>
            <a:r>
              <a:rPr lang="uk-UA" i="1" dirty="0"/>
              <a:t>!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305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2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5576" y="1844824"/>
            <a:ext cx="7056784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Дегустація</a:t>
            </a:r>
            <a:r>
              <a:rPr lang="uk-UA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« Народна страва».</a:t>
            </a:r>
            <a:endParaRPr lang="ru-RU" sz="3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2636912"/>
            <a:ext cx="7416824" cy="2424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48740">
              <a:lnSpc>
                <a:spcPct val="107000"/>
              </a:lnSpc>
              <a:spcAft>
                <a:spcPts val="0"/>
              </a:spcAft>
            </a:pPr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 прийде весна в садочок –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48740">
              <a:lnSpc>
                <a:spcPct val="107000"/>
              </a:lnSpc>
              <a:spcAft>
                <a:spcPts val="0"/>
              </a:spcAft>
            </a:pPr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лиця білий віночок,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48740">
              <a:lnSpc>
                <a:spcPct val="107000"/>
              </a:lnSpc>
              <a:spcAft>
                <a:spcPts val="0"/>
              </a:spcAft>
            </a:pPr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Ну а восени цій кралі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	    Приглянулися </a:t>
            </a:r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корали.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822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520" y="2276872"/>
            <a:ext cx="5328592" cy="4509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580112" y="3068960"/>
            <a:ext cx="27398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КАЛИНА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76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63688" y="2348880"/>
            <a:ext cx="4813200" cy="685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uk-UA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Доповніть речення</a:t>
            </a: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3234652"/>
            <a:ext cx="7488831" cy="1541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uk-UA" sz="4400" b="1" dirty="0">
                <a:solidFill>
                  <a:srgbClr val="002E1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Сьогоднішній урок навчив мене …. </a:t>
            </a:r>
            <a:endParaRPr lang="ru-RU" sz="4400" dirty="0">
              <a:solidFill>
                <a:srgbClr val="002E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51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932452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99592" y="3086471"/>
            <a:ext cx="6912768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4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Розрахунок. </a:t>
            </a:r>
            <a:endParaRPr lang="ru-RU" sz="44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Оцінювання </a:t>
            </a:r>
            <a:r>
              <a:rPr lang="uk-UA" sz="36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роботи.</a:t>
            </a:r>
            <a:endParaRPr lang="ru-RU" sz="36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65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35696" y="2636912"/>
            <a:ext cx="4950296" cy="2035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4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Покупка додому.</a:t>
            </a:r>
            <a:endParaRPr lang="ru-RU" sz="4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4000" dirty="0">
                <a:solidFill>
                  <a:schemeClr val="bg1">
                    <a:lumMod val="8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Домашнє завдання: (диференційоване)</a:t>
            </a:r>
            <a:endParaRPr lang="ru-RU" sz="4000" dirty="0">
              <a:solidFill>
                <a:schemeClr val="bg1">
                  <a:lumMod val="8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01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217024" cy="6754272"/>
          </a:xfr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245525"/>
              </p:ext>
            </p:extLst>
          </p:nvPr>
        </p:nvGraphicFramePr>
        <p:xfrm>
          <a:off x="2483768" y="28625"/>
          <a:ext cx="6552728" cy="6978765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59514"/>
                <a:gridCol w="4925063"/>
                <a:gridCol w="1368151"/>
              </a:tblGrid>
              <a:tr h="221830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Меню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Вартість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</a:tr>
              <a:tr h="244017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</a:rPr>
                        <a:t>І.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</a:rPr>
                        <a:t>Організаційно-мотиваційний момент.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</a:tr>
              <a:tr h="1791479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</a:rPr>
                        <a:t>ІІ.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</a:rPr>
                        <a:t>Актуалізація опорних знань.</a:t>
                      </a:r>
                      <a:endParaRPr lang="ru-RU" sz="1400" b="1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k-UA" sz="1400" dirty="0">
                          <a:effectLst/>
                        </a:rPr>
                        <a:t>«Мозковий штурм».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k-UA" sz="1400" dirty="0">
                          <a:effectLst/>
                        </a:rPr>
                        <a:t>Перевірка домашнього завдання.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k-UA" sz="1400" dirty="0">
                          <a:effectLst/>
                        </a:rPr>
                        <a:t>Хвилинка каліграфії.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k-UA" sz="1400" dirty="0">
                          <a:effectLst/>
                        </a:rPr>
                        <a:t>Звуко-буквений аналіз слова.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k-UA" sz="1400" dirty="0">
                          <a:effectLst/>
                        </a:rPr>
                        <a:t>Приготуй сам.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k-UA" sz="1400" dirty="0">
                          <a:effectLst/>
                        </a:rPr>
                        <a:t>Складання «Асоціативного куща».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k-UA" sz="1400" dirty="0">
                          <a:effectLst/>
                        </a:rPr>
                        <a:t>Складання і запис речення.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</a:tr>
              <a:tr h="445537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</a:rPr>
                        <a:t>ІІІ.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</a:rPr>
                        <a:t>Оголошення теми і завдань </a:t>
                      </a:r>
                      <a:r>
                        <a:rPr lang="uk-UA" sz="1400" b="1" dirty="0" smtClean="0">
                          <a:effectLst/>
                        </a:rPr>
                        <a:t>уроку.</a:t>
                      </a:r>
                      <a:r>
                        <a:rPr lang="ru-RU" sz="1400" b="1" baseline="0" dirty="0" smtClean="0">
                          <a:effectLst/>
                        </a:rPr>
                        <a:t> </a:t>
                      </a:r>
                      <a:r>
                        <a:rPr lang="uk-UA" sz="1400" b="1" dirty="0" smtClean="0">
                          <a:effectLst/>
                        </a:rPr>
                        <a:t>Реклама</a:t>
                      </a:r>
                      <a:r>
                        <a:rPr lang="uk-UA" sz="1400" b="1" dirty="0">
                          <a:effectLst/>
                        </a:rPr>
                        <a:t>.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</a:tr>
              <a:tr h="890760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</a:rPr>
                        <a:t>І</a:t>
                      </a:r>
                      <a:r>
                        <a:rPr lang="en-US" sz="700">
                          <a:effectLst/>
                        </a:rPr>
                        <a:t>V.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</a:rPr>
                        <a:t>Вивчення нового матеріалу.</a:t>
                      </a:r>
                      <a:endParaRPr lang="ru-RU" sz="1400" b="1" dirty="0">
                        <a:effectLst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1. Проблемне питання.</a:t>
                      </a:r>
                      <a:endParaRPr lang="ru-RU" sz="1400" dirty="0">
                        <a:effectLst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2. Дослідження (робота з підручником та складеним реченням).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</a:tr>
              <a:tr h="1566299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V.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</a:rPr>
                        <a:t>Закріплення вивченого матеріалу. Тренувальні вправи</a:t>
                      </a:r>
                      <a:r>
                        <a:rPr lang="uk-UA" sz="1400" dirty="0">
                          <a:effectLst/>
                        </a:rPr>
                        <a:t>.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k-UA" sz="1400" dirty="0">
                          <a:effectLst/>
                        </a:rPr>
                        <a:t>Обід на двох (робота в парах).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k-UA" sz="1400" dirty="0">
                          <a:effectLst/>
                        </a:rPr>
                        <a:t>Поетична страва (гра «Доповніть вірш потрібними словами»).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k-UA" sz="1400" dirty="0">
                          <a:effectLst/>
                        </a:rPr>
                        <a:t>Фірмова страва (самостійна робота).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k-UA" sz="1400" dirty="0">
                          <a:effectLst/>
                        </a:rPr>
                        <a:t>Відпочинок (фізкультхвилинка).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k-UA" sz="1400" dirty="0">
                          <a:effectLst/>
                        </a:rPr>
                        <a:t>Дегустація «Народна страва»)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</a:tr>
              <a:tr h="665580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VI</a:t>
                      </a:r>
                      <a:r>
                        <a:rPr lang="ru-RU" sz="700">
                          <a:effectLst/>
                        </a:rPr>
                        <a:t>.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</a:rPr>
                        <a:t>Десерт. Рефлексія.</a:t>
                      </a:r>
                      <a:endParaRPr lang="ru-RU" sz="1400" b="1" dirty="0">
                        <a:effectLst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1.Вправа «Мікрофон».</a:t>
                      </a:r>
                      <a:endParaRPr lang="ru-RU" sz="1400" dirty="0">
                        <a:effectLst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2.Дополвніть речення.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</a:tr>
              <a:tr h="445716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VII</a:t>
                      </a:r>
                      <a:r>
                        <a:rPr lang="ru-RU" sz="700">
                          <a:effectLst/>
                        </a:rPr>
                        <a:t>.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</a:rPr>
                        <a:t>Розрахунок.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</a:tr>
              <a:tr h="558158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VIII</a:t>
                      </a:r>
                      <a:r>
                        <a:rPr lang="ru-RU" sz="700">
                          <a:effectLst/>
                        </a:rPr>
                        <a:t>.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</a:rPr>
                        <a:t>Покупка додому. 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66" marR="4436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649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916832"/>
            <a:ext cx="4968552" cy="47525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000" i="1" u="sng" dirty="0"/>
              <a:t>Валюта:</a:t>
            </a:r>
            <a:endParaRPr lang="ru-RU" sz="4000" dirty="0"/>
          </a:p>
          <a:p>
            <a:pPr lvl="0"/>
            <a:r>
              <a:rPr lang="uk-UA" sz="3600" dirty="0"/>
              <a:t>Увага;</a:t>
            </a:r>
            <a:endParaRPr lang="ru-RU" sz="3600" dirty="0"/>
          </a:p>
          <a:p>
            <a:pPr lvl="0"/>
            <a:r>
              <a:rPr lang="uk-UA" sz="3600" dirty="0"/>
              <a:t>Правильність;</a:t>
            </a:r>
            <a:endParaRPr lang="ru-RU" sz="3600" dirty="0"/>
          </a:p>
          <a:p>
            <a:pPr lvl="0"/>
            <a:r>
              <a:rPr lang="uk-UA" sz="3600" dirty="0"/>
              <a:t>Згуртованість;</a:t>
            </a:r>
            <a:endParaRPr lang="ru-RU" sz="3600" dirty="0"/>
          </a:p>
          <a:p>
            <a:pPr lvl="0"/>
            <a:r>
              <a:rPr lang="uk-UA" sz="3600" dirty="0"/>
              <a:t>Дисципліна;</a:t>
            </a:r>
            <a:endParaRPr lang="ru-RU" sz="3600" dirty="0"/>
          </a:p>
          <a:p>
            <a:pPr lvl="0"/>
            <a:r>
              <a:rPr lang="uk-UA" sz="3600" dirty="0"/>
              <a:t>Швидкість.</a:t>
            </a:r>
            <a:endParaRPr lang="ru-RU" sz="3600" dirty="0"/>
          </a:p>
          <a:p>
            <a:pPr marL="0" indent="0" algn="ctr">
              <a:buNone/>
            </a:pPr>
            <a:endParaRPr lang="ru-RU" sz="3600" b="1" i="1" dirty="0" smtClean="0">
              <a:solidFill>
                <a:srgbClr val="FFFF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927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1540" y="1628800"/>
            <a:ext cx="8280920" cy="3523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107000"/>
              </a:lnSpc>
            </a:pPr>
            <a:r>
              <a:rPr lang="uk-UA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«Мозковий штурм».</a:t>
            </a:r>
            <a:endParaRPr lang="ru-RU" sz="36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Який розділ ми зараз вивчаємо? </a:t>
            </a:r>
            <a:endParaRPr lang="ru-RU" sz="28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Що таке речення?</a:t>
            </a:r>
            <a:endParaRPr lang="ru-RU" sz="28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Які </a:t>
            </a: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речення бувають за метою висловлювання?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Що називається граматичною основою </a:t>
            </a:r>
            <a:r>
              <a:rPr lang="uk-UA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речення</a:t>
            </a: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Що таке підмет? На які питання він відповідає?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   Що </a:t>
            </a: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таке присудок? На які питання відповідає </a:t>
            </a:r>
            <a:r>
              <a:rPr lang="uk-UA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він?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1613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200" y="2805600"/>
            <a:ext cx="8164030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3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Перевірка </a:t>
            </a:r>
            <a:r>
              <a:rPr lang="uk-UA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домашнього завдання.</a:t>
            </a:r>
            <a:endParaRPr lang="ru-RU" sz="3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97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15616" y="2780928"/>
            <a:ext cx="6390456" cy="171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uk-UA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Хвилинка </a:t>
            </a:r>
            <a:r>
              <a:rPr lang="uk-UA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каліграфії.</a:t>
            </a:r>
            <a:endParaRPr lang="ru-RU" sz="36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6000" i="1" dirty="0">
                <a:latin typeface="Times New Roman" panose="02020603050405020304" pitchFamily="18" charset="0"/>
                <a:ea typeface="Calibri" panose="020F0502020204030204" pitchFamily="34" charset="0"/>
              </a:rPr>
              <a:t>Ос  сі  </a:t>
            </a:r>
            <a:r>
              <a:rPr lang="uk-UA" sz="60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нь</a:t>
            </a:r>
            <a:r>
              <a:rPr lang="uk-UA" sz="60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15579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184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3568" y="3234652"/>
            <a:ext cx="7632849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Звуко </a:t>
            </a:r>
            <a:r>
              <a:rPr lang="uk-UA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uk-UA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буквений </a:t>
            </a:r>
            <a:r>
              <a:rPr lang="uk-UA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аналіз слова.</a:t>
            </a:r>
            <a:endParaRPr lang="ru-RU" sz="4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24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35696" y="2804662"/>
            <a:ext cx="6606480" cy="1277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uk-UA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«Приготуй </a:t>
            </a:r>
            <a:r>
              <a:rPr lang="uk-UA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сам». </a:t>
            </a:r>
            <a:endParaRPr lang="ru-RU" sz="36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uk-UA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Хвилинка фантазії.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4817857"/>
            <a:ext cx="52565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i="1" dirty="0" smtClean="0">
                <a:solidFill>
                  <a:schemeClr val="accent2">
                    <a:lumMod val="50000"/>
                  </a:schemeClr>
                </a:solidFill>
              </a:rPr>
              <a:t>Легенда   про  Осінь.</a:t>
            </a:r>
            <a:endParaRPr lang="ru-RU" sz="44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S. Blue Musica 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5152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9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03</Template>
  <TotalTime>94</TotalTime>
  <Words>381</Words>
  <Application>Microsoft Office PowerPoint</Application>
  <PresentationFormat>Экран (4:3)</PresentationFormat>
  <Paragraphs>109</Paragraphs>
  <Slides>24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Тема Office</vt:lpstr>
      <vt:lpstr>Читаємо й аналізуємо речення. Визначаємо, як зв’язані слова у реченні.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Читаємо й аналізуємо речення. Визначаємо, як зв’язані слова у реченні.</dc:title>
  <dc:creator>Irina</dc:creator>
  <cp:lastModifiedBy>Irina</cp:lastModifiedBy>
  <cp:revision>16</cp:revision>
  <dcterms:created xsi:type="dcterms:W3CDTF">2015-11-15T14:19:38Z</dcterms:created>
  <dcterms:modified xsi:type="dcterms:W3CDTF">2015-11-15T15:57:30Z</dcterms:modified>
</cp:coreProperties>
</file>