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D8CF3B-5AC3-4BE3-834B-A41C6B55B48E}" type="doc">
      <dgm:prSet loTypeId="urn:microsoft.com/office/officeart/2008/layout/VerticalCurvedLis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5D8604-7736-4F4B-A84E-551B80C9AC61}">
      <dgm:prSet phldrT="[Текст]" custT="1"/>
      <dgm:spPr>
        <a:solidFill>
          <a:schemeClr val="accent4"/>
        </a:solidFill>
      </dgm:spPr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Дає можливість організувати навчальну діяльність, дотримуючись розумного балансу між теорією і практикою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1360B7D-0FE7-4460-99DE-1A0DD407276B}" type="parTrans" cxnId="{B9838201-43E3-4E17-8526-1EEA7DA0607B}">
      <dgm:prSet/>
      <dgm:spPr/>
      <dgm:t>
        <a:bodyPr/>
        <a:lstStyle/>
        <a:p>
          <a:endParaRPr lang="ru-RU"/>
        </a:p>
      </dgm:t>
    </dgm:pt>
    <dgm:pt modelId="{0C1A249E-6FD1-4B07-9E26-B35E84DCFD1C}" type="sibTrans" cxnId="{B9838201-43E3-4E17-8526-1EEA7DA0607B}">
      <dgm:prSet/>
      <dgm:spPr/>
      <dgm:t>
        <a:bodyPr/>
        <a:lstStyle/>
        <a:p>
          <a:endParaRPr lang="ru-RU"/>
        </a:p>
      </dgm:t>
    </dgm:pt>
    <dgm:pt modelId="{3989B5A4-B3A7-49B9-B9F1-B8C1B6DDCABE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uk-UA" sz="13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Успішно інтегрується в освітній процес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FA5FE90-BA05-46A9-B9A3-D1508A06C654}" type="parTrans" cxnId="{4F2C06F2-284F-4F98-9DAE-219F620BAA6F}">
      <dgm:prSet/>
      <dgm:spPr/>
      <dgm:t>
        <a:bodyPr/>
        <a:lstStyle/>
        <a:p>
          <a:endParaRPr lang="ru-RU"/>
        </a:p>
      </dgm:t>
    </dgm:pt>
    <dgm:pt modelId="{A709EE25-A319-4F7F-BDC6-E47901C0356B}" type="sibTrans" cxnId="{4F2C06F2-284F-4F98-9DAE-219F620BAA6F}">
      <dgm:prSet/>
      <dgm:spPr/>
      <dgm:t>
        <a:bodyPr/>
        <a:lstStyle/>
        <a:p>
          <a:endParaRPr lang="ru-RU"/>
        </a:p>
      </dgm:t>
    </dgm:pt>
    <dgm:pt modelId="{35968F12-5F0B-462E-A1A1-D9A4A0CC213D}">
      <dgm:prSet phldrT="[Текст]" custT="1"/>
      <dgm:spPr>
        <a:solidFill>
          <a:schemeClr val="tx2"/>
        </a:solidFill>
      </dgm:spPr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Легко вписується в навчальний процес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1214F78-599A-4344-B9D0-22707C094B59}" type="parTrans" cxnId="{43326DCC-BA50-49B4-B76F-FADCF90CC2E6}">
      <dgm:prSet/>
      <dgm:spPr/>
      <dgm:t>
        <a:bodyPr/>
        <a:lstStyle/>
        <a:p>
          <a:endParaRPr lang="ru-RU"/>
        </a:p>
      </dgm:t>
    </dgm:pt>
    <dgm:pt modelId="{9243B4A4-65C4-42D4-A531-97B60F6BDF2D}" type="sibTrans" cxnId="{43326DCC-BA50-49B4-B76F-FADCF90CC2E6}">
      <dgm:prSet/>
      <dgm:spPr/>
      <dgm:t>
        <a:bodyPr/>
        <a:lstStyle/>
        <a:p>
          <a:endParaRPr lang="ru-RU"/>
        </a:p>
      </dgm:t>
    </dgm:pt>
    <dgm:pt modelId="{E4C46A6B-C07B-4F66-B1F0-22BB69F36F24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Дозволяє змістити акцент з процесу пасивного накопичення учнем суми знань на оволодіння ним різними способами діяльності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26D012A-8DDD-4D80-AB0C-9206F1B4AF62}" type="parTrans" cxnId="{752BF589-BD71-40E1-AD88-8C6C343EB241}">
      <dgm:prSet/>
      <dgm:spPr/>
      <dgm:t>
        <a:bodyPr/>
        <a:lstStyle/>
        <a:p>
          <a:endParaRPr lang="ru-RU"/>
        </a:p>
      </dgm:t>
    </dgm:pt>
    <dgm:pt modelId="{4596EC92-C4BE-4D46-BA6D-5696522D2AC7}" type="sibTrans" cxnId="{752BF589-BD71-40E1-AD88-8C6C343EB241}">
      <dgm:prSet/>
      <dgm:spPr/>
      <dgm:t>
        <a:bodyPr/>
        <a:lstStyle/>
        <a:p>
          <a:endParaRPr lang="ru-RU"/>
        </a:p>
      </dgm:t>
    </dgm:pt>
    <dgm:pt modelId="{CE03C592-88D4-431A-AC54-7A3D9F6BADED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Дозволяє досягти поставлених освітніх цілей, зберігаючи при цьому  досягнення вітчизняної дидактики, педагогічної психології, приватних методик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E98D940-505F-4782-A496-35F3FDC138D8}" type="parTrans" cxnId="{B2E79D87-5AF7-4B40-B3AF-6DAC9887A9A2}">
      <dgm:prSet/>
      <dgm:spPr/>
      <dgm:t>
        <a:bodyPr/>
        <a:lstStyle/>
        <a:p>
          <a:endParaRPr lang="ru-RU"/>
        </a:p>
      </dgm:t>
    </dgm:pt>
    <dgm:pt modelId="{876D746A-C97D-4AD7-A9D0-9D380A33AA20}" type="sibTrans" cxnId="{B2E79D87-5AF7-4B40-B3AF-6DAC9887A9A2}">
      <dgm:prSet/>
      <dgm:spPr/>
      <dgm:t>
        <a:bodyPr/>
        <a:lstStyle/>
        <a:p>
          <a:endParaRPr lang="ru-RU"/>
        </a:p>
      </dgm:t>
    </dgm:pt>
    <dgm:pt modelId="{0169FDFF-1E7F-4110-A698-E1003BB130F2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Забезпечує не тільки успішне засвоєння навчального матеріалу, але й інтелектуальний і моральний розвиток дітей, їх самостійність, доброзичливість по відношенню до вчителя і один до одного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BA276DC-C064-40F7-B217-048B7CD8036C}" type="parTrans" cxnId="{27EAE955-081F-4573-AC21-C29C08604A74}">
      <dgm:prSet/>
      <dgm:spPr/>
      <dgm:t>
        <a:bodyPr/>
        <a:lstStyle/>
        <a:p>
          <a:endParaRPr lang="ru-RU"/>
        </a:p>
      </dgm:t>
    </dgm:pt>
    <dgm:pt modelId="{D43581B9-9BB8-4F9D-828E-0830F504B562}" type="sibTrans" cxnId="{27EAE955-081F-4573-AC21-C29C08604A74}">
      <dgm:prSet/>
      <dgm:spPr/>
      <dgm:t>
        <a:bodyPr/>
        <a:lstStyle/>
        <a:p>
          <a:endParaRPr lang="ru-RU"/>
        </a:p>
      </dgm:t>
    </dgm:pt>
    <dgm:pt modelId="{70C7152F-5717-478D-B7C5-85EC46B22E8C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Проекти згуртовують дітей, розвивають комунікабельність, бажання допомогти іншим, в команді та відповідальність за спільну роботу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1960803-FD9E-46F3-822E-7DD94F58A9EE}" type="parTrans" cxnId="{13AE28D8-3F40-435A-93F1-42AF4D8E0516}">
      <dgm:prSet/>
      <dgm:spPr/>
      <dgm:t>
        <a:bodyPr/>
        <a:lstStyle/>
        <a:p>
          <a:endParaRPr lang="ru-RU"/>
        </a:p>
      </dgm:t>
    </dgm:pt>
    <dgm:pt modelId="{F9F9E0FE-3341-418B-85E1-CCB7445467F1}" type="sibTrans" cxnId="{13AE28D8-3F40-435A-93F1-42AF4D8E0516}">
      <dgm:prSet/>
      <dgm:spPr/>
      <dgm:t>
        <a:bodyPr/>
        <a:lstStyle/>
        <a:p>
          <a:endParaRPr lang="ru-RU"/>
        </a:p>
      </dgm:t>
    </dgm:pt>
    <dgm:pt modelId="{5BAA80EF-E52A-430C-9A27-B7B4150BD946}" type="pres">
      <dgm:prSet presAssocID="{8BD8CF3B-5AC3-4BE3-834B-A41C6B55B48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775B59F-FD77-4DCC-B811-6EE32E9C602A}" type="pres">
      <dgm:prSet presAssocID="{8BD8CF3B-5AC3-4BE3-834B-A41C6B55B48E}" presName="Name1" presStyleCnt="0"/>
      <dgm:spPr/>
    </dgm:pt>
    <dgm:pt modelId="{330C9AB7-8452-44D4-8510-22E436B70847}" type="pres">
      <dgm:prSet presAssocID="{8BD8CF3B-5AC3-4BE3-834B-A41C6B55B48E}" presName="cycle" presStyleCnt="0"/>
      <dgm:spPr/>
    </dgm:pt>
    <dgm:pt modelId="{0492242E-5FF6-4A36-BF7E-23A2B22C379D}" type="pres">
      <dgm:prSet presAssocID="{8BD8CF3B-5AC3-4BE3-834B-A41C6B55B48E}" presName="srcNode" presStyleLbl="node1" presStyleIdx="0" presStyleCnt="7"/>
      <dgm:spPr/>
    </dgm:pt>
    <dgm:pt modelId="{2CE1437B-D99D-4A1E-8EF7-BBB63B2E18F4}" type="pres">
      <dgm:prSet presAssocID="{8BD8CF3B-5AC3-4BE3-834B-A41C6B55B48E}" presName="conn" presStyleLbl="parChTrans1D2" presStyleIdx="0" presStyleCnt="1"/>
      <dgm:spPr/>
      <dgm:t>
        <a:bodyPr/>
        <a:lstStyle/>
        <a:p>
          <a:endParaRPr lang="ru-RU"/>
        </a:p>
      </dgm:t>
    </dgm:pt>
    <dgm:pt modelId="{FAADD850-D114-4A40-9458-6FC9B948B226}" type="pres">
      <dgm:prSet presAssocID="{8BD8CF3B-5AC3-4BE3-834B-A41C6B55B48E}" presName="extraNode" presStyleLbl="node1" presStyleIdx="0" presStyleCnt="7"/>
      <dgm:spPr/>
    </dgm:pt>
    <dgm:pt modelId="{CD9E092B-EDCF-45BB-9217-7D3F5B69AD8D}" type="pres">
      <dgm:prSet presAssocID="{8BD8CF3B-5AC3-4BE3-834B-A41C6B55B48E}" presName="dstNode" presStyleLbl="node1" presStyleIdx="0" presStyleCnt="7"/>
      <dgm:spPr/>
    </dgm:pt>
    <dgm:pt modelId="{2796C540-75B0-4616-9C5B-1E406871444A}" type="pres">
      <dgm:prSet presAssocID="{145D8604-7736-4F4B-A84E-551B80C9AC61}" presName="text_1" presStyleLbl="node1" presStyleIdx="0" presStyleCnt="7" custScaleY="135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00FDAF-1901-428D-B967-0C229FE26FF4}" type="pres">
      <dgm:prSet presAssocID="{145D8604-7736-4F4B-A84E-551B80C9AC61}" presName="accent_1" presStyleCnt="0"/>
      <dgm:spPr/>
    </dgm:pt>
    <dgm:pt modelId="{4632524D-6495-49DB-B59B-EE49268C6289}" type="pres">
      <dgm:prSet presAssocID="{145D8604-7736-4F4B-A84E-551B80C9AC61}" presName="accentRepeatNode" presStyleLbl="solidFgAcc1" presStyleIdx="0" presStyleCnt="7"/>
      <dgm:spPr/>
    </dgm:pt>
    <dgm:pt modelId="{C6589F1A-716F-4BA6-9AA7-AC77814B3907}" type="pres">
      <dgm:prSet presAssocID="{3989B5A4-B3A7-49B9-B9F1-B8C1B6DDCABE}" presName="text_2" presStyleLbl="node1" presStyleIdx="1" presStyleCnt="7" custLinFactNeighborX="792" custLinFactNeighborY="-7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962DE6-F81E-46BB-BF09-04A31006C676}" type="pres">
      <dgm:prSet presAssocID="{3989B5A4-B3A7-49B9-B9F1-B8C1B6DDCABE}" presName="accent_2" presStyleCnt="0"/>
      <dgm:spPr/>
    </dgm:pt>
    <dgm:pt modelId="{66D8F216-8C39-4BB3-9E6E-1BB863D252CF}" type="pres">
      <dgm:prSet presAssocID="{3989B5A4-B3A7-49B9-B9F1-B8C1B6DDCABE}" presName="accentRepeatNode" presStyleLbl="solidFgAcc1" presStyleIdx="1" presStyleCnt="7"/>
      <dgm:spPr/>
    </dgm:pt>
    <dgm:pt modelId="{A87E7A07-BEAA-4FD3-BD27-53C97FEC5323}" type="pres">
      <dgm:prSet presAssocID="{35968F12-5F0B-462E-A1A1-D9A4A0CC213D}" presName="text_3" presStyleLbl="node1" presStyleIdx="2" presStyleCnt="7" custLinFactNeighborX="814" custLinFactNeighborY="-45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AB271A-0994-45BB-AD80-F6E3528C87C7}" type="pres">
      <dgm:prSet presAssocID="{35968F12-5F0B-462E-A1A1-D9A4A0CC213D}" presName="accent_3" presStyleCnt="0"/>
      <dgm:spPr/>
    </dgm:pt>
    <dgm:pt modelId="{DD5F51C2-D873-4EEF-9F3D-9860DA7F2C0A}" type="pres">
      <dgm:prSet presAssocID="{35968F12-5F0B-462E-A1A1-D9A4A0CC213D}" presName="accentRepeatNode" presStyleLbl="solidFgAcc1" presStyleIdx="2" presStyleCnt="7" custLinFactNeighborX="-14949" custLinFactNeighborY="-26331"/>
      <dgm:spPr/>
    </dgm:pt>
    <dgm:pt modelId="{356C6BFD-5F44-4223-B507-28CD372F8BD3}" type="pres">
      <dgm:prSet presAssocID="{CE03C592-88D4-431A-AC54-7A3D9F6BADED}" presName="text_4" presStyleLbl="node1" presStyleIdx="3" presStyleCnt="7" custScaleY="170292" custLinFactNeighborX="821" custLinFactNeighborY="-48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FC3E8A-2D51-40CD-90F5-B5DA84F62F50}" type="pres">
      <dgm:prSet presAssocID="{CE03C592-88D4-431A-AC54-7A3D9F6BADED}" presName="accent_4" presStyleCnt="0"/>
      <dgm:spPr/>
    </dgm:pt>
    <dgm:pt modelId="{60A8E6CA-99B8-407C-B4B4-32A4B085BF77}" type="pres">
      <dgm:prSet presAssocID="{CE03C592-88D4-431A-AC54-7A3D9F6BADED}" presName="accentRepeatNode" presStyleLbl="solidFgAcc1" presStyleIdx="3" presStyleCnt="7" custLinFactNeighborX="-1968" custLinFactNeighborY="-30945"/>
      <dgm:spPr/>
    </dgm:pt>
    <dgm:pt modelId="{8B246F3A-4CD8-4AB8-992A-0EF5072BFE91}" type="pres">
      <dgm:prSet presAssocID="{0169FDFF-1E7F-4110-A698-E1003BB130F2}" presName="text_5" presStyleLbl="node1" presStyleIdx="4" presStyleCnt="7" custScaleY="170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95AA5-99ED-4BA6-9D2D-AF862D81A3DF}" type="pres">
      <dgm:prSet presAssocID="{0169FDFF-1E7F-4110-A698-E1003BB130F2}" presName="accent_5" presStyleCnt="0"/>
      <dgm:spPr/>
    </dgm:pt>
    <dgm:pt modelId="{FC398F7D-81E9-4B98-BB7E-7717F082E6D4}" type="pres">
      <dgm:prSet presAssocID="{0169FDFF-1E7F-4110-A698-E1003BB130F2}" presName="accentRepeatNode" presStyleLbl="solidFgAcc1" presStyleIdx="4" presStyleCnt="7"/>
      <dgm:spPr/>
    </dgm:pt>
    <dgm:pt modelId="{44D38F5D-A313-4B51-92D4-4475AC76DC5F}" type="pres">
      <dgm:prSet presAssocID="{70C7152F-5717-478D-B7C5-85EC46B22E8C}" presName="text_6" presStyleLbl="node1" presStyleIdx="5" presStyleCnt="7" custScaleY="127566" custLinFactNeighborX="959" custLinFactNeighborY="15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7FED6D-5A88-47DC-A736-E418AE1AB176}" type="pres">
      <dgm:prSet presAssocID="{70C7152F-5717-478D-B7C5-85EC46B22E8C}" presName="accent_6" presStyleCnt="0"/>
      <dgm:spPr/>
    </dgm:pt>
    <dgm:pt modelId="{A611BBDD-35EF-4ECD-9FC4-646E19C2077C}" type="pres">
      <dgm:prSet presAssocID="{70C7152F-5717-478D-B7C5-85EC46B22E8C}" presName="accentRepeatNode" presStyleLbl="solidFgAcc1" presStyleIdx="5" presStyleCnt="7"/>
      <dgm:spPr/>
    </dgm:pt>
    <dgm:pt modelId="{E537FAE6-70F3-4AA2-B05B-8CC85AA86C1D}" type="pres">
      <dgm:prSet presAssocID="{E4C46A6B-C07B-4F66-B1F0-22BB69F36F24}" presName="text_7" presStyleLbl="node1" presStyleIdx="6" presStyleCnt="7" custScaleX="99049" custScaleY="135080" custLinFactNeighborX="1231" custLinFactNeighborY="13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0BE52-5BF5-448E-A197-8083F25C21FE}" type="pres">
      <dgm:prSet presAssocID="{E4C46A6B-C07B-4F66-B1F0-22BB69F36F24}" presName="accent_7" presStyleCnt="0"/>
      <dgm:spPr/>
    </dgm:pt>
    <dgm:pt modelId="{C5B9F831-EDF0-4C56-8567-C655BFB8F66D}" type="pres">
      <dgm:prSet presAssocID="{E4C46A6B-C07B-4F66-B1F0-22BB69F36F24}" presName="accentRepeatNode" presStyleLbl="solidFgAcc1" presStyleIdx="6" presStyleCnt="7"/>
      <dgm:spPr/>
    </dgm:pt>
  </dgm:ptLst>
  <dgm:cxnLst>
    <dgm:cxn modelId="{57F4C060-4652-4C39-8EBD-18EFCE4D5676}" type="presOf" srcId="{0C1A249E-6FD1-4B07-9E26-B35E84DCFD1C}" destId="{2CE1437B-D99D-4A1E-8EF7-BBB63B2E18F4}" srcOrd="0" destOrd="0" presId="urn:microsoft.com/office/officeart/2008/layout/VerticalCurvedList"/>
    <dgm:cxn modelId="{27EAE955-081F-4573-AC21-C29C08604A74}" srcId="{8BD8CF3B-5AC3-4BE3-834B-A41C6B55B48E}" destId="{0169FDFF-1E7F-4110-A698-E1003BB130F2}" srcOrd="4" destOrd="0" parTransId="{9BA276DC-C064-40F7-B217-048B7CD8036C}" sibTransId="{D43581B9-9BB8-4F9D-828E-0830F504B562}"/>
    <dgm:cxn modelId="{7D1CA84E-042E-402B-B2C5-D2AB2B91297D}" type="presOf" srcId="{CE03C592-88D4-431A-AC54-7A3D9F6BADED}" destId="{356C6BFD-5F44-4223-B507-28CD372F8BD3}" srcOrd="0" destOrd="0" presId="urn:microsoft.com/office/officeart/2008/layout/VerticalCurvedList"/>
    <dgm:cxn modelId="{13AE28D8-3F40-435A-93F1-42AF4D8E0516}" srcId="{8BD8CF3B-5AC3-4BE3-834B-A41C6B55B48E}" destId="{70C7152F-5717-478D-B7C5-85EC46B22E8C}" srcOrd="5" destOrd="0" parTransId="{A1960803-FD9E-46F3-822E-7DD94F58A9EE}" sibTransId="{F9F9E0FE-3341-418B-85E1-CCB7445467F1}"/>
    <dgm:cxn modelId="{B2E79D87-5AF7-4B40-B3AF-6DAC9887A9A2}" srcId="{8BD8CF3B-5AC3-4BE3-834B-A41C6B55B48E}" destId="{CE03C592-88D4-431A-AC54-7A3D9F6BADED}" srcOrd="3" destOrd="0" parTransId="{CE98D940-505F-4782-A496-35F3FDC138D8}" sibTransId="{876D746A-C97D-4AD7-A9D0-9D380A33AA20}"/>
    <dgm:cxn modelId="{60A64A90-3430-465A-B316-F9D683322954}" type="presOf" srcId="{70C7152F-5717-478D-B7C5-85EC46B22E8C}" destId="{44D38F5D-A313-4B51-92D4-4475AC76DC5F}" srcOrd="0" destOrd="0" presId="urn:microsoft.com/office/officeart/2008/layout/VerticalCurvedList"/>
    <dgm:cxn modelId="{B9838201-43E3-4E17-8526-1EEA7DA0607B}" srcId="{8BD8CF3B-5AC3-4BE3-834B-A41C6B55B48E}" destId="{145D8604-7736-4F4B-A84E-551B80C9AC61}" srcOrd="0" destOrd="0" parTransId="{51360B7D-0FE7-4460-99DE-1A0DD407276B}" sibTransId="{0C1A249E-6FD1-4B07-9E26-B35E84DCFD1C}"/>
    <dgm:cxn modelId="{4F2C06F2-284F-4F98-9DAE-219F620BAA6F}" srcId="{8BD8CF3B-5AC3-4BE3-834B-A41C6B55B48E}" destId="{3989B5A4-B3A7-49B9-B9F1-B8C1B6DDCABE}" srcOrd="1" destOrd="0" parTransId="{FFA5FE90-BA05-46A9-B9A3-D1508A06C654}" sibTransId="{A709EE25-A319-4F7F-BDC6-E47901C0356B}"/>
    <dgm:cxn modelId="{20E9C6FC-6F1A-467A-827F-18C00FB1E4F4}" type="presOf" srcId="{0169FDFF-1E7F-4110-A698-E1003BB130F2}" destId="{8B246F3A-4CD8-4AB8-992A-0EF5072BFE91}" srcOrd="0" destOrd="0" presId="urn:microsoft.com/office/officeart/2008/layout/VerticalCurvedList"/>
    <dgm:cxn modelId="{C51D1B91-072F-4D70-96F2-3EF8DB330AF6}" type="presOf" srcId="{8BD8CF3B-5AC3-4BE3-834B-A41C6B55B48E}" destId="{5BAA80EF-E52A-430C-9A27-B7B4150BD946}" srcOrd="0" destOrd="0" presId="urn:microsoft.com/office/officeart/2008/layout/VerticalCurvedList"/>
    <dgm:cxn modelId="{AF574129-73E8-4712-80ED-75C7D435EEBB}" type="presOf" srcId="{3989B5A4-B3A7-49B9-B9F1-B8C1B6DDCABE}" destId="{C6589F1A-716F-4BA6-9AA7-AC77814B3907}" srcOrd="0" destOrd="0" presId="urn:microsoft.com/office/officeart/2008/layout/VerticalCurvedList"/>
    <dgm:cxn modelId="{752BF589-BD71-40E1-AD88-8C6C343EB241}" srcId="{8BD8CF3B-5AC3-4BE3-834B-A41C6B55B48E}" destId="{E4C46A6B-C07B-4F66-B1F0-22BB69F36F24}" srcOrd="6" destOrd="0" parTransId="{226D012A-8DDD-4D80-AB0C-9206F1B4AF62}" sibTransId="{4596EC92-C4BE-4D46-BA6D-5696522D2AC7}"/>
    <dgm:cxn modelId="{11F09E00-162A-41BF-999E-63F69294AFDF}" type="presOf" srcId="{145D8604-7736-4F4B-A84E-551B80C9AC61}" destId="{2796C540-75B0-4616-9C5B-1E406871444A}" srcOrd="0" destOrd="0" presId="urn:microsoft.com/office/officeart/2008/layout/VerticalCurvedList"/>
    <dgm:cxn modelId="{43326DCC-BA50-49B4-B76F-FADCF90CC2E6}" srcId="{8BD8CF3B-5AC3-4BE3-834B-A41C6B55B48E}" destId="{35968F12-5F0B-462E-A1A1-D9A4A0CC213D}" srcOrd="2" destOrd="0" parTransId="{61214F78-599A-4344-B9D0-22707C094B59}" sibTransId="{9243B4A4-65C4-42D4-A531-97B60F6BDF2D}"/>
    <dgm:cxn modelId="{A1168804-C54B-4E8D-81C7-95D67E2D64D4}" type="presOf" srcId="{E4C46A6B-C07B-4F66-B1F0-22BB69F36F24}" destId="{E537FAE6-70F3-4AA2-B05B-8CC85AA86C1D}" srcOrd="0" destOrd="0" presId="urn:microsoft.com/office/officeart/2008/layout/VerticalCurvedList"/>
    <dgm:cxn modelId="{7DBECFF5-36BB-4663-B216-0A1D4985A073}" type="presOf" srcId="{35968F12-5F0B-462E-A1A1-D9A4A0CC213D}" destId="{A87E7A07-BEAA-4FD3-BD27-53C97FEC5323}" srcOrd="0" destOrd="0" presId="urn:microsoft.com/office/officeart/2008/layout/VerticalCurvedList"/>
    <dgm:cxn modelId="{11872EED-2376-4FFE-A9F8-3F95B2C37082}" type="presParOf" srcId="{5BAA80EF-E52A-430C-9A27-B7B4150BD946}" destId="{C775B59F-FD77-4DCC-B811-6EE32E9C602A}" srcOrd="0" destOrd="0" presId="urn:microsoft.com/office/officeart/2008/layout/VerticalCurvedList"/>
    <dgm:cxn modelId="{2EFA7C10-A898-4F0A-8926-242C258B0EC2}" type="presParOf" srcId="{C775B59F-FD77-4DCC-B811-6EE32E9C602A}" destId="{330C9AB7-8452-44D4-8510-22E436B70847}" srcOrd="0" destOrd="0" presId="urn:microsoft.com/office/officeart/2008/layout/VerticalCurvedList"/>
    <dgm:cxn modelId="{381031FE-D25A-48B6-96B8-2E220AF594E9}" type="presParOf" srcId="{330C9AB7-8452-44D4-8510-22E436B70847}" destId="{0492242E-5FF6-4A36-BF7E-23A2B22C379D}" srcOrd="0" destOrd="0" presId="urn:microsoft.com/office/officeart/2008/layout/VerticalCurvedList"/>
    <dgm:cxn modelId="{3C115FC1-F3BE-4A09-BC97-63EE7EBD2CB2}" type="presParOf" srcId="{330C9AB7-8452-44D4-8510-22E436B70847}" destId="{2CE1437B-D99D-4A1E-8EF7-BBB63B2E18F4}" srcOrd="1" destOrd="0" presId="urn:microsoft.com/office/officeart/2008/layout/VerticalCurvedList"/>
    <dgm:cxn modelId="{EE7FDBB5-F619-4C6D-BD46-ACB0ADEEA6F3}" type="presParOf" srcId="{330C9AB7-8452-44D4-8510-22E436B70847}" destId="{FAADD850-D114-4A40-9458-6FC9B948B226}" srcOrd="2" destOrd="0" presId="urn:microsoft.com/office/officeart/2008/layout/VerticalCurvedList"/>
    <dgm:cxn modelId="{CD6259FB-43E3-41B4-9853-89F877F1F624}" type="presParOf" srcId="{330C9AB7-8452-44D4-8510-22E436B70847}" destId="{CD9E092B-EDCF-45BB-9217-7D3F5B69AD8D}" srcOrd="3" destOrd="0" presId="urn:microsoft.com/office/officeart/2008/layout/VerticalCurvedList"/>
    <dgm:cxn modelId="{00188A6E-A88A-4EF0-A0A2-4B0C90865114}" type="presParOf" srcId="{C775B59F-FD77-4DCC-B811-6EE32E9C602A}" destId="{2796C540-75B0-4616-9C5B-1E406871444A}" srcOrd="1" destOrd="0" presId="urn:microsoft.com/office/officeart/2008/layout/VerticalCurvedList"/>
    <dgm:cxn modelId="{FE35208C-D40F-4060-9736-5AAA031A7E10}" type="presParOf" srcId="{C775B59F-FD77-4DCC-B811-6EE32E9C602A}" destId="{9A00FDAF-1901-428D-B967-0C229FE26FF4}" srcOrd="2" destOrd="0" presId="urn:microsoft.com/office/officeart/2008/layout/VerticalCurvedList"/>
    <dgm:cxn modelId="{A027EF3C-5713-4A0D-8921-AD123B8D644F}" type="presParOf" srcId="{9A00FDAF-1901-428D-B967-0C229FE26FF4}" destId="{4632524D-6495-49DB-B59B-EE49268C6289}" srcOrd="0" destOrd="0" presId="urn:microsoft.com/office/officeart/2008/layout/VerticalCurvedList"/>
    <dgm:cxn modelId="{47C58911-8BDB-47D0-907B-94F2C37D53EE}" type="presParOf" srcId="{C775B59F-FD77-4DCC-B811-6EE32E9C602A}" destId="{C6589F1A-716F-4BA6-9AA7-AC77814B3907}" srcOrd="3" destOrd="0" presId="urn:microsoft.com/office/officeart/2008/layout/VerticalCurvedList"/>
    <dgm:cxn modelId="{71E7799F-CE51-4335-B738-55F9250FC49E}" type="presParOf" srcId="{C775B59F-FD77-4DCC-B811-6EE32E9C602A}" destId="{1E962DE6-F81E-46BB-BF09-04A31006C676}" srcOrd="4" destOrd="0" presId="urn:microsoft.com/office/officeart/2008/layout/VerticalCurvedList"/>
    <dgm:cxn modelId="{4D2D7940-467B-465A-8633-1BE49566A474}" type="presParOf" srcId="{1E962DE6-F81E-46BB-BF09-04A31006C676}" destId="{66D8F216-8C39-4BB3-9E6E-1BB863D252CF}" srcOrd="0" destOrd="0" presId="urn:microsoft.com/office/officeart/2008/layout/VerticalCurvedList"/>
    <dgm:cxn modelId="{2149F618-8F65-4A5C-9F64-A30734E07A81}" type="presParOf" srcId="{C775B59F-FD77-4DCC-B811-6EE32E9C602A}" destId="{A87E7A07-BEAA-4FD3-BD27-53C97FEC5323}" srcOrd="5" destOrd="0" presId="urn:microsoft.com/office/officeart/2008/layout/VerticalCurvedList"/>
    <dgm:cxn modelId="{99C71287-0B68-4662-B60D-10B3176D440C}" type="presParOf" srcId="{C775B59F-FD77-4DCC-B811-6EE32E9C602A}" destId="{22AB271A-0994-45BB-AD80-F6E3528C87C7}" srcOrd="6" destOrd="0" presId="urn:microsoft.com/office/officeart/2008/layout/VerticalCurvedList"/>
    <dgm:cxn modelId="{B02E55F3-17C2-40EE-A093-DFF773917E37}" type="presParOf" srcId="{22AB271A-0994-45BB-AD80-F6E3528C87C7}" destId="{DD5F51C2-D873-4EEF-9F3D-9860DA7F2C0A}" srcOrd="0" destOrd="0" presId="urn:microsoft.com/office/officeart/2008/layout/VerticalCurvedList"/>
    <dgm:cxn modelId="{283D8DCD-58C4-4E4E-BCCA-C565EFD9E69B}" type="presParOf" srcId="{C775B59F-FD77-4DCC-B811-6EE32E9C602A}" destId="{356C6BFD-5F44-4223-B507-28CD372F8BD3}" srcOrd="7" destOrd="0" presId="urn:microsoft.com/office/officeart/2008/layout/VerticalCurvedList"/>
    <dgm:cxn modelId="{06508374-ACF4-458F-8CDF-4851C253AE19}" type="presParOf" srcId="{C775B59F-FD77-4DCC-B811-6EE32E9C602A}" destId="{6EFC3E8A-2D51-40CD-90F5-B5DA84F62F50}" srcOrd="8" destOrd="0" presId="urn:microsoft.com/office/officeart/2008/layout/VerticalCurvedList"/>
    <dgm:cxn modelId="{B1B24605-9AC8-4FFC-9A2C-97811A7E2AD3}" type="presParOf" srcId="{6EFC3E8A-2D51-40CD-90F5-B5DA84F62F50}" destId="{60A8E6CA-99B8-407C-B4B4-32A4B085BF77}" srcOrd="0" destOrd="0" presId="urn:microsoft.com/office/officeart/2008/layout/VerticalCurvedList"/>
    <dgm:cxn modelId="{836599EF-DE0E-450B-BDC1-9388EC358451}" type="presParOf" srcId="{C775B59F-FD77-4DCC-B811-6EE32E9C602A}" destId="{8B246F3A-4CD8-4AB8-992A-0EF5072BFE91}" srcOrd="9" destOrd="0" presId="urn:microsoft.com/office/officeart/2008/layout/VerticalCurvedList"/>
    <dgm:cxn modelId="{264A226F-239C-48B7-88E2-A5FC1CF8EAB4}" type="presParOf" srcId="{C775B59F-FD77-4DCC-B811-6EE32E9C602A}" destId="{86E95AA5-99ED-4BA6-9D2D-AF862D81A3DF}" srcOrd="10" destOrd="0" presId="urn:microsoft.com/office/officeart/2008/layout/VerticalCurvedList"/>
    <dgm:cxn modelId="{2380B79B-0BFB-4A7A-B4E3-FC951A4FFD16}" type="presParOf" srcId="{86E95AA5-99ED-4BA6-9D2D-AF862D81A3DF}" destId="{FC398F7D-81E9-4B98-BB7E-7717F082E6D4}" srcOrd="0" destOrd="0" presId="urn:microsoft.com/office/officeart/2008/layout/VerticalCurvedList"/>
    <dgm:cxn modelId="{FDC2A792-1D11-4B85-B7DB-34C8CEC41A26}" type="presParOf" srcId="{C775B59F-FD77-4DCC-B811-6EE32E9C602A}" destId="{44D38F5D-A313-4B51-92D4-4475AC76DC5F}" srcOrd="11" destOrd="0" presId="urn:microsoft.com/office/officeart/2008/layout/VerticalCurvedList"/>
    <dgm:cxn modelId="{8BA3C4F5-7D1B-4908-8B50-734E539BBC2B}" type="presParOf" srcId="{C775B59F-FD77-4DCC-B811-6EE32E9C602A}" destId="{607FED6D-5A88-47DC-A736-E418AE1AB176}" srcOrd="12" destOrd="0" presId="urn:microsoft.com/office/officeart/2008/layout/VerticalCurvedList"/>
    <dgm:cxn modelId="{47370329-AC6D-4685-B8BF-44BC6C909ED1}" type="presParOf" srcId="{607FED6D-5A88-47DC-A736-E418AE1AB176}" destId="{A611BBDD-35EF-4ECD-9FC4-646E19C2077C}" srcOrd="0" destOrd="0" presId="urn:microsoft.com/office/officeart/2008/layout/VerticalCurvedList"/>
    <dgm:cxn modelId="{2B6A0FC9-92B0-4FB1-B3C9-870BCFB9BECE}" type="presParOf" srcId="{C775B59F-FD77-4DCC-B811-6EE32E9C602A}" destId="{E537FAE6-70F3-4AA2-B05B-8CC85AA86C1D}" srcOrd="13" destOrd="0" presId="urn:microsoft.com/office/officeart/2008/layout/VerticalCurvedList"/>
    <dgm:cxn modelId="{05AFF69C-00B0-4D89-8402-D92BF7D215D6}" type="presParOf" srcId="{C775B59F-FD77-4DCC-B811-6EE32E9C602A}" destId="{FE40BE52-5BF5-448E-A197-8083F25C21FE}" srcOrd="14" destOrd="0" presId="urn:microsoft.com/office/officeart/2008/layout/VerticalCurvedList"/>
    <dgm:cxn modelId="{D5C6D5F6-01AF-419B-98F7-9A307C4E3906}" type="presParOf" srcId="{FE40BE52-5BF5-448E-A197-8083F25C21FE}" destId="{C5B9F831-EDF0-4C56-8567-C655BFB8F66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1437B-D99D-4A1E-8EF7-BBB63B2E18F4}">
      <dsp:nvSpPr>
        <dsp:cNvPr id="0" name=""/>
        <dsp:cNvSpPr/>
      </dsp:nvSpPr>
      <dsp:spPr>
        <a:xfrm>
          <a:off x="-5583671" y="-855280"/>
          <a:ext cx="6651729" cy="6651729"/>
        </a:xfrm>
        <a:prstGeom prst="blockArc">
          <a:avLst>
            <a:gd name="adj1" fmla="val 18900000"/>
            <a:gd name="adj2" fmla="val 2700000"/>
            <a:gd name="adj3" fmla="val 325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C540-75B0-4616-9C5B-1E406871444A}">
      <dsp:nvSpPr>
        <dsp:cNvPr id="0" name=""/>
        <dsp:cNvSpPr/>
      </dsp:nvSpPr>
      <dsp:spPr>
        <a:xfrm>
          <a:off x="346622" y="144018"/>
          <a:ext cx="8731412" cy="610267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643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Дає можливість організувати навчальну діяльність, дотримуючись розумного балансу між теорією і практикою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622" y="144018"/>
        <a:ext cx="8731412" cy="610267"/>
      </dsp:txXfrm>
    </dsp:sp>
    <dsp:sp modelId="{4632524D-6495-49DB-B59B-EE49268C6289}">
      <dsp:nvSpPr>
        <dsp:cNvPr id="0" name=""/>
        <dsp:cNvSpPr/>
      </dsp:nvSpPr>
      <dsp:spPr>
        <a:xfrm>
          <a:off x="65964" y="168493"/>
          <a:ext cx="561316" cy="561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589F1A-716F-4BA6-9AA7-AC77814B3907}">
      <dsp:nvSpPr>
        <dsp:cNvPr id="0" name=""/>
        <dsp:cNvSpPr/>
      </dsp:nvSpPr>
      <dsp:spPr>
        <a:xfrm>
          <a:off x="819213" y="864095"/>
          <a:ext cx="8324754" cy="449053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643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Успішно інтегрується в освітній процес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9213" y="864095"/>
        <a:ext cx="8324754" cy="449053"/>
      </dsp:txXfrm>
    </dsp:sp>
    <dsp:sp modelId="{66D8F216-8C39-4BB3-9E6E-1BB863D252CF}">
      <dsp:nvSpPr>
        <dsp:cNvPr id="0" name=""/>
        <dsp:cNvSpPr/>
      </dsp:nvSpPr>
      <dsp:spPr>
        <a:xfrm>
          <a:off x="472622" y="842469"/>
          <a:ext cx="561316" cy="561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7E7A07-BEAA-4FD3-BD27-53C97FEC5323}">
      <dsp:nvSpPr>
        <dsp:cNvPr id="0" name=""/>
        <dsp:cNvSpPr/>
      </dsp:nvSpPr>
      <dsp:spPr>
        <a:xfrm>
          <a:off x="1042077" y="1368153"/>
          <a:ext cx="8101907" cy="449053"/>
        </a:xfrm>
        <a:prstGeom prst="rect">
          <a:avLst/>
        </a:prstGeom>
        <a:solidFill>
          <a:schemeClr val="tx2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643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Легко вписується в навчальний процес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42077" y="1368153"/>
        <a:ext cx="8101907" cy="449053"/>
      </dsp:txXfrm>
    </dsp:sp>
    <dsp:sp modelId="{DD5F51C2-D873-4EEF-9F3D-9860DA7F2C0A}">
      <dsp:nvSpPr>
        <dsp:cNvPr id="0" name=""/>
        <dsp:cNvSpPr/>
      </dsp:nvSpPr>
      <dsp:spPr>
        <a:xfrm>
          <a:off x="611558" y="1368150"/>
          <a:ext cx="561316" cy="561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6C6BFD-5F44-4223-B507-28CD372F8BD3}">
      <dsp:nvSpPr>
        <dsp:cNvPr id="0" name=""/>
        <dsp:cNvSpPr/>
      </dsp:nvSpPr>
      <dsp:spPr>
        <a:xfrm>
          <a:off x="1113213" y="1872206"/>
          <a:ext cx="8030754" cy="764701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643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Дозволяє досягти поставлених освітніх цілей, зберігаючи при цьому  досягнення вітчизняної дидактики, педагогічної психології, приватних методик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13213" y="1872206"/>
        <a:ext cx="8030754" cy="764701"/>
      </dsp:txXfrm>
    </dsp:sp>
    <dsp:sp modelId="{60A8E6CA-99B8-407C-B4B4-32A4B085BF77}">
      <dsp:nvSpPr>
        <dsp:cNvPr id="0" name=""/>
        <dsp:cNvSpPr/>
      </dsp:nvSpPr>
      <dsp:spPr>
        <a:xfrm>
          <a:off x="755575" y="2016226"/>
          <a:ext cx="561316" cy="561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246F3A-4CD8-4AB8-992A-0EF5072BFE91}">
      <dsp:nvSpPr>
        <dsp:cNvPr id="0" name=""/>
        <dsp:cNvSpPr/>
      </dsp:nvSpPr>
      <dsp:spPr>
        <a:xfrm>
          <a:off x="976127" y="2760724"/>
          <a:ext cx="8101907" cy="767670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643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Забезпечує не тільки успішне засвоєння навчального матеріалу, але й інтелектуальний і моральний розвиток дітей, їх самостійність, доброзичливість по відношенню до вчителя і один до одного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76127" y="2760724"/>
        <a:ext cx="8101907" cy="767670"/>
      </dsp:txXfrm>
    </dsp:sp>
    <dsp:sp modelId="{FC398F7D-81E9-4B98-BB7E-7717F082E6D4}">
      <dsp:nvSpPr>
        <dsp:cNvPr id="0" name=""/>
        <dsp:cNvSpPr/>
      </dsp:nvSpPr>
      <dsp:spPr>
        <a:xfrm>
          <a:off x="695469" y="2863900"/>
          <a:ext cx="561316" cy="561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D38F5D-A313-4B51-92D4-4475AC76DC5F}">
      <dsp:nvSpPr>
        <dsp:cNvPr id="0" name=""/>
        <dsp:cNvSpPr/>
      </dsp:nvSpPr>
      <dsp:spPr>
        <a:xfrm>
          <a:off x="819245" y="3600397"/>
          <a:ext cx="8324754" cy="572839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643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Проекти згуртовують дітей, розвивають комунікабельність, бажання допомогти іншим, в команді та відповідальність за спільну роботу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9245" y="3600397"/>
        <a:ext cx="8324754" cy="572839"/>
      </dsp:txXfrm>
    </dsp:sp>
    <dsp:sp modelId="{A611BBDD-35EF-4ECD-9FC4-646E19C2077C}">
      <dsp:nvSpPr>
        <dsp:cNvPr id="0" name=""/>
        <dsp:cNvSpPr/>
      </dsp:nvSpPr>
      <dsp:spPr>
        <a:xfrm>
          <a:off x="472622" y="3537382"/>
          <a:ext cx="561316" cy="561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37FAE6-70F3-4AA2-B05B-8CC85AA86C1D}">
      <dsp:nvSpPr>
        <dsp:cNvPr id="0" name=""/>
        <dsp:cNvSpPr/>
      </dsp:nvSpPr>
      <dsp:spPr>
        <a:xfrm>
          <a:off x="495623" y="4248471"/>
          <a:ext cx="8648376" cy="606581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643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Дозволяє змістити акцент з процесу пасивного накопичення учнем суми знань на оволодіння ним різними способами діяльності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5623" y="4248471"/>
        <a:ext cx="8648376" cy="606581"/>
      </dsp:txXfrm>
    </dsp:sp>
    <dsp:sp modelId="{C5B9F831-EDF0-4C56-8567-C655BFB8F66D}">
      <dsp:nvSpPr>
        <dsp:cNvPr id="0" name=""/>
        <dsp:cNvSpPr/>
      </dsp:nvSpPr>
      <dsp:spPr>
        <a:xfrm>
          <a:off x="65964" y="4211357"/>
          <a:ext cx="561316" cy="561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4FED8-DC22-434C-9A83-0D681A4F5BD8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45B2F-66BB-4B4C-BBC5-0C85F624E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34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45B2F-66BB-4B4C-BBC5-0C85F624EF3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48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4246180"/>
            <a:ext cx="5828184" cy="2351172"/>
          </a:xfrm>
        </p:spPr>
        <p:txBody>
          <a:bodyPr>
            <a:normAutofit fontScale="90000"/>
          </a:bodyPr>
          <a:lstStyle/>
          <a:p>
            <a:r>
              <a:rPr lang="uk-UA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Жилєнков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Даніїл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Юрійович</a:t>
            </a:r>
            <a:b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вчитель інформатики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Міньківського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НВК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«ЗНЗ І-ІІІ ступенів – ДНЗ»</a:t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Педагогічний стаж - 1 рік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191" y="4005064"/>
            <a:ext cx="3316673" cy="2664296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Моє педагогічне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кредо</a:t>
            </a:r>
          </a:p>
          <a:p>
            <a:endParaRPr lang="uk-UA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Учень – це не посудина,</a:t>
            </a:r>
          </a:p>
          <a:p>
            <a:r>
              <a:rPr lang="uk-UA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яку потрібно заповнити,</a:t>
            </a:r>
          </a:p>
          <a:p>
            <a:r>
              <a:rPr lang="uk-UA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Учень – факел,</a:t>
            </a:r>
          </a:p>
          <a:p>
            <a:r>
              <a:rPr lang="uk-UA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який потрібно запалити.</a:t>
            </a:r>
          </a:p>
          <a:p>
            <a:endParaRPr lang="uk-UA" dirty="0">
              <a:solidFill>
                <a:srgbClr val="FF0000"/>
              </a:solidFill>
            </a:endParaRPr>
          </a:p>
          <a:p>
            <a:pPr algn="r"/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Народна мудрість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C:\Users\Отдел кадров\Desktop\2016_11_01\д1_000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520280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378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830708"/>
              </p:ext>
            </p:extLst>
          </p:nvPr>
        </p:nvGraphicFramePr>
        <p:xfrm>
          <a:off x="11241" y="1916832"/>
          <a:ext cx="6648991" cy="494745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36246"/>
                <a:gridCol w="4412745"/>
              </a:tblGrid>
              <a:tr h="4127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Знайди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помилку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Цей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методичний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при­йом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можна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застосувати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як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командну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2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spc="-2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Кожна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команда </a:t>
                      </a:r>
                      <a:r>
                        <a:rPr lang="ru-RU" sz="2000" spc="-2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готує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2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вдома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(або на </a:t>
                      </a:r>
                      <a:r>
                        <a:rPr lang="ru-RU" sz="2000" spc="-2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уроці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текст з </a:t>
                      </a:r>
                      <a:r>
                        <a:rPr lang="ru-RU" sz="2000" spc="-2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помилками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2000" spc="-2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певної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теми і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пропонує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його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іншій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команді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економії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часу можна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обмінятися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3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текстами, які </a:t>
                      </a:r>
                      <a:r>
                        <a:rPr lang="ru-RU" sz="2000" spc="-3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були</a:t>
                      </a:r>
                      <a:r>
                        <a:rPr lang="ru-RU" sz="2000" spc="-3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3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заготовлені</a:t>
                      </a:r>
                      <a:r>
                        <a:rPr lang="ru-RU" sz="2000" spc="-3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наперед.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Користь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подвійна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чия команда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краще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заховає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свої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помилки</a:t>
                      </a:r>
                      <a:r>
                        <a:rPr lang="ru-RU" sz="2000" spc="-1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2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 хто більше і </a:t>
                      </a:r>
                      <a:r>
                        <a:rPr lang="ru-RU" sz="2000" spc="-2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швидше</a:t>
                      </a:r>
                      <a:r>
                        <a:rPr lang="ru-RU" sz="2000" spc="-2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2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знайде</a:t>
                      </a:r>
                      <a:r>
                        <a:rPr lang="ru-RU" sz="2000" spc="-2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19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Експрес-тести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Учні</a:t>
                      </a:r>
                      <a:r>
                        <a:rPr lang="ru-RU" sz="2000" spc="-5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5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вибирають</a:t>
                      </a:r>
                      <a:r>
                        <a:rPr lang="ru-RU" sz="2000" spc="-5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один </a:t>
                      </a:r>
                      <a:r>
                        <a:rPr lang="ru-RU" sz="2000" spc="-5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варіант</a:t>
                      </a:r>
                      <a:r>
                        <a:rPr lang="ru-RU" sz="2000" spc="-5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5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від­повіді</a:t>
                      </a:r>
                      <a:r>
                        <a:rPr lang="ru-RU" sz="2000" spc="-5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2000" spc="-5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кількох</a:t>
                      </a:r>
                      <a:r>
                        <a:rPr lang="ru-RU" sz="2000" spc="-5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5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запропонованих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первинного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закріплення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узагальнення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контролю,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корекції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систематизації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nashamama.com/uploads/images/default/2076_school-children-using-comput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916832"/>
            <a:ext cx="241176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00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8056995"/>
              </p:ext>
            </p:extLst>
          </p:nvPr>
        </p:nvGraphicFramePr>
        <p:xfrm>
          <a:off x="0" y="2276872"/>
          <a:ext cx="9144000" cy="44644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57235"/>
                <a:gridCol w="6086765"/>
              </a:tblGrid>
              <a:tr h="4464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Умовні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знаки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Запитую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учнів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«Як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оцінив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свої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здобутки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уроці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Пропоную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підняти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руку, якщо висловлювання Вам підходить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«Я все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розумію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я все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роблю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правильно»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«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Мені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була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зрозуміла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більша частина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матеріалу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але я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іноді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припускаюся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помилок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« Я майже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нічого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розумію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нове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правило для мене складне»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Підсумок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уроку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1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7983782"/>
              </p:ext>
            </p:extLst>
          </p:nvPr>
        </p:nvGraphicFramePr>
        <p:xfrm>
          <a:off x="107504" y="2348880"/>
          <a:ext cx="6624736" cy="457998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84845"/>
                <a:gridCol w="4339891"/>
              </a:tblGrid>
              <a:tr h="188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Безпрограшна лотерея</a:t>
                      </a:r>
                      <a:endParaRPr lang="ru-RU" sz="12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Цей прийом до­бре спрацьовує на уроках філологіч­ного й математичного циклу і там, де є можливість вибору письмових зав­дань. Діти дістають із коробок номери завдань (вправ, задач). Як варіант один з учнів дістає завдання з коробки для свого ряду (на групу дітей).</a:t>
                      </a:r>
                      <a:endParaRPr lang="ru-RU" sz="12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34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Ярмарок-продаж </a:t>
                      </a:r>
                      <a:endParaRPr lang="ru-RU" sz="12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Ярмарок-продаж, на якому вчитель «продає» домашнє завдання, устано­вивши кожному бальну ціну. </a:t>
                      </a:r>
                      <a:endParaRPr lang="ru-RU" sz="12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70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Творчість працює на майбутнє  </a:t>
                      </a:r>
                      <a:endParaRPr lang="ru-RU" sz="12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Формула: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учні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виконують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домашнє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завдання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розробляють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дидактичні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матеріали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Якщо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учитель регулярно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користується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цим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прийомом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то за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декілька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років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роботи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нього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накопичуються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безцінні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посібники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домашнім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завданням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cs624816.vk.me/v624816648/4382f/2HgJQ_cgd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602" y="2276872"/>
            <a:ext cx="2304256" cy="463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33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 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безліч цікавих і корисних інтерактивних методів та вправ. Зробити урок незабутнім в наших з Вами руках. Використовуючи інтерактивні методи навчання ми досягнемо мети – виховати всебічно розвинену сучасну особистість.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Узагальнююче слово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32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901471"/>
              </p:ext>
            </p:extLst>
          </p:nvPr>
        </p:nvGraphicFramePr>
        <p:xfrm>
          <a:off x="107504" y="2276872"/>
          <a:ext cx="8928992" cy="44644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45056"/>
                <a:gridCol w="5883936"/>
              </a:tblGrid>
              <a:tr h="4464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Підіб'ємо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підсумки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онтологічна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складова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Один з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найпоширеніших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прийомів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усної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рефлексії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що, як правило,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засто­совується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етапі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завершення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уроку,—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промовляння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такою схемою: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уроці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я...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*"/>
                        <a:tabLst>
                          <a:tab pos="167640" algn="l"/>
                        </a:tabLs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дізнався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*"/>
                        <a:tabLst>
                          <a:tab pos="167640" algn="l"/>
                        </a:tabLs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зрозумів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*"/>
                        <a:tabLst>
                          <a:tab pos="167640" algn="l"/>
                        </a:tabLs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навчився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*"/>
                        <a:tabLst>
                          <a:tab pos="167640" algn="l"/>
                        </a:tabLs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найбільший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мій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успіх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*"/>
                        <a:tabLst>
                          <a:tab pos="167640" algn="l"/>
                        </a:tabLs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найбільші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труднощі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відчув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*"/>
                        <a:tabLst>
                          <a:tab pos="167640" algn="l"/>
                        </a:tabLs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не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вмів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тепер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умію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*"/>
                        <a:tabLst>
                          <a:tab pos="167640" algn="l"/>
                        </a:tabLs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змінив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своє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ставлення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до...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*"/>
                        <a:tabLst>
                          <a:tab pos="167640" algn="l"/>
                        </a:tabLs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наступному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уроці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 хочу...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Рефлексія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6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stt.proffi95.ru/images/users/photos/medium/ef3ffcb16f5cf6ef6adaf9c9b20f25e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49061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52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905" y="1412776"/>
            <a:ext cx="9144000" cy="172819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«Використання методу проектів на уроках інформатики для розвитку всіх видів мислення і пізнавального інтересу учнів».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52728"/>
          </a:xfrm>
        </p:spPr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 над якою працюю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103330"/>
            <a:ext cx="86409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Мета роботи :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Розвиток пізнавальних навичок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учнів,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умінь самостійно конструювати свої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знання,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умінь орієнтуватися в інформаційному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просторі,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критичного та творчого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мислення.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Завдання роботи: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Виявити педагогічні умови, при яких методики чинять ефективний вплив на творчий розвиток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учня,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проаналізувати творчу діяльність учнів на уроках інформатики при реалізації творчих проектів, при застосуванні творчих завдань на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уроках, розробити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методичний комплекс матеріалів по використанню методу проектів на уроках інформатики для розвитку творчої особистості учнів для подальшого їх застосування на уроках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інформатики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87577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924604"/>
              </p:ext>
            </p:extLst>
          </p:nvPr>
        </p:nvGraphicFramePr>
        <p:xfrm>
          <a:off x="0" y="1916832"/>
          <a:ext cx="9144000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Переваги методу проектів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47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CE1437B-D99D-4A1E-8EF7-BBB63B2E18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2CE1437B-D99D-4A1E-8EF7-BBB63B2E18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32524D-6495-49DB-B59B-EE49268C62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>
                                            <p:graphicEl>
                                              <a:dgm id="{4632524D-6495-49DB-B59B-EE49268C62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796C540-75B0-4616-9C5B-1E4068714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2796C540-75B0-4616-9C5B-1E40687144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D8F216-8C39-4BB3-9E6E-1BB863D25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>
                                            <p:graphicEl>
                                              <a:dgm id="{66D8F216-8C39-4BB3-9E6E-1BB863D252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6589F1A-716F-4BA6-9AA7-AC77814B39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C6589F1A-716F-4BA6-9AA7-AC77814B39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5F51C2-D873-4EEF-9F3D-9860DA7F2C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DD5F51C2-D873-4EEF-9F3D-9860DA7F2C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7E7A07-BEAA-4FD3-BD27-53C97FEC53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A87E7A07-BEAA-4FD3-BD27-53C97FEC53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0A8E6CA-99B8-407C-B4B4-32A4B085B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5">
                                            <p:graphicEl>
                                              <a:dgm id="{60A8E6CA-99B8-407C-B4B4-32A4B085BF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6C6BFD-5F44-4223-B507-28CD372F8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356C6BFD-5F44-4223-B507-28CD372F8B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C398F7D-81E9-4B98-BB7E-7717F082E6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5">
                                            <p:graphicEl>
                                              <a:dgm id="{FC398F7D-81E9-4B98-BB7E-7717F082E6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246F3A-4CD8-4AB8-992A-0EF5072BFE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8B246F3A-4CD8-4AB8-992A-0EF5072BFE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11BBDD-35EF-4ECD-9FC4-646E19C207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5">
                                            <p:graphicEl>
                                              <a:dgm id="{A611BBDD-35EF-4ECD-9FC4-646E19C207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4D38F5D-A313-4B51-92D4-4475AC76DC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5">
                                            <p:graphicEl>
                                              <a:dgm id="{44D38F5D-A313-4B51-92D4-4475AC76DC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5B9F831-EDF0-4C56-8567-C655BFB8F6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5">
                                            <p:graphicEl>
                                              <a:dgm id="{C5B9F831-EDF0-4C56-8567-C655BFB8F6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537FAE6-70F3-4AA2-B05B-8CC85AA86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0"/>
                                        <p:tgtEl>
                                          <p:spTgt spid="5">
                                            <p:graphicEl>
                                              <a:dgm id="{E537FAE6-70F3-4AA2-B05B-8CC85AA86C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Майстер-клас «Я це роблю так!»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МиД\Downloads\DSC041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688632" cy="426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26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2734213"/>
              </p:ext>
            </p:extLst>
          </p:nvPr>
        </p:nvGraphicFramePr>
        <p:xfrm>
          <a:off x="107504" y="2348880"/>
          <a:ext cx="7056784" cy="4404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48272"/>
                <a:gridCol w="4608512"/>
              </a:tblGrid>
              <a:tr h="2196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Самоналаштування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Покладіть руки на парту, закрийте очі та промовляйте :</a:t>
                      </a:r>
                    </a:p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зможу сьогодні добре працювати на уроці.</a:t>
                      </a:r>
                    </a:p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особистість творча.</a:t>
                      </a:r>
                    </a:p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бажаю всім однокласникам успіхів на сьогоднішньому уроці.</a:t>
                      </a:r>
                      <a:endParaRPr lang="ru-RU" sz="18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96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Девіз творчих та винахідливих</a:t>
                      </a:r>
                      <a:endParaRPr lang="ru-RU" sz="20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Дітям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пропонується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перед початком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роботи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промовити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такі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слова:</a:t>
                      </a:r>
                    </a:p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Видумуй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пробуй, твори!</a:t>
                      </a:r>
                    </a:p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Розум,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фантазію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прояви!</a:t>
                      </a:r>
                    </a:p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Активним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уважним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будь</a:t>
                      </a:r>
                    </a:p>
                    <a:p>
                      <a:pPr indent="4622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 про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кмітливість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забудь!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Організаційний етап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allpaper-table.ru/_ph/6/947814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420888"/>
            <a:ext cx="2013719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52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3960628"/>
              </p:ext>
            </p:extLst>
          </p:nvPr>
        </p:nvGraphicFramePr>
        <p:xfrm>
          <a:off x="2571" y="2276872"/>
          <a:ext cx="9033925" cy="45811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96733"/>
                <a:gridCol w="6237192"/>
              </a:tblGrid>
              <a:tr h="2475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Вправа «Зайвий термін»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Командам видається аркуш з термінами. 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У кожній з приведених груп один термін є «зайвим». 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Учням необхідно викреслити цей термін та пояснити своє рішення.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Роздаю картки.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056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Мозаїка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У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чні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отриму</a:t>
                      </a:r>
                      <a:r>
                        <a:rPr lang="uk-UA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ють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картки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, на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яких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за­пропоновано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набір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слів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, з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яких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потрібно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скласти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задані</a:t>
                      </a:r>
                      <a:r>
                        <a:rPr lang="ru-RU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r>
                        <a:rPr lang="ru-RU" sz="2000" spc="-1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по­няття</a:t>
                      </a:r>
                      <a:r>
                        <a:rPr lang="uk-UA" sz="2000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  <a:p>
                      <a:pPr marL="33655" indent="3619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i="1" spc="-1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Роздаю картки.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Актуалізація опорних знань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38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5431825"/>
              </p:ext>
            </p:extLst>
          </p:nvPr>
        </p:nvGraphicFramePr>
        <p:xfrm>
          <a:off x="0" y="2348880"/>
          <a:ext cx="9144000" cy="452728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88763"/>
                <a:gridCol w="6055237"/>
              </a:tblGrid>
              <a:tr h="741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Тестові завдання</a:t>
                      </a:r>
                      <a:endParaRPr lang="ru-RU" sz="18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35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Цей методичний прийом остан­</a:t>
                      </a:r>
                      <a:r>
                        <a:rPr lang="ru-RU" sz="1800" spc="-2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нім часом став надзвичайно популяр­ним та має велику кількість варіацій.  </a:t>
                      </a:r>
                      <a:endParaRPr lang="ru-RU" sz="18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6743" marR="56743" marT="0" marB="0"/>
                </a:tc>
              </a:tr>
              <a:tr h="3767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Пошта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Кожному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учню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пропонується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визначити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свою «адресу» в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класній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кім­наті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Ряди парт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гратимуть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роль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вулиць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самі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парти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або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столи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будинків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Учні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аркушах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записують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питання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тек­стом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домашнього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параграфа,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пишуть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адресу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однокласника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(1-ша Зелена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ву­лиця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будинок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3,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Олені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 свою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зворот­ну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адресу і з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допомогою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листоноші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від­правляють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записку адресату.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Адресати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повинні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письмово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відповісти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пи­тання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За командою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вчителя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зупи­няється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й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оцінюються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декілька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лис­тів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».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Найвищу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оцінку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одержують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ті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хто поставив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цікаве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питання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й отримав на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нього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правильну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spc="-35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відповідь</a:t>
                      </a:r>
                      <a:r>
                        <a:rPr lang="ru-RU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spc="-35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Роздаю чисті аркуші-листи. Тема для питань «Графіка».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6743" marR="56743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Перевірка домашнього завдання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novostey.com/i4/2012/01/10/4ba0d6a853885eddbf55d351255e5aa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166304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79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4414714"/>
              </p:ext>
            </p:extLst>
          </p:nvPr>
        </p:nvGraphicFramePr>
        <p:xfrm>
          <a:off x="107504" y="2348880"/>
          <a:ext cx="6192688" cy="4509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77601"/>
                <a:gridCol w="4115087"/>
              </a:tblGrid>
              <a:tr h="225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Вправа 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uk-UA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Заміни букву</a:t>
                      </a:r>
                      <a:r>
                        <a:rPr lang="ru-RU" sz="2000" spc="-2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роздає картки, на яких записані слова, в яких треба замінити букву, щоб отримати слово, </a:t>
                      </a:r>
                      <a:r>
                        <a:rPr lang="uk-UA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r>
                        <a:rPr lang="uk-UA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язане</a:t>
                      </a: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інформатикою.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Роздаю картки.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25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— учень</a:t>
                      </a:r>
                      <a:endParaRPr lang="ru-RU" sz="20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Працюючи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парах,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учні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вивчають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різ­ний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навчальний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ма­теріал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потім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один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стає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вчителем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та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пояснює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іншому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прочитане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після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чого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вони 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міняються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ролями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Вивчення нового матеріалу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moygorod-online.ru/netcat_files/Image/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2794401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66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341014"/>
              </p:ext>
            </p:extLst>
          </p:nvPr>
        </p:nvGraphicFramePr>
        <p:xfrm>
          <a:off x="0" y="2204864"/>
          <a:ext cx="7092280" cy="46531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08308"/>
                <a:gridCol w="4683972"/>
              </a:tblGrid>
              <a:tr h="4653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Світлофор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Світлофор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—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лише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довга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смужка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картону, з одного боку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червона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із</a:t>
                      </a: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другого — зелена.</a:t>
                      </a: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Дітям роздаються червоні та зелені картки. Якщо твердження правильне, то учні піднімають зелену картку, а якщо не правильне, то червону.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uk-UA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Роздаю картки. Ставлю запитання з техніки безпеки.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перевірки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фактичного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матеріалу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понять,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глибини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осмислення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 контролю та 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самоперевірки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mayu-pravo.com/share/article/3cr90lk89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204864"/>
            <a:ext cx="2027485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4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</TotalTime>
  <Words>1010</Words>
  <Application>Microsoft Office PowerPoint</Application>
  <PresentationFormat>Экран (4:3)</PresentationFormat>
  <Paragraphs>100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Жилєнков Даніїл Юрійович  вчитель інформатики Міньківського НВК «ЗНЗ І-ІІІ ступенів – ДНЗ»  Педагогічний стаж - 1 рік </vt:lpstr>
      <vt:lpstr>Проблема над якою працюю</vt:lpstr>
      <vt:lpstr>Переваги методу проектів</vt:lpstr>
      <vt:lpstr>Майстер-клас «Я це роблю так!»</vt:lpstr>
      <vt:lpstr>Організаційний етап</vt:lpstr>
      <vt:lpstr>Актуалізація опорних знань</vt:lpstr>
      <vt:lpstr>Перевірка домашнього завдання</vt:lpstr>
      <vt:lpstr>Вивчення нового матеріалу</vt:lpstr>
      <vt:lpstr>Етап перевірки знань фактичного матеріалу, основних понять, глибини осмислення,  контролю та самоперевірки</vt:lpstr>
      <vt:lpstr>Етап первинного закріплення, застосування, узагальнення контролю, корекції та систематизації знань</vt:lpstr>
      <vt:lpstr>Підсумок уроку </vt:lpstr>
      <vt:lpstr>Етап ознайомлення з домашнім завданням</vt:lpstr>
      <vt:lpstr>Узагальнююче слово</vt:lpstr>
      <vt:lpstr>Рефлексія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Жилєнков Даніїл Юрійович  вчитель інформатики Міньківського НВК «ЗНЗ І-ІІІ ступенів – ДНЗ»   Педагогічний стаж - 1 рік</dc:title>
  <dc:creator>M&amp;D</dc:creator>
  <cp:lastModifiedBy>МиД</cp:lastModifiedBy>
  <cp:revision>17</cp:revision>
  <dcterms:created xsi:type="dcterms:W3CDTF">2016-11-07T15:08:34Z</dcterms:created>
  <dcterms:modified xsi:type="dcterms:W3CDTF">2016-11-07T21:50:23Z</dcterms:modified>
</cp:coreProperties>
</file>