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47" r:id="rId1"/>
  </p:sldMasterIdLst>
  <p:notesMasterIdLst>
    <p:notesMasterId r:id="rId28"/>
  </p:notesMasterIdLst>
  <p:sldIdLst>
    <p:sldId id="284" r:id="rId2"/>
    <p:sldId id="285" r:id="rId3"/>
    <p:sldId id="256" r:id="rId4"/>
    <p:sldId id="286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9" r:id="rId14"/>
    <p:sldId id="274" r:id="rId15"/>
    <p:sldId id="275" r:id="rId16"/>
    <p:sldId id="276" r:id="rId17"/>
    <p:sldId id="277" r:id="rId18"/>
    <p:sldId id="291" r:id="rId19"/>
    <p:sldId id="278" r:id="rId20"/>
    <p:sldId id="280" r:id="rId21"/>
    <p:sldId id="281" r:id="rId22"/>
    <p:sldId id="287" r:id="rId23"/>
    <p:sldId id="288" r:id="rId24"/>
    <p:sldId id="289" r:id="rId25"/>
    <p:sldId id="290" r:id="rId26"/>
    <p:sldId id="265" r:id="rId27"/>
  </p:sldIdLst>
  <p:sldSz cx="9144000" cy="6858000" type="screen4x3"/>
  <p:notesSz cx="6858000" cy="9144000"/>
  <p:embeddedFontLst>
    <p:embeddedFont>
      <p:font typeface="Garamond" panose="02020404030301010803" pitchFamily="18" charset="0"/>
      <p:regular r:id="rId29"/>
      <p:bold r:id="rId30"/>
      <p:italic r:id="rId3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A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3" autoAdjust="0"/>
  </p:normalViewPr>
  <p:slideViewPr>
    <p:cSldViewPr>
      <p:cViewPr varScale="1">
        <p:scale>
          <a:sx n="72" d="100"/>
          <a:sy n="72" d="100"/>
        </p:scale>
        <p:origin x="150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41535BA-BB20-4CD1-8708-36E77ED467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54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F048CA-F4B5-4826-9D6F-6A158B743476}" type="slidenum">
              <a:rPr lang="ru-RU"/>
              <a:pPr/>
              <a:t>3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51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51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51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351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351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351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351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351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51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51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46E922-8012-4C9E-B7B6-1148298EA5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F2DF97-806E-40EC-B58D-DF775F29CC0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0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946349-1250-431B-AC07-E6E70999401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86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8F1949B-DC9A-4B85-A0C5-FA9E7FA348E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46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0E7102-6E7A-4205-A1B6-23B48BB4F90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5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0F2C1F-5A01-4059-AD17-BA1474F7682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0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1C49B2-1CEE-473F-95B4-ADFDC882C15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708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30CAA0-82A0-4968-8A41-74965F28064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5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D9C36A-D6D9-4ABD-9F6A-C68809C87B6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98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3D16B2-B6A2-4DF3-8CB8-FF0F52143B9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555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A16419-BA14-45D3-A5EB-54D041D431C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13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7AB1CB-44F1-4F4E-9891-97A3FFECFF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14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1504404-84C1-4FC3-973B-CEFE226232C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3414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341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341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341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sp>
          <p:nvSpPr>
            <p:cNvPr id="1341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341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341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34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341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http://pddua.com/ua/30/#3" TargetMode="External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Speed ad - Mistakes Сбавь скорость - русский перевод (озвучка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5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12.6</a:t>
            </a:r>
            <a:r>
              <a:rPr lang="uk-UA" sz="2400" dirty="0"/>
              <a:t> Поза населеними пунктами на всіх дорогах </a:t>
            </a:r>
            <a:r>
              <a:rPr lang="uk-UA" sz="2400" dirty="0" err="1"/>
              <a:t>та на доро</a:t>
            </a:r>
            <a:r>
              <a:rPr lang="uk-UA" sz="2400" dirty="0"/>
              <a:t>гах, що проходять через населені пункти, позначені знаком </a:t>
            </a:r>
          </a:p>
          <a:p>
            <a:pPr algn="just"/>
            <a:r>
              <a:rPr lang="uk-UA" sz="2400" dirty="0"/>
              <a:t>дозволяється рух із швидкістю: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04664"/>
            <a:ext cx="1979712" cy="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484784"/>
            <a:ext cx="4788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на автомобільній дорозі,  що  позначена дорожнім знаком                 — не більше 130 км/год.;</a:t>
            </a:r>
          </a:p>
        </p:txBody>
      </p:sp>
      <p:pic>
        <p:nvPicPr>
          <p:cNvPr id="5124" name="Picture 4" descr="D:\Загрзки\inde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5407"/>
            <a:ext cx="543647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Загрзки\dorogi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83126"/>
            <a:ext cx="4353628" cy="320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3068960"/>
            <a:ext cx="4788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на автомобільній дорозі з </a:t>
            </a:r>
            <a:r>
              <a:rPr lang="uk-UA" sz="2000" b="1" dirty="0"/>
              <a:t>окремими</a:t>
            </a:r>
            <a:r>
              <a:rPr lang="uk-UA" sz="2000" dirty="0"/>
              <a:t> </a:t>
            </a:r>
            <a:r>
              <a:rPr lang="uk-UA" sz="2000" i="1" dirty="0"/>
              <a:t>проїзними частинами</a:t>
            </a:r>
            <a:r>
              <a:rPr lang="uk-UA" sz="2000" dirty="0"/>
              <a:t>, що відокремлені одна від одної </a:t>
            </a:r>
            <a:r>
              <a:rPr lang="uk-UA" sz="2000" i="1" dirty="0"/>
              <a:t>розділювальною смугою</a:t>
            </a:r>
            <a:r>
              <a:rPr lang="uk-UA" sz="2000" dirty="0"/>
              <a:t> — не більше 110 км/год.;</a:t>
            </a:r>
          </a:p>
        </p:txBody>
      </p:sp>
      <p:pic>
        <p:nvPicPr>
          <p:cNvPr id="5126" name="Picture 6" descr="D:\Загрзки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57196"/>
            <a:ext cx="4342529" cy="356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5085184"/>
            <a:ext cx="4788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на інших автомобільних дорогах — не більше 90 км/год.</a:t>
            </a:r>
          </a:p>
        </p:txBody>
      </p:sp>
      <p:pic>
        <p:nvPicPr>
          <p:cNvPr id="5127" name="Picture 7" descr="D:\Загрзки\005bwdez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5863"/>
            <a:ext cx="4341392" cy="421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62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/>
              <a:t>... Поза населеними пунктами на всіх дорогах дозволяється рух із швидкістю: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6712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автобусам (мікроавтобусам), що здійснюють перевезення організованих груп дітей, легковим автомобілям з причепом </a:t>
            </a:r>
            <a:r>
              <a:rPr lang="uk-UA" sz="2000" dirty="0" err="1"/>
              <a:t>і мотоциклам</a:t>
            </a:r>
            <a:r>
              <a:rPr lang="uk-UA" sz="2000" dirty="0"/>
              <a:t> — не більше 80 км/год.;</a:t>
            </a:r>
          </a:p>
        </p:txBody>
      </p:sp>
      <p:pic>
        <p:nvPicPr>
          <p:cNvPr id="6146" name="Picture 2" descr="D:\Загрзки\pdd-ukraine-punkt-9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Загрзки\buksirovka-pricepa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82889"/>
            <a:ext cx="4549234" cy="260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594006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транспортним засобам, якими керують водії із стажем до 2 років, — не більше 70 км/год.;</a:t>
            </a:r>
          </a:p>
        </p:txBody>
      </p:sp>
      <p:pic>
        <p:nvPicPr>
          <p:cNvPr id="6148" name="Picture 4" descr="D:\Загрзки\image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409" y="1251585"/>
            <a:ext cx="4549234" cy="395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3666832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вантажним автомобілям, що перевозять людей у кузові, та мопедам, — не більше 60 км/год.; </a:t>
            </a:r>
          </a:p>
        </p:txBody>
      </p:sp>
      <p:pic>
        <p:nvPicPr>
          <p:cNvPr id="6149" name="Picture 5" descr="D:\Загрзки\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409" y="1801788"/>
            <a:ext cx="4572000" cy="314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5818" y="4702898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автобусам (за винятком мікроавтобусів) — не більше 90 км/год.;</a:t>
            </a:r>
          </a:p>
        </p:txBody>
      </p:sp>
      <p:pic>
        <p:nvPicPr>
          <p:cNvPr id="6150" name="Picture 6" descr="D:\Загрзки\Bu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320581"/>
            <a:ext cx="4571999" cy="362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14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12.7</a:t>
            </a:r>
            <a:r>
              <a:rPr lang="uk-UA" sz="2400" dirty="0"/>
              <a:t> Під час буксирування швидкість не повинна перевищувати 50 км/год.</a:t>
            </a:r>
          </a:p>
        </p:txBody>
      </p:sp>
      <p:pic>
        <p:nvPicPr>
          <p:cNvPr id="7170" name="Picture 2" descr="D:\Загрзки\Malaya_skor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0996"/>
            <a:ext cx="9144000" cy="602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83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/>
              <a:t>Порівняльна таблиця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175"/>
            <a:ext cx="9144000" cy="634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94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12.8</a:t>
            </a:r>
            <a:r>
              <a:rPr lang="uk-UA" sz="2400" dirty="0"/>
              <a:t> На ділянках доріг, де створені дорожні умови, що дають можливість рухатися з більш високою швидкістю, за погодженим з Державтоінспекцією рішенням власників доріг або органів, яким передано право на утримання таких доріг, дозволена швидкість руху може бути збільшена шляхом встановлення відповідних дорожніх знаків.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308324"/>
            <a:ext cx="9144000" cy="45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50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rgbClr val="FFC000"/>
                </a:solidFill>
              </a:rPr>
              <a:t>12.9</a:t>
            </a:r>
            <a:r>
              <a:rPr lang="uk-UA" sz="2400" dirty="0"/>
              <a:t> Водієві забороняється: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" y="466079"/>
            <a:ext cx="4787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перевищувати максимальну швидкість, визначену технічною характеристикою даного транспортного засобу;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461664"/>
            <a:ext cx="4355977" cy="339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629529"/>
            <a:ext cx="47878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перевищувати максимальну швидкість, на ділянці дороги, де встановлено дорожні знаки,                або на транспортному засобі, на якому встановлено розпізнавальний </a:t>
            </a:r>
            <a:r>
              <a:rPr lang="uk-UA" sz="2000" i="1" dirty="0"/>
              <a:t>знак</a:t>
            </a:r>
            <a:r>
              <a:rPr lang="uk-UA" sz="2000" dirty="0"/>
              <a:t> відповідно до підпункту «и» пункту </a:t>
            </a:r>
            <a:r>
              <a:rPr lang="uk-UA" sz="2000" dirty="0">
                <a:hlinkClick r:id="rId3"/>
              </a:rPr>
              <a:t>30.3</a:t>
            </a:r>
            <a:r>
              <a:rPr lang="uk-UA" sz="2000" dirty="0"/>
              <a:t> цих Правил;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149080"/>
            <a:ext cx="47880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перешкоджати іншим транспортним засобам, рухаючись без потреби з дуже малою швидкістю;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" y="5517232"/>
            <a:ext cx="4787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різко гальмувати (крім випадків, коли без цього неможливо запобігти дорожньо-транспортній пригоді).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404950"/>
            <a:ext cx="4333752" cy="339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57"/>
          <a:stretch/>
        </p:blipFill>
        <p:spPr bwMode="auto">
          <a:xfrm>
            <a:off x="2060494" y="2224638"/>
            <a:ext cx="414500" cy="40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61"/>
          <a:stretch/>
        </p:blipFill>
        <p:spPr bwMode="auto">
          <a:xfrm>
            <a:off x="2685193" y="2224638"/>
            <a:ext cx="261578" cy="40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D:\Загрзки\circle_crossroa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2224638"/>
            <a:ext cx="4333752" cy="358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D:\Загрзки\mediumi50852cf51a8b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3212976"/>
            <a:ext cx="4333752" cy="366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14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05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12.10</a:t>
            </a:r>
            <a:r>
              <a:rPr lang="uk-UA" sz="2400" dirty="0"/>
              <a:t> Додаткові обмеження дозволеної швидкості руху можуть вводитися тимчасово і постійно.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49" y="1197384"/>
            <a:ext cx="4460133" cy="566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196975"/>
            <a:ext cx="4427985" cy="566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46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/>
              <a:t>… При цьому разом із знаками обмеження швидкості руху   обов’язково додатково встановлюються відповідні дорожні знаки, які попереджають про характер небезпеки та/або наближення до відповідного об’єкта.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28775"/>
            <a:ext cx="9144001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06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15008" y="1215008"/>
            <a:ext cx="6858000" cy="4427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0"/>
            <a:ext cx="47160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/>
              <a:t>У разі коли дорожні знаки обмеження швидкості руху  та встановлені з порушенням визначених цими Правилами вимог щодо їх введення </a:t>
            </a:r>
            <a:r>
              <a:rPr lang="uk-UA" sz="2400" dirty="0" err="1"/>
              <a:t>чи з порушен</a:t>
            </a:r>
            <a:r>
              <a:rPr lang="uk-UA" sz="2400" dirty="0"/>
              <a:t>ням вимог національних стандартів або залишені після усунення обставин, за яких їх було встановлено, водій не може бути притягнений до відповідальності згідно із законодавством за перевищення встановлених обмежень швидкості руху.</a:t>
            </a:r>
          </a:p>
        </p:txBody>
      </p:sp>
      <p:pic>
        <p:nvPicPr>
          <p:cNvPr id="13314" name="Picture 2" descr="D:\Загрзки\2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" y="2308323"/>
            <a:ext cx="9135650" cy="457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07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Speed ad - Mistakes Сбавь скорость - русский перевод (озвучка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12.10.1</a:t>
            </a:r>
            <a:r>
              <a:rPr lang="uk-UA" sz="2400" dirty="0"/>
              <a:t> Обмеження дозволеної швидкості руху (дорожні знаки   на жовтому фоні) вводяться тимчасово виключно: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412776"/>
            <a:ext cx="4427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у місцях виконання дорожніх робіт;</a:t>
            </a:r>
          </a:p>
        </p:txBody>
      </p:sp>
      <p:pic>
        <p:nvPicPr>
          <p:cNvPr id="14338" name="Picture 2" descr="D:\Загрзки\3.2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760" y="830996"/>
            <a:ext cx="4788240" cy="346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708920"/>
            <a:ext cx="4355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у місцях проведення масових або спеціальних заходів;</a:t>
            </a:r>
          </a:p>
        </p:txBody>
      </p:sp>
      <p:pic>
        <p:nvPicPr>
          <p:cNvPr id="14339" name="Picture 3" descr="D:\Загрзки\pic_13594929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760" y="1630828"/>
            <a:ext cx="4788240" cy="367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293095"/>
            <a:ext cx="4355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у випадках, пов’язаних із стихійними (погодними) явищами.</a:t>
            </a:r>
          </a:p>
        </p:txBody>
      </p:sp>
      <p:pic>
        <p:nvPicPr>
          <p:cNvPr id="14340" name="Picture 4" descr="D:\Загрзки\Rules_road_ticket_AB_5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42" b="17047"/>
          <a:stretch/>
        </p:blipFill>
        <p:spPr bwMode="auto">
          <a:xfrm>
            <a:off x="4355760" y="2644464"/>
            <a:ext cx="4788241" cy="421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3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12.10.2</a:t>
            </a:r>
            <a:r>
              <a:rPr lang="uk-UA" sz="2400" dirty="0"/>
              <a:t> Обмеження дозволеної швидкості руху вводяться постійно виключно: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052736"/>
            <a:ext cx="4716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на небезпечних ділянках доріг та вулиць (небезпечні повороти, ділянки з обмеженою видимістю, місця звуження дороги тощо);</a:t>
            </a:r>
          </a:p>
        </p:txBody>
      </p:sp>
      <p:pic>
        <p:nvPicPr>
          <p:cNvPr id="15362" name="Picture 2" descr="D:\Загрзки\1269580896_novye-znaki_2_vsalde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2258"/>
            <a:ext cx="4430166" cy="392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780928"/>
            <a:ext cx="471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у місцях розміщення наземних нерегульованих пішохідних переходів;</a:t>
            </a:r>
          </a:p>
        </p:txBody>
      </p:sp>
      <p:pic>
        <p:nvPicPr>
          <p:cNvPr id="15364" name="Picture 4" descr="D:\Загрзки\DSC056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42798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149080"/>
            <a:ext cx="471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000" dirty="0"/>
              <a:t>у місцях розташування стаціонарних постів Державтоінспекції;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474"/>
            <a:ext cx="4427984" cy="388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5229200"/>
            <a:ext cx="4716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uk-UA" sz="2000" dirty="0"/>
              <a:t>на ділянках доріг (вулиць), прилеглих до території дошкільних та загальноосвітніх навчальних закладів, дитячих оздоровчих таборів.</a:t>
            </a:r>
          </a:p>
        </p:txBody>
      </p:sp>
      <p:pic>
        <p:nvPicPr>
          <p:cNvPr id="15366" name="Picture 6" descr="D:\Загрзки\images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12644"/>
            <a:ext cx="4430166" cy="37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6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833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13.1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 Водій залежно від швидкості руху, дорожньої обстановки, особливостей вантажу, що перевозиться, і стану транспортного засобу повинен дотримувати безпечної дистанції та безпечного інтервалу.</a:t>
            </a:r>
          </a:p>
        </p:txBody>
      </p:sp>
      <p:pic>
        <p:nvPicPr>
          <p:cNvPr id="5122" name="Picture 2" descr="D:\Загрзки\pic131375075443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8664"/>
            <a:ext cx="9144000" cy="564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93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72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13.2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 На дорогах поза населеними пунктами водії транспортних засобів, швидкість яких не перевищує 40 км/год., повинні дотримувати такої дистанції, щоб транспортні засоби, які виконують обгін, мали змогу безперешкодно повернутися на раніше займану смугу руху.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" t="10331" r="3324" b="9327"/>
          <a:stretch/>
        </p:blipFill>
        <p:spPr>
          <a:xfrm>
            <a:off x="0" y="1570381"/>
            <a:ext cx="9144000" cy="528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… Ця вимога не діє, якщо водій тихохідного транспортного засобу подає попереджувальні сигнали про виконання обгону чи об’їзду.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2"/>
            <a:ext cx="9144000" cy="602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6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13.3</a:t>
            </a: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t> Під час обгону, випередження, об’їзду перешкоди чи зустрічного роз’їзду необхідно дотримувати безпечного інтервалу, щоб не створювати небезпеки для дорожнього руху.</a:t>
            </a:r>
          </a:p>
        </p:txBody>
      </p:sp>
      <p:pic>
        <p:nvPicPr>
          <p:cNvPr id="4099" name="Picture 3" descr="D:\Загрзки\overtake_assistent_2010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329"/>
            <a:ext cx="9144000" cy="56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69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sz="6600" dirty="0">
                <a:effectLst>
                  <a:outerShdw blurRad="38100" dist="38100" dir="2700000" algn="tl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Домашнє завдання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72566" y="3645024"/>
            <a:ext cx="6552728" cy="1938992"/>
          </a:xfrm>
          <a:prstGeom prst="rect">
            <a:avLst/>
          </a:prstGeom>
          <a:solidFill>
            <a:srgbClr val="0066FF"/>
          </a:solidFill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  <a:sp3d/>
          </a:bodyPr>
          <a:lstStyle/>
          <a:p>
            <a:pPr algn="ctr"/>
            <a:r>
              <a:rPr lang="uk-UA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Закріпити пункт 12, 13: </a:t>
            </a:r>
          </a:p>
          <a:p>
            <a:pPr algn="ctr"/>
            <a:r>
              <a:rPr lang="uk-UA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«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Швидкість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руху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,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дистанція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та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інтервал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»</a:t>
            </a:r>
            <a:endParaRPr lang="uk-UA" sz="4000" dirty="0">
              <a:ln>
                <a:solidFill>
                  <a:srgbClr val="FFFF00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0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39552" y="620688"/>
            <a:ext cx="8208963" cy="301148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54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Швидкість руху, дистанція та інтервал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7" name="Picture 9" descr="svet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6338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08"/>
            <a:ext cx="9144000" cy="1800200"/>
          </a:xfrm>
        </p:spPr>
        <p:txBody>
          <a:bodyPr/>
          <a:lstStyle/>
          <a:p>
            <a:pPr algn="just"/>
            <a:r>
              <a:rPr lang="ru-RU" sz="2400" dirty="0"/>
              <a:t>Мета: </a:t>
            </a:r>
            <a:r>
              <a:rPr lang="ru-RU" sz="2400" dirty="0" err="1">
                <a:effectLst/>
              </a:rPr>
              <a:t>Вивчити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вимоги</a:t>
            </a:r>
            <a:r>
              <a:rPr lang="ru-RU" sz="2400" dirty="0">
                <a:effectLst/>
              </a:rPr>
              <a:t> до </a:t>
            </a:r>
            <a:r>
              <a:rPr lang="ru-RU" sz="2400" dirty="0" err="1">
                <a:effectLst/>
              </a:rPr>
              <a:t>вибору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швидкості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руху</a:t>
            </a:r>
            <a:r>
              <a:rPr lang="ru-RU" sz="2400" dirty="0">
                <a:effectLst/>
              </a:rPr>
              <a:t>, </a:t>
            </a:r>
            <a:r>
              <a:rPr lang="ru-RU" sz="2400" dirty="0" err="1">
                <a:effectLst/>
              </a:rPr>
              <a:t>дистанції</a:t>
            </a:r>
            <a:r>
              <a:rPr lang="ru-RU" sz="2400" dirty="0">
                <a:effectLst/>
              </a:rPr>
              <a:t> та </a:t>
            </a:r>
            <a:r>
              <a:rPr lang="ru-RU" sz="2400" dirty="0" err="1">
                <a:effectLst/>
              </a:rPr>
              <a:t>інтервалу</a:t>
            </a:r>
            <a:r>
              <a:rPr lang="ru-RU" sz="2400" dirty="0">
                <a:effectLst/>
              </a:rPr>
              <a:t>. </a:t>
            </a:r>
            <a:r>
              <a:rPr lang="ru-RU" sz="2400" dirty="0" err="1">
                <a:effectLst/>
              </a:rPr>
              <a:t>Навчитись</a:t>
            </a:r>
            <a:r>
              <a:rPr lang="ru-RU" sz="2400" dirty="0">
                <a:effectLst/>
              </a:rPr>
              <a:t> правильно </a:t>
            </a:r>
            <a:r>
              <a:rPr lang="ru-RU" sz="2400" dirty="0" err="1">
                <a:effectLst/>
              </a:rPr>
              <a:t>обирати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швидкість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руху</a:t>
            </a:r>
            <a:r>
              <a:rPr lang="ru-RU" sz="2400" dirty="0">
                <a:effectLst/>
              </a:rPr>
              <a:t> в </a:t>
            </a:r>
            <a:r>
              <a:rPr lang="ru-RU" sz="2400" dirty="0" err="1">
                <a:effectLst/>
              </a:rPr>
              <a:t>залежності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від</a:t>
            </a:r>
            <a:r>
              <a:rPr lang="ru-RU" sz="2400" dirty="0">
                <a:effectLst/>
              </a:rPr>
              <a:t> типу транспортного </a:t>
            </a:r>
            <a:r>
              <a:rPr lang="ru-RU" sz="2400" dirty="0" err="1">
                <a:effectLst/>
              </a:rPr>
              <a:t>засобу</a:t>
            </a:r>
            <a:r>
              <a:rPr lang="ru-RU" sz="2400" dirty="0">
                <a:effectLst/>
              </a:rPr>
              <a:t> та </a:t>
            </a:r>
            <a:r>
              <a:rPr lang="ru-RU" sz="2400" dirty="0" err="1">
                <a:effectLst/>
              </a:rPr>
              <a:t>дорожніх</a:t>
            </a:r>
            <a:r>
              <a:rPr lang="ru-RU" sz="2400" dirty="0">
                <a:effectLst/>
              </a:rPr>
              <a:t> умов.</a:t>
            </a:r>
            <a:endParaRPr lang="ru-RU" sz="24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0" y="2276872"/>
            <a:ext cx="914400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E5E5FF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План уроку:</a:t>
            </a:r>
          </a:p>
          <a:p>
            <a:pPr lvl="0" algn="l"/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E5E5FF"/>
                </a:solidFill>
                <a:effectLst/>
                <a:uLnTx/>
                <a:uFillTx/>
                <a:latin typeface="Garamond"/>
                <a:ea typeface="+mj-ea"/>
                <a:cs typeface="+mj-cs"/>
              </a:rPr>
              <a:t>1</a:t>
            </a:r>
            <a:r>
              <a:rPr lang="uk-UA" sz="2400" dirty="0">
                <a:solidFill>
                  <a:srgbClr val="E5E5FF"/>
                </a:solidFill>
                <a:effectLst/>
              </a:rPr>
              <a:t>. Вимоги до вибору швидкості руху.</a:t>
            </a:r>
          </a:p>
          <a:p>
            <a:pPr marL="263525" lvl="0" indent="-263525" algn="l"/>
            <a:r>
              <a:rPr lang="uk-UA" sz="2400" dirty="0">
                <a:solidFill>
                  <a:srgbClr val="E5E5FF"/>
                </a:solidFill>
                <a:effectLst/>
              </a:rPr>
              <a:t>2. Швидкість руху транспортних засобів в різноманітних   дорожніх умовах.</a:t>
            </a:r>
          </a:p>
          <a:p>
            <a:pPr lvl="0" algn="l"/>
            <a:r>
              <a:rPr lang="uk-UA" sz="2400" dirty="0">
                <a:solidFill>
                  <a:srgbClr val="E5E5FF"/>
                </a:solidFill>
                <a:effectLst/>
              </a:rPr>
              <a:t>3. Обмеження для водіїв при виборі швидкості руху.</a:t>
            </a:r>
          </a:p>
          <a:p>
            <a:pPr lvl="0" algn="l"/>
            <a:r>
              <a:rPr lang="uk-UA" sz="2400" dirty="0">
                <a:solidFill>
                  <a:srgbClr val="E5E5FF"/>
                </a:solidFill>
                <a:effectLst/>
              </a:rPr>
              <a:t>4. Додаткові обмеження дозволеної швидкості руху.</a:t>
            </a:r>
          </a:p>
          <a:p>
            <a:pPr lvl="0" algn="l"/>
            <a:r>
              <a:rPr lang="uk-UA" sz="2400" dirty="0">
                <a:solidFill>
                  <a:srgbClr val="E5E5FF"/>
                </a:solidFill>
                <a:effectLst/>
              </a:rPr>
              <a:t>5. Дистанція та інтервал.</a:t>
            </a:r>
          </a:p>
        </p:txBody>
      </p:sp>
    </p:spTree>
    <p:extLst>
      <p:ext uri="{BB962C8B-B14F-4D97-AF65-F5344CB8AC3E}">
        <p14:creationId xmlns:p14="http://schemas.microsoft.com/office/powerpoint/2010/main" val="154366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12.1</a:t>
            </a:r>
            <a:r>
              <a:rPr lang="uk-UA" sz="2400" dirty="0"/>
              <a:t> Під час вибору в установлених межах безпечної швидкості руху водій повинен ураховувати дорожню обстановку, а також особливості вантажу, що перевозиться, і стан транспортного засобу, щоб мати змогу постійно контролювати його рух та безпечно керувати ним.</a:t>
            </a:r>
          </a:p>
        </p:txBody>
      </p:sp>
      <p:pic>
        <p:nvPicPr>
          <p:cNvPr id="16386" name="Picture 2" descr="D:\Загрзки\919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1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12.2</a:t>
            </a:r>
            <a:r>
              <a:rPr lang="uk-UA" sz="2400" dirty="0"/>
              <a:t> У темну пору доби </a:t>
            </a:r>
            <a:r>
              <a:rPr lang="uk-UA" sz="2400" dirty="0" err="1"/>
              <a:t>та в умо</a:t>
            </a:r>
            <a:r>
              <a:rPr lang="uk-UA" sz="2400" dirty="0"/>
              <a:t>вах недостатньої видимості швидкість руху повинна бути такою, щоб водій мав змогу зупинити транспортний засіб у межах видимості дороги.</a:t>
            </a:r>
          </a:p>
        </p:txBody>
      </p:sp>
      <p:pic>
        <p:nvPicPr>
          <p:cNvPr id="2050" name="Picture 2" descr="D:\Загрзки\17-ezda-noch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0519"/>
            <a:ext cx="9144000" cy="566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50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12.3</a:t>
            </a:r>
            <a:r>
              <a:rPr lang="uk-UA" sz="2400" dirty="0"/>
              <a:t> У разі виникнення небезпеки для руху або перешкоди, яку водій об’єктивно спроможний виявити, він повинен негайно вжити заходів для зменшення швидкості </a:t>
            </a:r>
            <a:r>
              <a:rPr lang="uk-UA" sz="2400" dirty="0" err="1"/>
              <a:t>аж до зупи</a:t>
            </a:r>
            <a:r>
              <a:rPr lang="uk-UA" sz="2400" dirty="0"/>
              <a:t>нки транспортного засобу або безпечного для інших учасників руху об’їзду перешкоди.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7044"/>
            <a:ext cx="9139158" cy="5288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35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12.4</a:t>
            </a:r>
            <a:r>
              <a:rPr lang="uk-UA" sz="2400" dirty="0"/>
              <a:t> У населених пунктах рух транспортних засобів дозволяється із швидкістю не більше 60 км/год.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830996"/>
            <a:ext cx="9136062" cy="602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92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>
                <a:solidFill>
                  <a:srgbClr val="FFC000"/>
                </a:solidFill>
              </a:rPr>
              <a:t>12.5</a:t>
            </a:r>
            <a:r>
              <a:rPr lang="uk-UA" sz="2400" dirty="0"/>
              <a:t> У житлових і пішохідних зонах швидкість руху не повинна перевищувати 20 км/год.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830996"/>
            <a:ext cx="9177525" cy="6027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51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</TotalTime>
  <Words>263</Words>
  <Application>Microsoft Office PowerPoint</Application>
  <PresentationFormat>Экран (4:3)</PresentationFormat>
  <Paragraphs>51</Paragraphs>
  <Slides>26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Garamond</vt:lpstr>
      <vt:lpstr>Arial</vt:lpstr>
      <vt:lpstr>Wingdings</vt:lpstr>
      <vt:lpstr>Течение</vt:lpstr>
      <vt:lpstr>Презентация PowerPoint</vt:lpstr>
      <vt:lpstr>Презентация PowerPoint</vt:lpstr>
      <vt:lpstr>Швидкість руху, дистанція та інтервал</vt:lpstr>
      <vt:lpstr>Мета: Вивчити вимоги до вибору швидкості руху, дистанції та інтервалу. Навчитись правильно обирати швидкість руху в залежності від типу транспортного засобу та дорожніх умов.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Семья</cp:lastModifiedBy>
  <cp:revision>120</cp:revision>
  <dcterms:created xsi:type="dcterms:W3CDTF">2009-02-01T10:55:30Z</dcterms:created>
  <dcterms:modified xsi:type="dcterms:W3CDTF">2016-11-14T11:19:15Z</dcterms:modified>
</cp:coreProperties>
</file>