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CC66"/>
    <a:srgbClr val="18D846"/>
    <a:srgbClr val="3399FF"/>
    <a:srgbClr val="FF6600"/>
    <a:srgbClr val="FFCC66"/>
    <a:srgbClr val="CC99FF"/>
    <a:srgbClr val="99FF66"/>
    <a:srgbClr val="0066FF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4EB62-8993-4665-A617-4C4DDF499A5B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A095E-BF29-4A03-9C7F-BD88CCC06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60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A095E-BF29-4A03-9C7F-BD88CCC06C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8F02D0-D4B1-4577-9F68-CEED0AE6B5E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350EC7-CB39-4B6E-98AA-75964652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Винекнення</a:t>
            </a:r>
            <a:r>
              <a:rPr lang="uk-UA" dirty="0" smtClean="0"/>
              <a:t> слова Інтернет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215338" cy="292895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Уявити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без </a:t>
            </a:r>
            <a:r>
              <a:rPr lang="ru-RU" dirty="0" err="1" smtClean="0">
                <a:latin typeface="Comic Sans MS" pitchFamily="66" charset="0"/>
              </a:rPr>
              <a:t>Інтернету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багатьом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нас </a:t>
            </a:r>
            <a:r>
              <a:rPr lang="ru-RU" dirty="0" err="1" smtClean="0">
                <a:latin typeface="Comic Sans MS" pitchFamily="66" charset="0"/>
              </a:rPr>
              <a:t>сьогодні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дуже</a:t>
            </a:r>
            <a:r>
              <a:rPr lang="ru-RU" dirty="0" smtClean="0">
                <a:latin typeface="Comic Sans MS" pitchFamily="66" charset="0"/>
              </a:rPr>
              <a:t> складно. Про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найширші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можливості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свідчить</a:t>
            </a:r>
            <a:r>
              <a:rPr lang="ru-RU" dirty="0" smtClean="0">
                <a:latin typeface="Comic Sans MS" pitchFamily="66" charset="0"/>
              </a:rPr>
              <a:t> той факт,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коли 50 </a:t>
            </a:r>
            <a:r>
              <a:rPr lang="ru-RU" dirty="0" err="1" smtClean="0">
                <a:latin typeface="Comic Sans MS" pitchFamily="66" charset="0"/>
              </a:rPr>
              <a:t>мільйонів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користувачів</a:t>
            </a:r>
            <a:r>
              <a:rPr lang="ru-RU" dirty="0" smtClean="0">
                <a:latin typeface="Comic Sans MS" pitchFamily="66" charset="0"/>
              </a:rPr>
              <a:t> телефона </a:t>
            </a:r>
            <a:r>
              <a:rPr lang="ru-RU" dirty="0" err="1" smtClean="0">
                <a:latin typeface="Comic Sans MS" pitchFamily="66" charset="0"/>
              </a:rPr>
              <a:t>з’явилися</a:t>
            </a:r>
            <a:r>
              <a:rPr lang="ru-RU" dirty="0" smtClean="0">
                <a:latin typeface="Comic Sans MS" pitchFamily="66" charset="0"/>
              </a:rPr>
              <a:t> аж через 74 роки, то </a:t>
            </a:r>
            <a:r>
              <a:rPr lang="ru-RU" dirty="0" err="1" smtClean="0">
                <a:latin typeface="Comic Sans MS" pitchFamily="66" charset="0"/>
              </a:rPr>
              <a:t>Інтернет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досяг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цифри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лише</a:t>
            </a:r>
            <a:r>
              <a:rPr lang="ru-RU" dirty="0" smtClean="0">
                <a:latin typeface="Comic Sans MS" pitchFamily="66" charset="0"/>
              </a:rPr>
              <a:t> за 4 роки. </a:t>
            </a:r>
          </a:p>
          <a:p>
            <a:pPr algn="ctr"/>
            <a:r>
              <a:rPr lang="ru-RU" dirty="0" err="1" smtClean="0">
                <a:latin typeface="Comic Sans MS" pitchFamily="66" charset="0"/>
              </a:rPr>
              <a:t>Ще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зовсім</a:t>
            </a:r>
            <a:r>
              <a:rPr lang="ru-RU" dirty="0" smtClean="0">
                <a:latin typeface="Comic Sans MS" pitchFamily="66" charset="0"/>
              </a:rPr>
              <a:t> недавно ми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слова такого не знали. На </a:t>
            </a:r>
            <a:r>
              <a:rPr lang="ru-RU" dirty="0" err="1" smtClean="0">
                <a:latin typeface="Comic Sans MS" pitchFamily="66" charset="0"/>
              </a:rPr>
              <a:t>шпальтах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українських</a:t>
            </a:r>
            <a:r>
              <a:rPr lang="ru-RU" dirty="0" smtClean="0">
                <a:latin typeface="Comic Sans MS" pitchFamily="66" charset="0"/>
              </a:rPr>
              <a:t> ЗМІ, 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нечасті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згадування</a:t>
            </a:r>
            <a:r>
              <a:rPr lang="ru-RU" dirty="0" smtClean="0">
                <a:latin typeface="Comic Sans MS" pitchFamily="66" charset="0"/>
              </a:rPr>
              <a:t> про </a:t>
            </a:r>
            <a:r>
              <a:rPr lang="ru-RU" dirty="0" err="1" smtClean="0">
                <a:latin typeface="Comic Sans MS" pitchFamily="66" charset="0"/>
              </a:rPr>
              <a:t>Інтернет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з’явилися</a:t>
            </a:r>
            <a:r>
              <a:rPr lang="ru-RU" dirty="0" smtClean="0">
                <a:latin typeface="Comic Sans MS" pitchFamily="66" charset="0"/>
              </a:rPr>
              <a:t>, напевно, </a:t>
            </a:r>
            <a:r>
              <a:rPr lang="ru-RU" dirty="0" err="1" smtClean="0">
                <a:latin typeface="Comic Sans MS" pitchFamily="66" charset="0"/>
              </a:rPr>
              <a:t>тільки</a:t>
            </a:r>
            <a:r>
              <a:rPr lang="ru-RU" dirty="0" smtClean="0">
                <a:latin typeface="Comic Sans MS" pitchFamily="66" charset="0"/>
              </a:rPr>
              <a:t> в 1994—1995 роках. </a:t>
            </a:r>
            <a:r>
              <a:rPr lang="ru-RU" dirty="0" err="1" smtClean="0">
                <a:latin typeface="Comic Sans MS" pitchFamily="66" charset="0"/>
              </a:rPr>
              <a:t>Тоді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слово писали латиницею — </a:t>
            </a:r>
            <a:r>
              <a:rPr lang="ru-RU" dirty="0" err="1" smtClean="0">
                <a:latin typeface="Comic Sans MS" pitchFamily="66" charset="0"/>
              </a:rPr>
              <a:t>Internet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interne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429132"/>
            <a:ext cx="3714776" cy="19288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6600"/>
                </a:solidFill>
              </a:rPr>
              <a:t>Інтернет</a:t>
            </a:r>
            <a:r>
              <a:rPr lang="ru-RU" dirty="0" smtClean="0">
                <a:solidFill>
                  <a:srgbClr val="FF6600"/>
                </a:solidFill>
              </a:rPr>
              <a:t> в </a:t>
            </a:r>
            <a:r>
              <a:rPr lang="ru-RU" dirty="0" err="1" smtClean="0">
                <a:solidFill>
                  <a:srgbClr val="FF6600"/>
                </a:solidFill>
              </a:rPr>
              <a:t>українській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r>
              <a:rPr lang="ru-RU" dirty="0" err="1" smtClean="0">
                <a:solidFill>
                  <a:srgbClr val="FF6600"/>
                </a:solidFill>
              </a:rPr>
              <a:t>мові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35785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НАН </a:t>
            </a:r>
            <a:r>
              <a:rPr lang="ru-RU" dirty="0" err="1" smtClean="0"/>
              <a:t>України</a:t>
            </a:r>
            <a:r>
              <a:rPr lang="ru-RU" dirty="0" smtClean="0"/>
              <a:t>, пославшись на </a:t>
            </a:r>
            <a:r>
              <a:rPr lang="ru-RU" dirty="0" err="1" smtClean="0"/>
              <a:t>чинні</a:t>
            </a:r>
            <a:r>
              <a:rPr lang="ru-RU" dirty="0" smtClean="0"/>
              <a:t> «Правила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правопису</a:t>
            </a:r>
            <a:r>
              <a:rPr lang="ru-RU" dirty="0" smtClean="0"/>
              <a:t>» за 1993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відповіли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слово «</a:t>
            </a:r>
            <a:r>
              <a:rPr lang="ru-RU" dirty="0" err="1" smtClean="0"/>
              <a:t>Інтернет</a:t>
            </a:r>
            <a:r>
              <a:rPr lang="ru-RU" dirty="0" smtClean="0"/>
              <a:t>» </a:t>
            </a:r>
            <a:r>
              <a:rPr lang="ru-RU" dirty="0" err="1" smtClean="0"/>
              <a:t>пишеться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—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комп’ютерної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відмінюється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285860"/>
            <a:ext cx="3433443" cy="2571768"/>
          </a:xfrm>
          <a:prstGeom prst="rect">
            <a:avLst/>
          </a:prstGeom>
        </p:spPr>
      </p:pic>
      <p:pic>
        <p:nvPicPr>
          <p:cNvPr id="5" name="Рисунок 4" descr="Interne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143380"/>
            <a:ext cx="3500062" cy="242411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CC99FF"/>
                </a:solidFill>
              </a:rPr>
              <a:t>Інтернет</a:t>
            </a:r>
            <a:r>
              <a:rPr lang="ru-RU" dirty="0" smtClean="0">
                <a:solidFill>
                  <a:srgbClr val="99FF66"/>
                </a:solidFill>
              </a:rPr>
              <a:t> </a:t>
            </a:r>
            <a:r>
              <a:rPr lang="ru-RU" dirty="0">
                <a:solidFill>
                  <a:srgbClr val="CC99FF"/>
                </a:solidFill>
              </a:rPr>
              <a:t>і</a:t>
            </a:r>
            <a:r>
              <a:rPr lang="ru-RU" dirty="0" smtClean="0">
                <a:solidFill>
                  <a:srgbClr val="CC99FF"/>
                </a:solidFill>
              </a:rPr>
              <a:t> культура</a:t>
            </a:r>
            <a:r>
              <a:rPr lang="ru-RU" dirty="0" smtClean="0">
                <a:solidFill>
                  <a:srgbClr val="99FF66"/>
                </a:solidFill>
              </a:rPr>
              <a:t> </a:t>
            </a:r>
            <a:endParaRPr lang="ru-RU" dirty="0">
              <a:solidFill>
                <a:srgbClr val="99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500174"/>
            <a:ext cx="5929354" cy="47863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Стало </a:t>
            </a:r>
            <a:r>
              <a:rPr lang="ru-RU" dirty="0" err="1" smtClean="0"/>
              <a:t>зрозуміло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мовознавці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Інтернетом</a:t>
            </a:r>
            <a:r>
              <a:rPr lang="ru-RU" dirty="0" smtClean="0"/>
              <a:t> </a:t>
            </a:r>
            <a:r>
              <a:rPr lang="ru-RU" dirty="0" err="1" smtClean="0"/>
              <a:t>знайомі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err="1" smtClean="0"/>
              <a:t>звідти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приведені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спантеличували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 У </a:t>
            </a:r>
            <a:r>
              <a:rPr lang="ru-RU" dirty="0" err="1" smtClean="0"/>
              <a:t>листі</a:t>
            </a:r>
            <a:r>
              <a:rPr lang="ru-RU" dirty="0" smtClean="0"/>
              <a:t>, </a:t>
            </a:r>
            <a:r>
              <a:rPr lang="ru-RU" dirty="0" err="1" smtClean="0"/>
              <a:t>підготовленому</a:t>
            </a:r>
            <a:r>
              <a:rPr lang="ru-RU" dirty="0" smtClean="0"/>
              <a:t> </a:t>
            </a:r>
            <a:r>
              <a:rPr lang="ru-RU" dirty="0" err="1" smtClean="0"/>
              <a:t>завідувачем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стилістики</a:t>
            </a:r>
            <a:r>
              <a:rPr lang="ru-RU" dirty="0" smtClean="0"/>
              <a:t> та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д.ф.н., проф. </a:t>
            </a:r>
            <a:r>
              <a:rPr lang="ru-RU" dirty="0" err="1" smtClean="0"/>
              <a:t>С.Єрмоленко</a:t>
            </a:r>
            <a:r>
              <a:rPr lang="ru-RU" dirty="0" smtClean="0"/>
              <a:t>, за </a:t>
            </a:r>
            <a:r>
              <a:rPr lang="ru-RU" dirty="0" err="1" smtClean="0"/>
              <a:t>підписом</a:t>
            </a:r>
            <a:r>
              <a:rPr lang="ru-RU" dirty="0" smtClean="0"/>
              <a:t> директора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члена-кореспондента</a:t>
            </a:r>
            <a:r>
              <a:rPr lang="ru-RU" dirty="0" smtClean="0"/>
              <a:t> НАН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В.Німчука</a:t>
            </a:r>
            <a:r>
              <a:rPr lang="ru-RU" dirty="0" smtClean="0"/>
              <a:t>, </a:t>
            </a:r>
            <a:r>
              <a:rPr lang="ru-RU" dirty="0" err="1" smtClean="0"/>
              <a:t>значилося</a:t>
            </a:r>
            <a:r>
              <a:rPr lang="ru-RU" dirty="0" smtClean="0"/>
              <a:t>: «У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маємо</a:t>
            </a:r>
            <a:r>
              <a:rPr lang="ru-RU" dirty="0" smtClean="0"/>
              <a:t> </a:t>
            </a:r>
            <a:r>
              <a:rPr lang="ru-RU" dirty="0" err="1" smtClean="0"/>
              <a:t>подвійне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слова </a:t>
            </a:r>
            <a:r>
              <a:rPr lang="ru-RU" dirty="0" err="1" smtClean="0"/>
              <a:t>Інтернет</a:t>
            </a:r>
            <a:r>
              <a:rPr lang="ru-RU" dirty="0" smtClean="0"/>
              <a:t> — </a:t>
            </a:r>
            <a:r>
              <a:rPr lang="ru-RU" dirty="0" err="1" smtClean="0"/>
              <a:t>інтернет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14" y="2714620"/>
            <a:ext cx="3357586" cy="24760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CC99"/>
                </a:solidFill>
              </a:rPr>
              <a:t>Інформацією</a:t>
            </a:r>
            <a:r>
              <a:rPr lang="ru-RU" dirty="0" smtClean="0">
                <a:solidFill>
                  <a:srgbClr val="FFCC99"/>
                </a:solidFill>
              </a:rPr>
              <a:t> </a:t>
            </a:r>
            <a:r>
              <a:rPr lang="ru-RU" dirty="0" err="1" smtClean="0">
                <a:solidFill>
                  <a:srgbClr val="FFCC99"/>
                </a:solidFill>
              </a:rPr>
              <a:t>з</a:t>
            </a:r>
            <a:r>
              <a:rPr lang="ru-RU" dirty="0" smtClean="0">
                <a:solidFill>
                  <a:srgbClr val="FFCC99"/>
                </a:solidFill>
              </a:rPr>
              <a:t> </a:t>
            </a:r>
            <a:r>
              <a:rPr lang="ru-RU" dirty="0" err="1" smtClean="0">
                <a:solidFill>
                  <a:srgbClr val="FFCC99"/>
                </a:solidFill>
              </a:rPr>
              <a:t>Інтернету</a:t>
            </a:r>
            <a:endParaRPr lang="ru-RU" dirty="0">
              <a:solidFill>
                <a:srgbClr val="FFCC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643998" cy="3643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З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</a:t>
            </a:r>
            <a:r>
              <a:rPr lang="ru-RU" dirty="0" err="1" smtClean="0"/>
              <a:t>пишуть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як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комп‘ютерної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 Напр.: </a:t>
            </a:r>
            <a:r>
              <a:rPr lang="ru-RU" dirty="0" err="1" smtClean="0"/>
              <a:t>Користуємося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; Прочитали в </a:t>
            </a:r>
            <a:r>
              <a:rPr lang="ru-RU" dirty="0" err="1" smtClean="0"/>
              <a:t>Інтернеті</a:t>
            </a:r>
            <a:r>
              <a:rPr lang="ru-RU" dirty="0" smtClean="0"/>
              <a:t>. </a:t>
            </a:r>
            <a:r>
              <a:rPr lang="ru-RU" dirty="0" err="1" smtClean="0"/>
              <a:t>Подібно</a:t>
            </a:r>
            <a:r>
              <a:rPr lang="ru-RU" dirty="0" smtClean="0"/>
              <a:t> </a:t>
            </a:r>
            <a:r>
              <a:rPr lang="ru-RU" dirty="0" err="1" smtClean="0"/>
              <a:t>пишемо</a:t>
            </a:r>
            <a:r>
              <a:rPr lang="ru-RU" dirty="0" smtClean="0"/>
              <a:t> </a:t>
            </a:r>
            <a:r>
              <a:rPr lang="ru-RU" dirty="0" err="1" smtClean="0"/>
              <a:t>Всесвіт</a:t>
            </a:r>
            <a:r>
              <a:rPr lang="ru-RU" dirty="0" smtClean="0"/>
              <a:t>, Земля, Океан, коли вони </a:t>
            </a:r>
            <a:r>
              <a:rPr lang="ru-RU" dirty="0" err="1" smtClean="0"/>
              <a:t>вживаються</a:t>
            </a:r>
            <a:r>
              <a:rPr lang="ru-RU" dirty="0" smtClean="0"/>
              <a:t> в </a:t>
            </a:r>
            <a:r>
              <a:rPr lang="ru-RU" dirty="0" err="1" smtClean="0"/>
              <a:t>спеціальних</a:t>
            </a:r>
            <a:r>
              <a:rPr lang="ru-RU" dirty="0" smtClean="0"/>
              <a:t> текстах. У </a:t>
            </a:r>
            <a:r>
              <a:rPr lang="ru-RU" dirty="0" err="1" smtClean="0"/>
              <a:t>значенні</a:t>
            </a:r>
            <a:r>
              <a:rPr lang="ru-RU" dirty="0" smtClean="0"/>
              <a:t> «вид </a:t>
            </a:r>
            <a:r>
              <a:rPr lang="ru-RU" dirty="0" err="1" smtClean="0"/>
              <a:t>зв‘язку</a:t>
            </a:r>
            <a:r>
              <a:rPr lang="ru-RU" dirty="0" smtClean="0"/>
              <a:t>» </a:t>
            </a:r>
            <a:r>
              <a:rPr lang="ru-RU" dirty="0" err="1" smtClean="0"/>
              <a:t>загальновживана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пишеться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інтернетом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 descr="Interne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714884"/>
            <a:ext cx="4429156" cy="19526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66FF33"/>
                </a:solidFill>
              </a:rPr>
              <a:t>Інформаційний</a:t>
            </a:r>
            <a:r>
              <a:rPr lang="ru-RU" dirty="0" smtClean="0">
                <a:solidFill>
                  <a:srgbClr val="66FF33"/>
                </a:solidFill>
              </a:rPr>
              <a:t> </a:t>
            </a:r>
            <a:r>
              <a:rPr lang="ru-RU" dirty="0" err="1" smtClean="0">
                <a:solidFill>
                  <a:srgbClr val="66FF33"/>
                </a:solidFill>
              </a:rPr>
              <a:t>простір</a:t>
            </a:r>
            <a:endParaRPr lang="ru-RU" dirty="0">
              <a:solidFill>
                <a:srgbClr val="66FF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6186502" cy="51149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не </a:t>
            </a:r>
            <a:r>
              <a:rPr lang="ru-RU" dirty="0" err="1" smtClean="0"/>
              <a:t>брати</a:t>
            </a:r>
            <a:r>
              <a:rPr lang="ru-RU" dirty="0" smtClean="0"/>
              <a:t> до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наведені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, то </a:t>
            </a:r>
            <a:r>
              <a:rPr lang="ru-RU" dirty="0" err="1" smtClean="0"/>
              <a:t>виходить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слово «</a:t>
            </a:r>
            <a:r>
              <a:rPr lang="ru-RU" dirty="0" err="1" smtClean="0"/>
              <a:t>Інтернет</a:t>
            </a:r>
            <a:r>
              <a:rPr lang="ru-RU" dirty="0" smtClean="0"/>
              <a:t>»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,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 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в прикладах «</a:t>
            </a:r>
            <a:r>
              <a:rPr lang="ru-RU" dirty="0" err="1" smtClean="0"/>
              <a:t>Користуємося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; Прочитали в </a:t>
            </a:r>
            <a:r>
              <a:rPr lang="ru-RU" dirty="0" err="1" smtClean="0"/>
              <a:t>Інтернеті</a:t>
            </a:r>
            <a:r>
              <a:rPr lang="ru-RU" dirty="0" smtClean="0"/>
              <a:t>» слово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у </a:t>
            </a:r>
            <a:r>
              <a:rPr lang="ru-RU" dirty="0" err="1" smtClean="0"/>
              <a:t>загальновживаному</a:t>
            </a:r>
            <a:r>
              <a:rPr lang="ru-RU" dirty="0" smtClean="0"/>
              <a:t> </a:t>
            </a:r>
            <a:r>
              <a:rPr lang="ru-RU" dirty="0" err="1" smtClean="0"/>
              <a:t>значенні</a:t>
            </a:r>
            <a:r>
              <a:rPr lang="ru-RU" dirty="0" smtClean="0"/>
              <a:t>, </a:t>
            </a:r>
            <a:r>
              <a:rPr lang="ru-RU" dirty="0" err="1" smtClean="0"/>
              <a:t>припускається</a:t>
            </a:r>
            <a:r>
              <a:rPr lang="ru-RU" dirty="0" smtClean="0"/>
              <a:t>, </a:t>
            </a:r>
            <a:r>
              <a:rPr lang="ru-RU" dirty="0" err="1" smtClean="0"/>
              <a:t>швидше</a:t>
            </a:r>
            <a:r>
              <a:rPr lang="ru-RU" dirty="0" smtClean="0"/>
              <a:t>, «</a:t>
            </a:r>
            <a:r>
              <a:rPr lang="ru-RU" dirty="0" err="1" smtClean="0"/>
              <a:t>інформаційний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» (</a:t>
            </a:r>
            <a:r>
              <a:rPr lang="ru-RU" dirty="0" err="1" smtClean="0"/>
              <a:t>аналогічно</a:t>
            </a:r>
            <a:r>
              <a:rPr lang="ru-RU" dirty="0" smtClean="0"/>
              <a:t> </a:t>
            </a:r>
            <a:r>
              <a:rPr lang="ru-RU" dirty="0" err="1" smtClean="0"/>
              <a:t>газеті</a:t>
            </a:r>
            <a:r>
              <a:rPr lang="ru-RU" dirty="0" smtClean="0"/>
              <a:t>, </a:t>
            </a:r>
            <a:r>
              <a:rPr lang="ru-RU" dirty="0" err="1" smtClean="0"/>
              <a:t>телебаченню</a:t>
            </a:r>
            <a:r>
              <a:rPr lang="ru-RU" dirty="0" smtClean="0"/>
              <a:t>), а не </a:t>
            </a:r>
            <a:r>
              <a:rPr lang="ru-RU" dirty="0" err="1" smtClean="0"/>
              <a:t>власна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комп’ютерної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357430"/>
            <a:ext cx="3000396" cy="20261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CCFF"/>
                </a:solidFill>
              </a:rPr>
              <a:t>Гіпертекст</a:t>
            </a:r>
            <a:endParaRPr lang="ru-RU" dirty="0">
              <a:solidFill>
                <a:srgbClr val="00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5786478" cy="52864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«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інтернетом</a:t>
            </a:r>
            <a:r>
              <a:rPr lang="ru-RU" dirty="0" smtClean="0"/>
              <a:t>»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, як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сервісами</a:t>
            </a:r>
            <a:r>
              <a:rPr lang="ru-RU" dirty="0" smtClean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комп’ютерної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видами,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електронною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ж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тією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гіпертекст</a:t>
            </a:r>
            <a:r>
              <a:rPr lang="ru-RU" dirty="0" smtClean="0"/>
              <a:t> (WWW).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ясності</a:t>
            </a:r>
            <a:r>
              <a:rPr lang="ru-RU" dirty="0" smtClean="0"/>
              <a:t> </a:t>
            </a:r>
            <a:r>
              <a:rPr lang="ru-RU" dirty="0" err="1" smtClean="0"/>
              <a:t>професійна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не додала. Слово «</a:t>
            </a:r>
            <a:r>
              <a:rPr lang="ru-RU" dirty="0" err="1" smtClean="0"/>
              <a:t>Інтернет</a:t>
            </a:r>
            <a:r>
              <a:rPr lang="ru-RU" dirty="0" smtClean="0"/>
              <a:t>» </a:t>
            </a:r>
            <a:r>
              <a:rPr lang="ru-RU" dirty="0" err="1" smtClean="0"/>
              <a:t>поки</a:t>
            </a:r>
            <a:r>
              <a:rPr lang="ru-RU" dirty="0" smtClean="0"/>
              <a:t> не </a:t>
            </a:r>
            <a:r>
              <a:rPr lang="ru-RU" dirty="0" err="1" smtClean="0"/>
              <a:t>потрапило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в </a:t>
            </a:r>
            <a:r>
              <a:rPr lang="ru-RU" dirty="0" err="1" smtClean="0"/>
              <a:t>орфографічні</a:t>
            </a:r>
            <a:r>
              <a:rPr lang="ru-RU" dirty="0" smtClean="0"/>
              <a:t> словники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закріплять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«Правила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правопису</a:t>
            </a:r>
            <a:r>
              <a:rPr lang="ru-RU" dirty="0" smtClean="0"/>
              <a:t>»,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активно </a:t>
            </a:r>
            <a:r>
              <a:rPr lang="ru-RU" smtClean="0"/>
              <a:t>обговорюються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000108"/>
            <a:ext cx="2357454" cy="2143125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214818"/>
            <a:ext cx="2571736" cy="19288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92D050"/>
                </a:solidFill>
              </a:rPr>
              <a:t>Орфографія слова Інтернет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143504" cy="50006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орфографічні</a:t>
            </a:r>
            <a:r>
              <a:rPr lang="ru-RU" dirty="0" smtClean="0">
                <a:latin typeface="Comic Sans MS" pitchFamily="66" charset="0"/>
              </a:rPr>
              <a:t> словники </a:t>
            </a:r>
            <a:r>
              <a:rPr lang="ru-RU" dirty="0" err="1" smtClean="0">
                <a:latin typeface="Comic Sans MS" pitchFamily="66" charset="0"/>
              </a:rPr>
              <a:t>російської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мови</a:t>
            </a:r>
            <a:r>
              <a:rPr lang="ru-RU" dirty="0" smtClean="0">
                <a:latin typeface="Comic Sans MS" pitchFamily="66" charset="0"/>
              </a:rPr>
              <a:t> слово «</a:t>
            </a:r>
            <a:r>
              <a:rPr lang="ru-RU" dirty="0" err="1" smtClean="0">
                <a:latin typeface="Comic Sans MS" pitchFamily="66" charset="0"/>
              </a:rPr>
              <a:t>Інтернет</a:t>
            </a:r>
            <a:r>
              <a:rPr lang="ru-RU" dirty="0" smtClean="0">
                <a:latin typeface="Comic Sans MS" pitchFamily="66" charset="0"/>
              </a:rPr>
              <a:t>» </a:t>
            </a:r>
            <a:r>
              <a:rPr lang="ru-RU" dirty="0" err="1" smtClean="0">
                <a:latin typeface="Comic Sans MS" pitchFamily="66" charset="0"/>
              </a:rPr>
              <a:t>потрапило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тільки</a:t>
            </a:r>
            <a:r>
              <a:rPr lang="ru-RU" dirty="0" smtClean="0">
                <a:latin typeface="Comic Sans MS" pitchFamily="66" charset="0"/>
              </a:rPr>
              <a:t> 1999 року —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великої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літери</a:t>
            </a:r>
            <a:r>
              <a:rPr lang="ru-RU" dirty="0" smtClean="0">
                <a:latin typeface="Comic Sans MS" pitchFamily="66" charset="0"/>
              </a:rPr>
              <a:t> (як </a:t>
            </a:r>
            <a:r>
              <a:rPr lang="ru-RU" dirty="0" err="1" smtClean="0">
                <a:latin typeface="Comic Sans MS" pitchFamily="66" charset="0"/>
              </a:rPr>
              <a:t>ім’я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власне</a:t>
            </a:r>
            <a:r>
              <a:rPr lang="ru-RU" dirty="0" smtClean="0">
                <a:latin typeface="Comic Sans MS" pitchFamily="66" charset="0"/>
              </a:rPr>
              <a:t> — </a:t>
            </a:r>
            <a:r>
              <a:rPr lang="ru-RU" dirty="0" err="1" smtClean="0">
                <a:latin typeface="Comic Sans MS" pitchFamily="66" charset="0"/>
              </a:rPr>
              <a:t>назва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Мережі</a:t>
            </a:r>
            <a:r>
              <a:rPr lang="ru-RU" dirty="0" smtClean="0">
                <a:latin typeface="Comic Sans MS" pitchFamily="66" charset="0"/>
              </a:rPr>
              <a:t>). </a:t>
            </a:r>
            <a:r>
              <a:rPr lang="ru-RU" dirty="0" err="1" smtClean="0">
                <a:latin typeface="Comic Sans MS" pitchFamily="66" charset="0"/>
              </a:rPr>
              <a:t>Хоча</a:t>
            </a:r>
            <a:r>
              <a:rPr lang="ru-RU" dirty="0" smtClean="0">
                <a:latin typeface="Comic Sans MS" pitchFamily="66" charset="0"/>
              </a:rPr>
              <a:t> Мережа — </a:t>
            </a:r>
            <a:r>
              <a:rPr lang="ru-RU" dirty="0" err="1" smtClean="0">
                <a:latin typeface="Comic Sans MS" pitchFamily="66" charset="0"/>
              </a:rPr>
              <a:t>жіночого</a:t>
            </a:r>
            <a:r>
              <a:rPr lang="ru-RU" dirty="0" smtClean="0">
                <a:latin typeface="Comic Sans MS" pitchFamily="66" charset="0"/>
              </a:rPr>
              <a:t> роду, слово </a:t>
            </a:r>
            <a:r>
              <a:rPr lang="ru-RU" dirty="0" err="1" smtClean="0">
                <a:latin typeface="Comic Sans MS" pitchFamily="66" charset="0"/>
              </a:rPr>
              <a:t>Інтернет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змінюється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іменник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чоловічого</a:t>
            </a:r>
            <a:r>
              <a:rPr lang="ru-RU" dirty="0" smtClean="0">
                <a:latin typeface="Comic Sans MS" pitchFamily="66" charset="0"/>
              </a:rPr>
              <a:t> роду (</a:t>
            </a:r>
            <a:r>
              <a:rPr lang="ru-RU" dirty="0" err="1" smtClean="0">
                <a:latin typeface="Comic Sans MS" pitchFamily="66" charset="0"/>
              </a:rPr>
              <a:t>Інтернету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Інтернетові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Інтернет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користуюся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Інтернетом</a:t>
            </a:r>
            <a:r>
              <a:rPr lang="ru-RU" dirty="0" smtClean="0">
                <a:latin typeface="Comic Sans MS" pitchFamily="66" charset="0"/>
              </a:rPr>
              <a:t>, в </a:t>
            </a:r>
            <a:r>
              <a:rPr lang="ru-RU" dirty="0" err="1" smtClean="0">
                <a:latin typeface="Comic Sans MS" pitchFamily="66" charset="0"/>
              </a:rPr>
              <a:t>Інтернеті</a:t>
            </a:r>
            <a:r>
              <a:rPr lang="ru-RU" dirty="0" smtClean="0">
                <a:latin typeface="Comic Sans MS" pitchFamily="66" charset="0"/>
              </a:rPr>
              <a:t>). Як перша </a:t>
            </a:r>
            <a:r>
              <a:rPr lang="ru-RU" dirty="0" err="1" smtClean="0">
                <a:latin typeface="Comic Sans MS" pitchFamily="66" charset="0"/>
              </a:rPr>
              <a:t>частина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складних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слів</a:t>
            </a:r>
            <a:r>
              <a:rPr lang="ru-RU" dirty="0" smtClean="0">
                <a:latin typeface="Comic Sans MS" pitchFamily="66" charset="0"/>
              </a:rPr>
              <a:t>, слово </a:t>
            </a:r>
            <a:r>
              <a:rPr lang="ru-RU" dirty="0" err="1" smtClean="0">
                <a:latin typeface="Comic Sans MS" pitchFamily="66" charset="0"/>
              </a:rPr>
              <a:t>Інтернет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пишеться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маленької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»через </a:t>
            </a:r>
            <a:r>
              <a:rPr lang="ru-RU" dirty="0" err="1" smtClean="0">
                <a:latin typeface="Comic Sans MS" pitchFamily="66" charset="0"/>
              </a:rPr>
              <a:t>дефіс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інтернет-видання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інтернет-проект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інтернет-ЗМІ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(</a:t>
            </a:r>
            <a:r>
              <a:rPr lang="ru-RU" dirty="0" err="1" smtClean="0">
                <a:latin typeface="Comic Sans MS" pitchFamily="66" charset="0"/>
              </a:rPr>
              <a:t>хоча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текстовий</a:t>
            </a:r>
            <a:r>
              <a:rPr lang="ru-RU" dirty="0" smtClean="0">
                <a:latin typeface="Comic Sans MS" pitchFamily="66" charset="0"/>
              </a:rPr>
              <a:t> редактор </a:t>
            </a:r>
            <a:r>
              <a:rPr lang="ru-RU" dirty="0" err="1" smtClean="0">
                <a:latin typeface="Comic Sans MS" pitchFamily="66" charset="0"/>
              </a:rPr>
              <a:t>Word</a:t>
            </a:r>
            <a:r>
              <a:rPr lang="ru-RU" dirty="0" smtClean="0">
                <a:latin typeface="Comic Sans MS" pitchFamily="66" charset="0"/>
              </a:rPr>
              <a:t> править </a:t>
            </a:r>
            <a:r>
              <a:rPr lang="ru-RU" dirty="0" err="1" smtClean="0">
                <a:latin typeface="Comic Sans MS" pitchFamily="66" charset="0"/>
              </a:rPr>
              <a:t>маленьку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літеру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велику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навіть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цих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випадках</a:t>
            </a:r>
            <a:r>
              <a:rPr lang="ru-RU" dirty="0" smtClean="0">
                <a:latin typeface="Comic Sans MS" pitchFamily="66" charset="0"/>
              </a:rPr>
              <a:t>).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internet-u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285992"/>
            <a:ext cx="2928958" cy="27146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 err="1" smtClean="0"/>
              <a:t>англійській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пишеться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причини, </a:t>
            </a:r>
            <a:r>
              <a:rPr lang="ru-RU" dirty="0" err="1" smtClean="0"/>
              <a:t>що</a:t>
            </a:r>
            <a:r>
              <a:rPr lang="ru-RU" dirty="0" smtClean="0"/>
              <a:t> слово «</a:t>
            </a:r>
            <a:r>
              <a:rPr lang="ru-RU" dirty="0" err="1" smtClean="0"/>
              <a:t>internet</a:t>
            </a:r>
            <a:r>
              <a:rPr lang="ru-RU" dirty="0" smtClean="0"/>
              <a:t>»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конкретне</a:t>
            </a:r>
            <a:r>
              <a:rPr lang="ru-RU" dirty="0" smtClean="0"/>
              <a:t> </a:t>
            </a:r>
            <a:r>
              <a:rPr lang="ru-RU" dirty="0" err="1" smtClean="0"/>
              <a:t>вузьке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«</a:t>
            </a:r>
            <a:r>
              <a:rPr lang="ru-RU" dirty="0" err="1" smtClean="0"/>
              <a:t>міжмережний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», </a:t>
            </a:r>
            <a:r>
              <a:rPr lang="ru-RU" dirty="0" err="1" smtClean="0"/>
              <a:t>відмінне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слова «</a:t>
            </a:r>
            <a:r>
              <a:rPr lang="ru-RU" dirty="0" err="1" smtClean="0"/>
              <a:t>Internet</a:t>
            </a:r>
            <a:r>
              <a:rPr lang="ru-RU" dirty="0" smtClean="0"/>
              <a:t>».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аналогічно</a:t>
            </a:r>
            <a:r>
              <a:rPr lang="ru-RU" dirty="0" smtClean="0"/>
              <a:t> </a:t>
            </a:r>
            <a:r>
              <a:rPr lang="ru-RU" dirty="0" err="1" smtClean="0"/>
              <a:t>парі</a:t>
            </a:r>
            <a:r>
              <a:rPr lang="ru-RU" dirty="0" smtClean="0"/>
              <a:t> </a:t>
            </a:r>
            <a:r>
              <a:rPr lang="ru-RU" dirty="0" err="1" smtClean="0"/>
              <a:t>павутиння</a:t>
            </a:r>
            <a:r>
              <a:rPr lang="ru-RU" dirty="0" smtClean="0"/>
              <a:t>—</a:t>
            </a:r>
            <a:r>
              <a:rPr lang="ru-RU" dirty="0" err="1" smtClean="0"/>
              <a:t>Павутиння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З </a:t>
            </a:r>
            <a:r>
              <a:rPr lang="ru-RU" dirty="0" err="1" smtClean="0"/>
              <a:t>травня</a:t>
            </a:r>
            <a:r>
              <a:rPr lang="ru-RU" dirty="0" smtClean="0"/>
              <a:t> 2000 року журнал «</a:t>
            </a:r>
            <a:r>
              <a:rPr lang="ru-RU" dirty="0" err="1" smtClean="0"/>
              <a:t>Internet</a:t>
            </a:r>
            <a:r>
              <a:rPr lang="ru-RU" dirty="0" smtClean="0"/>
              <a:t>» заявив про </a:t>
            </a:r>
            <a:r>
              <a:rPr lang="ru-RU" dirty="0" err="1" smtClean="0"/>
              <a:t>перехід</a:t>
            </a:r>
            <a:r>
              <a:rPr lang="ru-RU" dirty="0" smtClean="0"/>
              <a:t> на </a:t>
            </a:r>
            <a:r>
              <a:rPr lang="ru-RU" dirty="0" err="1" smtClean="0"/>
              <a:t>написання</a:t>
            </a:r>
            <a:r>
              <a:rPr lang="ru-RU" dirty="0" smtClean="0"/>
              <a:t> слова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маленької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. Зачин </a:t>
            </a:r>
            <a:r>
              <a:rPr lang="ru-RU" dirty="0" err="1" smtClean="0"/>
              <a:t>підтримали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російські</a:t>
            </a:r>
            <a:r>
              <a:rPr lang="ru-RU" dirty="0" smtClean="0"/>
              <a:t> </a:t>
            </a:r>
            <a:r>
              <a:rPr lang="ru-RU" dirty="0" err="1" smtClean="0"/>
              <a:t>сайти</a:t>
            </a:r>
            <a:r>
              <a:rPr lang="ru-RU" dirty="0" smtClean="0"/>
              <a:t>, </a:t>
            </a:r>
            <a:r>
              <a:rPr lang="ru-RU" dirty="0" err="1" smtClean="0"/>
              <a:t>інформаційні</a:t>
            </a:r>
            <a:r>
              <a:rPr lang="ru-RU" dirty="0" smtClean="0"/>
              <a:t> агентства </a:t>
            </a:r>
            <a:r>
              <a:rPr lang="ru-RU" dirty="0" err="1" smtClean="0"/>
              <a:t>і</a:t>
            </a:r>
            <a:r>
              <a:rPr lang="ru-RU" dirty="0" smtClean="0"/>
              <a:t> ЗМІ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видавничий</a:t>
            </a:r>
            <a:r>
              <a:rPr lang="ru-RU" dirty="0" smtClean="0"/>
              <a:t> </a:t>
            </a:r>
            <a:r>
              <a:rPr lang="ru-RU" dirty="0" err="1" smtClean="0"/>
              <a:t>дім</a:t>
            </a:r>
            <a:r>
              <a:rPr lang="ru-RU" dirty="0" smtClean="0"/>
              <a:t> «</a:t>
            </a:r>
            <a:r>
              <a:rPr lang="ru-RU" dirty="0" err="1" smtClean="0"/>
              <a:t>Коммерсантъ</a:t>
            </a:r>
            <a:r>
              <a:rPr lang="ru-RU" dirty="0" smtClean="0"/>
              <a:t>»).</a:t>
            </a:r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58" y="4289860"/>
            <a:ext cx="4214842" cy="25681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Написання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слова — </a:t>
            </a:r>
            <a:r>
              <a:rPr lang="ru-RU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Internet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7467600" cy="4525963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Comic Sans MS" pitchFamily="66" charset="0"/>
              </a:rPr>
              <a:t>Однак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традиційних</a:t>
            </a:r>
            <a:r>
              <a:rPr lang="ru-RU" sz="2400" dirty="0" smtClean="0">
                <a:latin typeface="Comic Sans MS" pitchFamily="66" charset="0"/>
              </a:rPr>
              <a:t> ЗМІ,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в самому </a:t>
            </a:r>
            <a:r>
              <a:rPr lang="ru-RU" sz="2400" dirty="0" err="1" smtClean="0">
                <a:latin typeface="Comic Sans MS" pitchFamily="66" charset="0"/>
              </a:rPr>
              <a:t>Інтернеті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досі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зустрічаються</a:t>
            </a:r>
            <a:r>
              <a:rPr lang="ru-RU" sz="2400" dirty="0" smtClean="0">
                <a:latin typeface="Comic Sans MS" pitchFamily="66" charset="0"/>
              </a:rPr>
              <a:t> як </a:t>
            </a:r>
            <a:r>
              <a:rPr lang="ru-RU" sz="2400" dirty="0" err="1" smtClean="0">
                <a:latin typeface="Comic Sans MS" pitchFamily="66" charset="0"/>
              </a:rPr>
              <a:t>мінімум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п’ять-шість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варіантів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написання</a:t>
            </a:r>
            <a:r>
              <a:rPr lang="ru-RU" sz="2400" dirty="0" smtClean="0">
                <a:latin typeface="Comic Sans MS" pitchFamily="66" charset="0"/>
              </a:rPr>
              <a:t> слова — </a:t>
            </a:r>
            <a:r>
              <a:rPr lang="ru-RU" sz="2400" dirty="0" err="1" smtClean="0">
                <a:latin typeface="Comic Sans MS" pitchFamily="66" charset="0"/>
              </a:rPr>
              <a:t>Internet</a:t>
            </a:r>
            <a:r>
              <a:rPr lang="ru-RU" sz="2400" dirty="0" smtClean="0">
                <a:latin typeface="Comic Sans MS" pitchFamily="66" charset="0"/>
              </a:rPr>
              <a:t> (не </a:t>
            </a:r>
            <a:r>
              <a:rPr lang="ru-RU" sz="2400" dirty="0" err="1" smtClean="0">
                <a:latin typeface="Comic Sans MS" pitchFamily="66" charset="0"/>
              </a:rPr>
              <a:t>відмінюється</a:t>
            </a:r>
            <a:r>
              <a:rPr lang="ru-RU" sz="2400" dirty="0" smtClean="0">
                <a:latin typeface="Comic Sans MS" pitchFamily="66" charset="0"/>
              </a:rPr>
              <a:t>),</a:t>
            </a:r>
          </a:p>
          <a:p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Internet</a:t>
            </a:r>
            <a:r>
              <a:rPr lang="ru-RU" sz="2400" dirty="0" smtClean="0">
                <a:latin typeface="Comic Sans MS" pitchFamily="66" charset="0"/>
              </a:rPr>
              <a:t> (</a:t>
            </a:r>
            <a:r>
              <a:rPr lang="ru-RU" sz="2400" dirty="0" err="1" smtClean="0">
                <a:latin typeface="Comic Sans MS" pitchFamily="66" charset="0"/>
              </a:rPr>
              <a:t>відмінюється</a:t>
            </a:r>
            <a:r>
              <a:rPr lang="ru-RU" sz="2400" dirty="0" smtClean="0">
                <a:latin typeface="Comic Sans MS" pitchFamily="66" charset="0"/>
              </a:rPr>
              <a:t> — в </a:t>
            </a:r>
            <a:r>
              <a:rPr lang="ru-RU" sz="2400" dirty="0" err="1" smtClean="0">
                <a:latin typeface="Comic Sans MS" pitchFamily="66" charset="0"/>
              </a:rPr>
              <a:t>Internet’і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Internet’ом</a:t>
            </a:r>
            <a:r>
              <a:rPr lang="ru-RU" sz="2400" dirty="0" smtClean="0">
                <a:latin typeface="Comic Sans MS" pitchFamily="66" charset="0"/>
              </a:rPr>
              <a:t>),</a:t>
            </a:r>
          </a:p>
          <a:p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Інтернет</a:t>
            </a:r>
            <a:r>
              <a:rPr lang="ru-RU" sz="2400" dirty="0" smtClean="0">
                <a:latin typeface="Comic Sans MS" pitchFamily="66" charset="0"/>
              </a:rPr>
              <a:t> (не </a:t>
            </a:r>
            <a:r>
              <a:rPr lang="ru-RU" sz="2400" dirty="0" err="1" smtClean="0">
                <a:latin typeface="Comic Sans MS" pitchFamily="66" charset="0"/>
              </a:rPr>
              <a:t>відмінюється</a:t>
            </a:r>
            <a:r>
              <a:rPr lang="ru-RU" sz="2400" dirty="0" smtClean="0">
                <a:latin typeface="Comic Sans MS" pitchFamily="66" charset="0"/>
              </a:rPr>
              <a:t>), </a:t>
            </a:r>
            <a:r>
              <a:rPr lang="ru-RU" sz="2400" dirty="0" err="1" smtClean="0">
                <a:latin typeface="Comic Sans MS" pitchFamily="66" charset="0"/>
              </a:rPr>
              <a:t>Інтернет</a:t>
            </a:r>
            <a:r>
              <a:rPr lang="ru-RU" sz="2400" dirty="0" smtClean="0">
                <a:latin typeface="Comic Sans MS" pitchFamily="66" charset="0"/>
              </a:rPr>
              <a:t> (</a:t>
            </a:r>
            <a:r>
              <a:rPr lang="ru-RU" sz="2400" dirty="0" err="1" smtClean="0">
                <a:latin typeface="Comic Sans MS" pitchFamily="66" charset="0"/>
              </a:rPr>
              <a:t>відмінюється</a:t>
            </a:r>
            <a:r>
              <a:rPr lang="ru-RU" sz="2400" dirty="0" smtClean="0">
                <a:latin typeface="Comic Sans MS" pitchFamily="66" charset="0"/>
              </a:rPr>
              <a:t>), </a:t>
            </a:r>
          </a:p>
          <a:p>
            <a:r>
              <a:rPr lang="ru-RU" sz="2400" dirty="0" err="1" smtClean="0">
                <a:latin typeface="Comic Sans MS" pitchFamily="66" charset="0"/>
              </a:rPr>
              <a:t>інтернет</a:t>
            </a:r>
            <a:r>
              <a:rPr lang="ru-RU" sz="2400" dirty="0" smtClean="0">
                <a:latin typeface="Comic Sans MS" pitchFamily="66" charset="0"/>
              </a:rPr>
              <a:t> (</a:t>
            </a:r>
            <a:r>
              <a:rPr lang="ru-RU" sz="2400" dirty="0" err="1" smtClean="0">
                <a:latin typeface="Comic Sans MS" pitchFamily="66" charset="0"/>
              </a:rPr>
              <a:t>відмінюється</a:t>
            </a:r>
            <a:r>
              <a:rPr lang="ru-RU" sz="2400" dirty="0" smtClean="0">
                <a:latin typeface="Comic Sans MS" pitchFamily="66" charset="0"/>
              </a:rPr>
              <a:t>), </a:t>
            </a:r>
          </a:p>
          <a:p>
            <a:r>
              <a:rPr lang="ru-RU" sz="2400" dirty="0" err="1" smtClean="0">
                <a:latin typeface="Comic Sans MS" pitchFamily="66" charset="0"/>
              </a:rPr>
              <a:t>Інет</a:t>
            </a:r>
            <a:r>
              <a:rPr lang="ru-RU" sz="2400" dirty="0" smtClean="0">
                <a:latin typeface="Comic Sans MS" pitchFamily="66" charset="0"/>
              </a:rPr>
              <a:t> (</a:t>
            </a:r>
            <a:r>
              <a:rPr lang="ru-RU" sz="2400" dirty="0" err="1" smtClean="0">
                <a:latin typeface="Comic Sans MS" pitchFamily="66" charset="0"/>
              </a:rPr>
              <a:t>відмінюється</a:t>
            </a:r>
            <a:r>
              <a:rPr lang="ru-RU" sz="2400" dirty="0" smtClean="0">
                <a:latin typeface="Comic Sans MS" pitchFamily="66" charset="0"/>
              </a:rPr>
              <a:t>).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 descr="internet-3d-abstract-blue-tunnel-650x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273099"/>
            <a:ext cx="3929058" cy="25849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rgbClr val="FF66FF"/>
                </a:solidFill>
                <a:latin typeface="Comic Sans MS" pitchFamily="66" charset="0"/>
              </a:rPr>
              <a:t>Синоніми</a:t>
            </a:r>
            <a:r>
              <a:rPr lang="ru-RU" sz="4000" dirty="0" smtClean="0">
                <a:solidFill>
                  <a:srgbClr val="FF66FF"/>
                </a:solidFill>
                <a:latin typeface="Comic Sans MS" pitchFamily="66" charset="0"/>
              </a:rPr>
              <a:t> слова </a:t>
            </a:r>
            <a:r>
              <a:rPr lang="ru-RU" sz="4000" dirty="0" err="1" smtClean="0">
                <a:solidFill>
                  <a:srgbClr val="FF66FF"/>
                </a:solidFill>
                <a:latin typeface="Comic Sans MS" pitchFamily="66" charset="0"/>
              </a:rPr>
              <a:t>Інтернет</a:t>
            </a:r>
            <a:endParaRPr lang="ru-RU" sz="4000" dirty="0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467600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1999 року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, </a:t>
            </a:r>
            <a:r>
              <a:rPr lang="ru-RU" dirty="0" err="1" smtClean="0"/>
              <a:t>приблизно</a:t>
            </a:r>
            <a:r>
              <a:rPr lang="ru-RU" dirty="0" smtClean="0"/>
              <a:t> в той же час, коли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слова «</a:t>
            </a:r>
            <a:r>
              <a:rPr lang="ru-RU" dirty="0" err="1" smtClean="0"/>
              <a:t>Інтернет</a:t>
            </a:r>
            <a:r>
              <a:rPr lang="ru-RU" dirty="0" smtClean="0"/>
              <a:t>»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закріплені</a:t>
            </a:r>
            <a:r>
              <a:rPr lang="ru-RU" dirty="0" smtClean="0"/>
              <a:t> в </a:t>
            </a:r>
            <a:r>
              <a:rPr lang="ru-RU" dirty="0" err="1" smtClean="0"/>
              <a:t>Російському</a:t>
            </a:r>
            <a:r>
              <a:rPr lang="ru-RU" dirty="0" smtClean="0"/>
              <a:t> </a:t>
            </a:r>
            <a:r>
              <a:rPr lang="ru-RU" dirty="0" err="1" smtClean="0"/>
              <a:t>орфографічному</a:t>
            </a:r>
            <a:r>
              <a:rPr lang="ru-RU" dirty="0" smtClean="0"/>
              <a:t> словнику, у самому </a:t>
            </a:r>
            <a:r>
              <a:rPr lang="ru-RU" dirty="0" err="1" smtClean="0"/>
              <a:t>Інтернеті</a:t>
            </a:r>
            <a:r>
              <a:rPr lang="ru-RU" dirty="0" smtClean="0"/>
              <a:t> </a:t>
            </a:r>
            <a:r>
              <a:rPr lang="ru-RU" dirty="0" err="1" smtClean="0"/>
              <a:t>розгорілися</a:t>
            </a:r>
            <a:r>
              <a:rPr lang="ru-RU" dirty="0" smtClean="0"/>
              <a:t> </a:t>
            </a:r>
            <a:r>
              <a:rPr lang="ru-RU" dirty="0" err="1" smtClean="0"/>
              <a:t>палкі</a:t>
            </a:r>
            <a:r>
              <a:rPr lang="ru-RU" dirty="0" smtClean="0"/>
              <a:t> </a:t>
            </a:r>
            <a:r>
              <a:rPr lang="ru-RU" dirty="0" err="1" smtClean="0"/>
              <a:t>дискусії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приводу того, як усе ж таки правильно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 слово 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маленької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. </a:t>
            </a:r>
            <a:r>
              <a:rPr lang="ru-RU" dirty="0" err="1" smtClean="0"/>
              <a:t>Основний</a:t>
            </a:r>
            <a:r>
              <a:rPr lang="ru-RU" dirty="0" smtClean="0"/>
              <a:t> аргумент </a:t>
            </a:r>
            <a:r>
              <a:rPr lang="ru-RU" dirty="0" err="1" smtClean="0"/>
              <a:t>прибічників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</a:t>
            </a:r>
            <a:r>
              <a:rPr lang="ru-RU" dirty="0" err="1" smtClean="0"/>
              <a:t>полягав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— </a:t>
            </a:r>
            <a:r>
              <a:rPr lang="ru-RU" dirty="0" err="1" smtClean="0"/>
              <a:t>хоч</a:t>
            </a:r>
            <a:r>
              <a:rPr lang="ru-RU" dirty="0" smtClean="0"/>
              <a:t> і </a:t>
            </a:r>
            <a:r>
              <a:rPr lang="ru-RU" dirty="0" err="1" smtClean="0"/>
              <a:t>найпоширеніша</a:t>
            </a:r>
            <a:r>
              <a:rPr lang="ru-RU" dirty="0" smtClean="0"/>
              <a:t> і, природно, </a:t>
            </a:r>
            <a:r>
              <a:rPr lang="ru-RU" dirty="0" err="1" smtClean="0"/>
              <a:t>загальновідома</a:t>
            </a:r>
            <a:r>
              <a:rPr lang="ru-RU" dirty="0" smtClean="0"/>
              <a:t> </a:t>
            </a:r>
            <a:r>
              <a:rPr lang="ru-RU" dirty="0" err="1" smtClean="0"/>
              <a:t>інформаційна</a:t>
            </a:r>
            <a:r>
              <a:rPr lang="ru-RU" dirty="0" smtClean="0"/>
              <a:t> мережа, але далеко не </a:t>
            </a:r>
            <a:r>
              <a:rPr lang="ru-RU" dirty="0" err="1" smtClean="0"/>
              <a:t>єдина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інформаційної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Крім</a:t>
            </a:r>
            <a:r>
              <a:rPr lang="ru-RU" dirty="0" smtClean="0"/>
              <a:t> того, у </a:t>
            </a:r>
            <a:r>
              <a:rPr lang="ru-RU" dirty="0" err="1" smtClean="0"/>
              <a:t>цього</a:t>
            </a:r>
            <a:r>
              <a:rPr lang="ru-RU" dirty="0" smtClean="0"/>
              <a:t> слова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синоніми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пишуться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літери</a:t>
            </a:r>
            <a:r>
              <a:rPr lang="ru-RU" dirty="0" smtClean="0"/>
              <a:t>: </a:t>
            </a:r>
            <a:r>
              <a:rPr lang="ru-RU" dirty="0" err="1" smtClean="0"/>
              <a:t>Всесвітня</a:t>
            </a:r>
            <a:r>
              <a:rPr lang="ru-RU" dirty="0" smtClean="0"/>
              <a:t> мережа,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Всесвітнє</a:t>
            </a:r>
            <a:r>
              <a:rPr lang="ru-RU" dirty="0" smtClean="0"/>
              <a:t> </a:t>
            </a:r>
            <a:r>
              <a:rPr lang="ru-RU" dirty="0" err="1" smtClean="0"/>
              <a:t>павутиння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    Мережа, </a:t>
            </a:r>
            <a:r>
              <a:rPr lang="ru-RU" dirty="0" err="1" smtClean="0"/>
              <a:t>Павутиння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nterne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4000504"/>
            <a:ext cx="4405317" cy="26431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92D050"/>
                </a:solidFill>
              </a:rPr>
              <a:t>Єдина</a:t>
            </a:r>
            <a:r>
              <a:rPr lang="ru-RU" dirty="0" smtClean="0">
                <a:solidFill>
                  <a:srgbClr val="92D050"/>
                </a:solidFill>
              </a:rPr>
              <a:t> мережа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92971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Прибічники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слова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маленької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</a:t>
            </a:r>
            <a:r>
              <a:rPr lang="ru-RU" dirty="0" err="1" smtClean="0"/>
              <a:t>стверджували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став </a:t>
            </a:r>
            <a:r>
              <a:rPr lang="ru-RU" dirty="0" err="1" smtClean="0"/>
              <a:t>єдиною</a:t>
            </a:r>
            <a:r>
              <a:rPr lang="ru-RU" dirty="0" smtClean="0"/>
              <a:t>, </a:t>
            </a:r>
            <a:r>
              <a:rPr lang="ru-RU" dirty="0" err="1" smtClean="0"/>
              <a:t>всесвітньою</a:t>
            </a:r>
            <a:r>
              <a:rPr lang="ru-RU" dirty="0" smtClean="0"/>
              <a:t>, </a:t>
            </a:r>
            <a:r>
              <a:rPr lang="ru-RU" dirty="0" err="1" smtClean="0"/>
              <a:t>загальнопоширеною</a:t>
            </a:r>
            <a:r>
              <a:rPr lang="ru-RU" dirty="0" smtClean="0"/>
              <a:t> </a:t>
            </a:r>
            <a:r>
              <a:rPr lang="ru-RU" dirty="0" err="1" smtClean="0"/>
              <a:t>інформаційною</a:t>
            </a:r>
            <a:r>
              <a:rPr lang="ru-RU" dirty="0" smtClean="0"/>
              <a:t> мережею, таким же </a:t>
            </a:r>
            <a:r>
              <a:rPr lang="ru-RU" dirty="0" err="1" smtClean="0"/>
              <a:t>узвичаєним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, як, </a:t>
            </a:r>
            <a:r>
              <a:rPr lang="ru-RU" dirty="0" err="1" smtClean="0"/>
              <a:t>наприклад</a:t>
            </a:r>
            <a:r>
              <a:rPr lang="ru-RU" dirty="0" smtClean="0"/>
              <a:t>, телефон (</a:t>
            </a:r>
            <a:r>
              <a:rPr lang="ru-RU" dirty="0" err="1" smtClean="0"/>
              <a:t>пишемо</a:t>
            </a:r>
            <a:r>
              <a:rPr lang="ru-RU" dirty="0" smtClean="0"/>
              <a:t> ж ми </a:t>
            </a:r>
            <a:r>
              <a:rPr lang="ru-RU" dirty="0" err="1" smtClean="0"/>
              <a:t>це</a:t>
            </a:r>
            <a:r>
              <a:rPr lang="ru-RU" dirty="0" smtClean="0"/>
              <a:t> слово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!),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</a:t>
            </a:r>
            <a:r>
              <a:rPr lang="ru-RU" dirty="0" err="1" smtClean="0"/>
              <a:t>аналогічно</a:t>
            </a:r>
            <a:r>
              <a:rPr lang="ru-RU" dirty="0" smtClean="0"/>
              <a:t> </a:t>
            </a:r>
            <a:r>
              <a:rPr lang="ru-RU" dirty="0" err="1" smtClean="0"/>
              <a:t>газеті</a:t>
            </a:r>
            <a:r>
              <a:rPr lang="ru-RU" dirty="0" smtClean="0"/>
              <a:t>).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комп’ютерні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формально не </a:t>
            </a:r>
            <a:r>
              <a:rPr lang="ru-RU" dirty="0" err="1" smtClean="0"/>
              <a:t>входять</a:t>
            </a:r>
            <a:r>
              <a:rPr lang="ru-RU" dirty="0" smtClean="0"/>
              <a:t> в </a:t>
            </a:r>
            <a:r>
              <a:rPr lang="ru-RU" dirty="0" err="1" smtClean="0"/>
              <a:t>Інтернет</a:t>
            </a:r>
            <a:r>
              <a:rPr lang="ru-RU" dirty="0" smtClean="0"/>
              <a:t>, як правило,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 за </a:t>
            </a:r>
            <a:r>
              <a:rPr lang="ru-RU" dirty="0" err="1" smtClean="0"/>
              <a:t>допомогою</a:t>
            </a:r>
            <a:r>
              <a:rPr lang="ru-RU" dirty="0" smtClean="0"/>
              <a:t> так </a:t>
            </a:r>
            <a:r>
              <a:rPr lang="ru-RU" dirty="0" err="1" smtClean="0"/>
              <a:t>званих</a:t>
            </a:r>
            <a:r>
              <a:rPr lang="ru-RU" dirty="0" smtClean="0"/>
              <a:t> </a:t>
            </a:r>
            <a:r>
              <a:rPr lang="ru-RU" dirty="0" err="1" smtClean="0"/>
              <a:t>шлюзів</a:t>
            </a:r>
            <a:r>
              <a:rPr lang="ru-RU" dirty="0" smtClean="0"/>
              <a:t>. А коли </a:t>
            </a:r>
            <a:r>
              <a:rPr lang="ru-RU" dirty="0" err="1" smtClean="0"/>
              <a:t>якась</a:t>
            </a:r>
            <a:r>
              <a:rPr lang="ru-RU" dirty="0" smtClean="0"/>
              <a:t> мережа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medvedev-soobshhil-o-roste-rossijskoj-internet-auditorii-do-80-mln-chelov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42852"/>
            <a:ext cx="2786082" cy="208607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66FF"/>
                </a:solidFill>
              </a:rPr>
              <a:t>Засоби</a:t>
            </a:r>
            <a:r>
              <a:rPr lang="ru-RU" dirty="0" smtClean="0">
                <a:solidFill>
                  <a:srgbClr val="FF66FF"/>
                </a:solidFill>
              </a:rPr>
              <a:t> </a:t>
            </a:r>
            <a:r>
              <a:rPr lang="ru-RU" dirty="0" err="1" smtClean="0">
                <a:solidFill>
                  <a:srgbClr val="FF66FF"/>
                </a:solidFill>
              </a:rPr>
              <a:t>зв’язку</a:t>
            </a:r>
            <a:endParaRPr lang="ru-RU" dirty="0">
              <a:solidFill>
                <a:srgbClr val="FF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6143636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Крім</a:t>
            </a:r>
            <a:r>
              <a:rPr lang="ru-RU" dirty="0" smtClean="0"/>
              <a:t> того, для </a:t>
            </a:r>
            <a:r>
              <a:rPr lang="ru-RU" dirty="0" err="1" smtClean="0"/>
              <a:t>неспеціалістів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разом </a:t>
            </a:r>
            <a:r>
              <a:rPr lang="ru-RU" dirty="0" err="1" smtClean="0"/>
              <a:t>узяті</a:t>
            </a:r>
            <a:r>
              <a:rPr lang="ru-RU" dirty="0" smtClean="0"/>
              <a:t>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через </a:t>
            </a:r>
            <a:r>
              <a:rPr lang="ru-RU" dirty="0" err="1" smtClean="0"/>
              <a:t>комп’ютери.За</a:t>
            </a:r>
            <a:r>
              <a:rPr lang="ru-RU" dirty="0" smtClean="0"/>
              <a:t> </a:t>
            </a:r>
            <a:r>
              <a:rPr lang="ru-RU" dirty="0" err="1" smtClean="0"/>
              <a:t>написанням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слова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«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принципове</a:t>
            </a:r>
            <a:r>
              <a:rPr lang="ru-RU" dirty="0" smtClean="0"/>
              <a:t> </a:t>
            </a:r>
            <a:r>
              <a:rPr lang="ru-RU" dirty="0" err="1" smtClean="0"/>
              <a:t>невизнання</a:t>
            </a:r>
            <a:r>
              <a:rPr lang="ru-RU" dirty="0" smtClean="0"/>
              <a:t> культурного статусу </a:t>
            </a:r>
            <a:r>
              <a:rPr lang="ru-RU" dirty="0" err="1" smtClean="0"/>
              <a:t>середовища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 descr="internet-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071678"/>
            <a:ext cx="2643206" cy="26432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І </a:t>
            </a:r>
            <a:r>
              <a:rPr lang="ru-RU" dirty="0" err="1" smtClean="0"/>
              <a:t>хоча</a:t>
            </a:r>
            <a:r>
              <a:rPr lang="ru-RU" dirty="0" smtClean="0"/>
              <a:t> в словниках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пишеться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, </a:t>
            </a:r>
            <a:r>
              <a:rPr lang="ru-RU" dirty="0" err="1" smtClean="0"/>
              <a:t>лінгвісти</a:t>
            </a:r>
            <a:r>
              <a:rPr lang="ru-RU" dirty="0" smtClean="0"/>
              <a:t> </a:t>
            </a:r>
            <a:r>
              <a:rPr lang="ru-RU" dirty="0" err="1" smtClean="0"/>
              <a:t>прогнозують</a:t>
            </a:r>
            <a:r>
              <a:rPr lang="ru-RU" dirty="0" smtClean="0"/>
              <a:t> </a:t>
            </a:r>
            <a:r>
              <a:rPr lang="ru-RU" dirty="0" err="1" smtClean="0"/>
              <a:t>швидку</a:t>
            </a:r>
            <a:r>
              <a:rPr lang="ru-RU" dirty="0" smtClean="0"/>
              <a:t> </a:t>
            </a:r>
            <a:r>
              <a:rPr lang="ru-RU" dirty="0" err="1" smtClean="0"/>
              <a:t>заміну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,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слово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найменуванням</a:t>
            </a:r>
            <a:r>
              <a:rPr lang="ru-RU" dirty="0" smtClean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комерційного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окремої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комунікаційної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4643446"/>
            <a:ext cx="5000660" cy="196179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18D846"/>
                </a:solidFill>
              </a:rPr>
              <a:t>Інтернет</a:t>
            </a:r>
            <a:r>
              <a:rPr lang="ru-RU" dirty="0" smtClean="0">
                <a:solidFill>
                  <a:srgbClr val="18D846"/>
                </a:solidFill>
              </a:rPr>
              <a:t> </a:t>
            </a:r>
            <a:r>
              <a:rPr lang="ru-RU" dirty="0" err="1" smtClean="0">
                <a:solidFill>
                  <a:srgbClr val="18D846"/>
                </a:solidFill>
              </a:rPr>
              <a:t>загальне</a:t>
            </a:r>
            <a:r>
              <a:rPr lang="ru-RU" dirty="0" smtClean="0">
                <a:solidFill>
                  <a:srgbClr val="18D846"/>
                </a:solidFill>
              </a:rPr>
              <a:t> </a:t>
            </a:r>
            <a:r>
              <a:rPr lang="ru-RU" dirty="0" err="1" smtClean="0">
                <a:solidFill>
                  <a:srgbClr val="18D846"/>
                </a:solidFill>
              </a:rPr>
              <a:t>імя</a:t>
            </a:r>
            <a:endParaRPr lang="ru-RU" dirty="0">
              <a:solidFill>
                <a:srgbClr val="18D84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5929354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загальне</a:t>
            </a:r>
            <a:r>
              <a:rPr lang="ru-RU" dirty="0" smtClean="0"/>
              <a:t>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 err="1" smtClean="0"/>
              <a:t>сукупності</a:t>
            </a:r>
            <a:r>
              <a:rPr lang="ru-RU" dirty="0" smtClean="0"/>
              <a:t> мереж, </a:t>
            </a:r>
            <a:r>
              <a:rPr lang="ru-RU" dirty="0" err="1" smtClean="0"/>
              <a:t>технічних</a:t>
            </a:r>
            <a:r>
              <a:rPr lang="ru-RU" dirty="0" smtClean="0"/>
              <a:t> систем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утворюваного</a:t>
            </a:r>
            <a:r>
              <a:rPr lang="ru-RU" dirty="0" smtClean="0"/>
              <a:t> ними </a:t>
            </a:r>
            <a:r>
              <a:rPr lang="ru-RU" dirty="0" err="1" smtClean="0"/>
              <a:t>комунікаційного</a:t>
            </a:r>
            <a:r>
              <a:rPr lang="ru-RU" dirty="0" smtClean="0"/>
              <a:t> простору. А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функцією</a:t>
            </a:r>
            <a:r>
              <a:rPr lang="ru-RU" dirty="0" smtClean="0"/>
              <a:t> </a:t>
            </a:r>
            <a:r>
              <a:rPr lang="ru-RU" dirty="0" err="1" smtClean="0"/>
              <a:t>радше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, </a:t>
            </a:r>
            <a:r>
              <a:rPr lang="ru-RU" dirty="0" err="1" smtClean="0"/>
              <a:t>аніж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.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 err="1" smtClean="0"/>
              <a:t>подібного</a:t>
            </a:r>
            <a:r>
              <a:rPr lang="ru-RU" dirty="0" smtClean="0"/>
              <a:t> характеру (</a:t>
            </a:r>
            <a:r>
              <a:rPr lang="ru-RU" dirty="0" err="1" smtClean="0"/>
              <a:t>телебачення</a:t>
            </a:r>
            <a:r>
              <a:rPr lang="ru-RU" dirty="0" smtClean="0"/>
              <a:t>, телефон, телефакс, </a:t>
            </a:r>
            <a:r>
              <a:rPr lang="ru-RU" dirty="0" err="1" smtClean="0"/>
              <a:t>локальні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 </a:t>
            </a:r>
            <a:r>
              <a:rPr lang="ru-RU" dirty="0" err="1" smtClean="0"/>
              <a:t>пишуться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071678"/>
            <a:ext cx="3000364" cy="32956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</TotalTime>
  <Words>984</Words>
  <Application>Microsoft Office PowerPoint</Application>
  <PresentationFormat>Экран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Винекнення слова Інтернет</vt:lpstr>
      <vt:lpstr>Орфографія слова Інтернет</vt:lpstr>
      <vt:lpstr>Слайд 3</vt:lpstr>
      <vt:lpstr>Написання слова — Internet</vt:lpstr>
      <vt:lpstr>Синоніми слова Інтернет</vt:lpstr>
      <vt:lpstr>Єдина мережа</vt:lpstr>
      <vt:lpstr>Засоби зв’язку</vt:lpstr>
      <vt:lpstr>Слайд 8</vt:lpstr>
      <vt:lpstr>Інтернет загальне імя</vt:lpstr>
      <vt:lpstr>Інтернет в українській мові</vt:lpstr>
      <vt:lpstr>Інтернет і культура </vt:lpstr>
      <vt:lpstr>Інформацією з Інтернету</vt:lpstr>
      <vt:lpstr>Інформаційний простір</vt:lpstr>
      <vt:lpstr>Гіпертекст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Radiolus</cp:lastModifiedBy>
  <cp:revision>17</cp:revision>
  <dcterms:created xsi:type="dcterms:W3CDTF">2016-11-10T08:49:49Z</dcterms:created>
  <dcterms:modified xsi:type="dcterms:W3CDTF">2016-11-24T20:21:59Z</dcterms:modified>
</cp:coreProperties>
</file>