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57" r:id="rId10"/>
    <p:sldId id="258" r:id="rId11"/>
    <p:sldId id="259" r:id="rId12"/>
    <p:sldId id="260" r:id="rId13"/>
    <p:sldId id="261" r:id="rId14"/>
    <p:sldId id="273" r:id="rId15"/>
    <p:sldId id="274" r:id="rId16"/>
    <p:sldId id="275" r:id="rId17"/>
    <p:sldId id="276" r:id="rId18"/>
    <p:sldId id="278" r:id="rId19"/>
    <p:sldId id="279" r:id="rId20"/>
    <p:sldId id="277" r:id="rId21"/>
    <p:sldId id="256" r:id="rId22"/>
    <p:sldId id="270" r:id="rId23"/>
    <p:sldId id="27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42021-AE13-4E51-B317-7A0E655ACE55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6FD91-EE85-4DAC-B27F-FBB47267A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8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6FD91-EE85-4DAC-B27F-FBB47267AF42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94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9E49-EB38-4C74-972E-7EBCF8D0CCEB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93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48A6-7090-43BC-9404-B0219162A263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91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588F-A959-413A-B96C-B37FD420AEAB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1B3F-3FC9-4FF4-8C58-C6D1BA638843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47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7C78-AE62-4461-9013-DC66C6C0A810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41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55BA-65DE-4129-9E7A-4E01ED648ED5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2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4DB0-9C7F-4350-BA0A-8E522AA9CA98}" type="datetime1">
              <a:rPr lang="ru-RU" smtClean="0"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38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DB61-B7BE-48CA-BEF6-B7C5C463C568}" type="datetime1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4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4744-097D-42E4-B18B-6BD973F50ED1}" type="datetime1">
              <a:rPr lang="ru-RU" smtClean="0"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08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D924-F6DB-4148-9A3D-8B1FC3F954AB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7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3825-1055-4CDD-8437-01A913D9F083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51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3FD6-3976-42A9-AD84-2C7E020F03D8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E864-7853-46B3-8FCF-8DBF6CDA7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17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4.png"/><Relationship Id="rId7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image" Target="../media/image5.gif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07719" y="1300549"/>
            <a:ext cx="10287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uk-UA" sz="60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60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ведення даних у масив та відображення його вмісту.</a:t>
            </a:r>
            <a:endParaRPr lang="ru-RU" sz="6000" b="1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6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Пошук </a:t>
            </a:r>
            <a:r>
              <a:rPr lang="uk-UA" sz="60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даних у </a:t>
            </a:r>
            <a:r>
              <a:rPr lang="uk-UA" sz="6000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масиві. </a:t>
            </a:r>
          </a:p>
          <a:p>
            <a:r>
              <a:rPr lang="uk-UA" sz="60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Обчислення підсумкових показників для числового масиву.</a:t>
            </a:r>
            <a:endParaRPr lang="ru-RU" sz="6000" b="1"/>
          </a:p>
        </p:txBody>
      </p:sp>
      <p:grpSp>
        <p:nvGrpSpPr>
          <p:cNvPr id="3" name="Группа 2"/>
          <p:cNvGrpSpPr/>
          <p:nvPr/>
        </p:nvGrpSpPr>
        <p:grpSpPr>
          <a:xfrm>
            <a:off x="-270983" y="-195205"/>
            <a:ext cx="2748719" cy="1905000"/>
            <a:chOff x="-234119" y="-146304"/>
            <a:chExt cx="2748719" cy="1905000"/>
          </a:xfrm>
        </p:grpSpPr>
        <p:pic>
          <p:nvPicPr>
            <p:cNvPr id="4" name="Picture 2" descr="Картинки по запросу фото кнопки для презентаций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65887" y="-146304"/>
              <a:ext cx="1905000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-234119" y="483029"/>
              <a:ext cx="2748719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cap="none" spc="0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11 клас</a:t>
              </a:r>
              <a:endParaRPr lang="ru-RU" sz="36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-362755" y="1216799"/>
            <a:ext cx="1857310" cy="1857309"/>
            <a:chOff x="329311" y="290822"/>
            <a:chExt cx="1857310" cy="1857309"/>
          </a:xfrm>
        </p:grpSpPr>
        <p:pic>
          <p:nvPicPr>
            <p:cNvPr id="7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17965">
              <a:off x="329311" y="290822"/>
              <a:ext cx="1857309" cy="1857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822959" y="660154"/>
              <a:ext cx="941833" cy="8668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hevron">
                <a:avLst>
                  <a:gd name="adj" fmla="val 38684"/>
                </a:avLst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ru-RU" sz="5400" b="1" cap="none" spc="0" smtClean="0">
                  <a:ln/>
                  <a:solidFill>
                    <a:schemeClr val="accent4"/>
                  </a:solidFill>
                  <a:effectLst/>
                </a:rPr>
                <a:t>Тема</a:t>
              </a:r>
              <a:endParaRPr lang="ru-RU" sz="5400" b="1" cap="none" spc="0">
                <a:ln/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206752" y="582091"/>
            <a:ext cx="9323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10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структурного програмування </a:t>
            </a:r>
            <a:endParaRPr lang="ru-RU" spc="100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8741087" y="6347743"/>
            <a:ext cx="3283400" cy="365125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Панченко Т.І., м. Павлоград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1752" y="230136"/>
            <a:ext cx="116403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Серед властивостей, яких не мали попередні компоненти, розглянемо такі:</a:t>
            </a:r>
          </a:p>
          <a:p>
            <a:pPr algn="just">
              <a:spcAft>
                <a:spcPts val="0"/>
              </a:spcAft>
            </a:pPr>
            <a:endParaRPr lang="ru-RU" sz="28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-ScrollBars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(англ.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scroll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прокручування,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bars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прямокутні смуги) –наявність чи відсутність на цьому компоненті </a:t>
            </a:r>
            <a:r>
              <a:rPr lang="uk-UA" sz="28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смуг прокручування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(горизонтальної –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ssHorizontal,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вертикальної –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ssVertical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обох –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ssBoth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для перегляду тексту, який виходить за границі компонента;</a:t>
            </a:r>
          </a:p>
          <a:p>
            <a:pPr algn="just">
              <a:spcAft>
                <a:spcPts val="0"/>
              </a:spcAft>
            </a:pPr>
            <a:endParaRPr lang="ru-RU" sz="28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-ReadOnly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(англ.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read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читати,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only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тільки) –можливість редагування рядків компонента: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False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можна редагувати,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True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не можна (тільки для читання);</a:t>
            </a:r>
          </a:p>
          <a:p>
            <a:pPr algn="just">
              <a:spcAft>
                <a:spcPts val="0"/>
              </a:spcAft>
            </a:pPr>
            <a:endParaRPr lang="ru-RU" sz="28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Lines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(англ. </a:t>
            </a:r>
            <a:r>
              <a:rPr lang="uk-UA" sz="2800" i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lines </a:t>
            </a:r>
            <a:r>
              <a:rPr lang="uk-UA" sz="28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лінії, рядки) –набір значень, розташованих у рядках цього компонента; кожний рядок має номер, нумерація рядків починається з 0;</a:t>
            </a:r>
            <a:endParaRPr lang="ru-RU" sz="28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67023" y="0"/>
            <a:ext cx="4426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  <a:tabLst>
                <a:tab pos="540385" algn="l"/>
              </a:tabLst>
            </a:pPr>
            <a:r>
              <a:rPr lang="uk-UA" b="1" u="sng">
                <a:latin typeface="Times New Roman" panose="02020603050405020304" pitchFamily="18" charset="0"/>
                <a:ea typeface="Calibri" panose="020F0502020204030204" pitchFamily="34" charset="0"/>
              </a:rPr>
              <a:t>Багаторядкове поле та його властивості.</a:t>
            </a:r>
            <a:endParaRPr lang="ru-RU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29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12064" y="198043"/>
            <a:ext cx="111406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tabLst>
                <a:tab pos="540385" algn="l"/>
              </a:tabLst>
            </a:pPr>
            <a:r>
              <a:rPr lang="uk-UA" sz="24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Введення та виведення значень елементів одновимірного масиву.</a:t>
            </a:r>
            <a:endParaRPr lang="ru-RU" sz="24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0936" y="1667548"/>
            <a:ext cx="10588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6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Задача. </a:t>
            </a:r>
            <a:r>
              <a:rPr lang="uk-UA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Сформувати одновимірний масив з десяти дійсних чисел, які вводяться в рядки багаторядкового поля, піднести ці числа до квадрата і вивести ці квадрати в інше багаторядкове поле.</a:t>
            </a:r>
            <a:endParaRPr lang="ru-RU" sz="36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4360" y="685122"/>
            <a:ext cx="110550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Розмістимо на формі два багаторядкових поля з іменами </a:t>
            </a:r>
            <a:r>
              <a:rPr lang="uk-UA" sz="3600" b="1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Memo1</a:t>
            </a:r>
            <a:r>
              <a:rPr lang="uk-UA" sz="36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 </a:t>
            </a:r>
            <a:r>
              <a:rPr lang="uk-UA" sz="3600" b="1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Memo2</a:t>
            </a:r>
            <a:r>
              <a:rPr lang="uk-UA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розташуємо їх на формі одне поруч з іншим та встановимо для них значення властивостей: </a:t>
            </a: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Height 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600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150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ScrollBars 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600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ssVertical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ReadOnly 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600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False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Розмістимо на формі також кнопку, встановимо для неї </a:t>
            </a: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Caption 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600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'До квадрата</a:t>
            </a:r>
            <a:r>
              <a:rPr lang="uk-UA" sz="36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' </a:t>
            </a:r>
            <a:r>
              <a:rPr lang="uk-UA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 створимо процедуру, пов’язану з подією </a:t>
            </a: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OnClick</a:t>
            </a:r>
            <a:r>
              <a:rPr lang="uk-UA" sz="36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цієї кнопки.</a:t>
            </a:r>
            <a:endParaRPr lang="ru-RU" sz="36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31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352" y="100585"/>
            <a:ext cx="11661648" cy="661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571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83508" y="214055"/>
            <a:ext cx="3906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Пошук даних у масиві.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2502" y="2967335"/>
            <a:ext cx="108452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4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Задача. </a:t>
            </a:r>
            <a:r>
              <a:rPr lang="uk-UA" sz="4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Визначити, скільки разів трапляється дане дійсне число серед значень елементів даного масиву з десяти дійсних чисел.</a:t>
            </a:r>
            <a:endParaRPr lang="ru-RU" sz="4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59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87079" y="372123"/>
            <a:ext cx="1190492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procedure TForm1.Button1Click (Sender: TObject);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 a: array [1..10] of Real; i, k: Integer; x: Real;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begin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StrToFloat (Edit1.Text); </a:t>
            </a:r>
            <a:r>
              <a:rPr lang="uk-UA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{Уведення числа, з яким потрібно порівнювати значення елементів масиву}</a:t>
            </a:r>
            <a:endParaRPr lang="ru-RU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0; </a:t>
            </a:r>
            <a:r>
              <a:rPr lang="uk-UA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{Лічильник кількості елементів масиву, що дорівнюють даному числу </a:t>
            </a:r>
            <a:r>
              <a:rPr lang="uk-UA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</a:t>
            </a:r>
            <a:r>
              <a:rPr lang="uk-UA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їх поки що не траплялося жодного}</a:t>
            </a:r>
            <a:endParaRPr lang="ru-RU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to 10 do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begin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a[i]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StrToFloat (Memo1.Lines[i-1]);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{Уведення значень елементів одновимірного масиву з багаторядкового поля}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a[i] = x then k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 + 1;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{Якщо значення чергового елемента масиву дорівнює заданому числу, то значення лічильника збільшується на 1}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Label1.Caption := IntToStr (k) + ' разів' </a:t>
            </a:r>
            <a:r>
              <a:rPr lang="uk-UA">
                <a:latin typeface="Times New Roman" panose="02020603050405020304" pitchFamily="18" charset="0"/>
                <a:ea typeface="Times New Roman" panose="02020603050405020304" pitchFamily="18" charset="0"/>
              </a:rPr>
              <a:t>{Виведення результату в напис з додаванням пояснювального тексту}</a:t>
            </a:r>
            <a:endParaRPr lang="ru-RU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end;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10774" y="-136525"/>
            <a:ext cx="44426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Пошук даних у масиві.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1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46567" y="3105835"/>
            <a:ext cx="114193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4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Задача. </a:t>
            </a:r>
            <a:r>
              <a:rPr lang="uk-UA" sz="4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Визначити, чи трапляється дане дійсне число серед значень елементів даного масиву з десяти дійсних чисел.</a:t>
            </a:r>
            <a:endParaRPr lang="ru-RU" sz="4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5831" y="224688"/>
            <a:ext cx="44426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Пошук даних у масиві.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3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2651" y="562615"/>
            <a:ext cx="1197934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procedure TForm1.Button1Click (Sender: TObject);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 a: array [1..10] of Real; i: Integer; x: Real; f: Boolean;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begin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to 10 do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a[i]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StrToFloat (Memo1.Lines[i-1]);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StrToFloat (Edit1.Text);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false; </a:t>
            </a:r>
            <a:r>
              <a:rPr lang="uk-UA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 Дане число в масиві поки що не траплялося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to 10 do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a[i] 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begin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true; </a:t>
            </a:r>
            <a:r>
              <a:rPr lang="uk-UA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 Дане число в масиві трапилося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break; </a:t>
            </a:r>
            <a:r>
              <a:rPr lang="uk-UA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{Перериваємо виконання циклу, бо число трапилося в масиві}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end;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Label1.Caption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'трапляється'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else Label1.Caption :</a:t>
            </a:r>
            <a:r>
              <a:rPr lang="uk-UA" sz="24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4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'не трапляється';</a:t>
            </a:r>
            <a:endParaRPr lang="ru-RU" sz="24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540385" algn="l"/>
              </a:tabLst>
            </a:pPr>
            <a:r>
              <a:rPr lang="uk-UA" sz="2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end;</a:t>
            </a:r>
            <a:endParaRPr lang="ru-RU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89626" y="75590"/>
            <a:ext cx="44426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Пошук даних у масиві.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427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27321" y="235045"/>
            <a:ext cx="9909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Обчислення підсумкових показників для числового масиву.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7320" y="2407749"/>
            <a:ext cx="1034547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44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Задача. </a:t>
            </a:r>
            <a:r>
              <a:rPr lang="uk-UA" sz="4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даному масиві з десяти дійсних чисел визначити найбільше значення.</a:t>
            </a:r>
            <a:endParaRPr lang="ru-RU" sz="4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95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0753" y="1582341"/>
            <a:ext cx="117808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procedure TForm1.Button1Click (Sender: TObject);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 a: array [1..10] of Real; i: Integer; max: Real;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begin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to 10 do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a[i]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StrToFloat (Memo1.Lines[i-1]);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a[1];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 Вважаємо, що найбільший елемент – перший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i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to 10 do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a[i] &gt; max then max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a[i];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{Замінюємо значення найбільшого елемента}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Label1.Caption :</a:t>
            </a:r>
            <a:r>
              <a:rPr lang="uk-UA" sz="28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FloatToStr (max) + ' – найбільше значення';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end;</a:t>
            </a: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1116" y="178485"/>
            <a:ext cx="11153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Обчислення підсумкових показників для числового масиву.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6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426382" y="290822"/>
            <a:ext cx="6680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Актуалізація опорних знань учнів: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384" y="1490472"/>
            <a:ext cx="10323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smtClean="0">
                <a:latin typeface="Segoe Script" panose="020B0504020000000003" pitchFamily="34" charset="0"/>
              </a:rPr>
              <a:t>Обери номер запитання:</a:t>
            </a:r>
            <a:endParaRPr lang="ru-RU" sz="4000" b="1">
              <a:latin typeface="Segoe Script" panose="020B0504020000000003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49216" y="1986218"/>
            <a:ext cx="2438400" cy="2438400"/>
            <a:chOff x="-134475" y="1594033"/>
            <a:chExt cx="2438400" cy="2438400"/>
          </a:xfrm>
        </p:grpSpPr>
        <p:pic>
          <p:nvPicPr>
            <p:cNvPr id="1026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4" action="ppaction://hlinksldjump"/>
                </a:rPr>
                <a:t>1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5673513" y="2045671"/>
            <a:ext cx="2438400" cy="2438400"/>
            <a:chOff x="-134475" y="1594033"/>
            <a:chExt cx="2438400" cy="2438400"/>
          </a:xfrm>
        </p:grpSpPr>
        <p:pic>
          <p:nvPicPr>
            <p:cNvPr id="10" name="Picture 2" descr="Похожее изображение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Прямоугольник 10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5" action="ppaction://hlinksldjump"/>
                </a:rPr>
                <a:t>2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9944061" y="1838954"/>
            <a:ext cx="2438400" cy="2438400"/>
            <a:chOff x="-134475" y="1594033"/>
            <a:chExt cx="2438400" cy="2438400"/>
          </a:xfrm>
        </p:grpSpPr>
        <p:pic>
          <p:nvPicPr>
            <p:cNvPr id="13" name="Picture 2" descr="Похожее изображение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Прямоугольник 13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6" action="ppaction://hlinksldjump"/>
                </a:rPr>
                <a:t>3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-81174" y="3957432"/>
            <a:ext cx="2438400" cy="2438400"/>
            <a:chOff x="-134475" y="1594033"/>
            <a:chExt cx="2438400" cy="2438400"/>
          </a:xfrm>
        </p:grpSpPr>
        <p:pic>
          <p:nvPicPr>
            <p:cNvPr id="16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>
              <a:hlinkClick r:id="rId7" action="ppaction://hlinksldjump"/>
            </p:cNvPr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7" action="ppaction://hlinksldjump"/>
                </a:rPr>
                <a:t>4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375143" y="4056407"/>
            <a:ext cx="2438400" cy="2438400"/>
            <a:chOff x="-134475" y="1594033"/>
            <a:chExt cx="2438400" cy="2438400"/>
          </a:xfrm>
        </p:grpSpPr>
        <p:pic>
          <p:nvPicPr>
            <p:cNvPr id="19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Прямоугольник 19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8" action="ppaction://hlinksldjump"/>
                </a:rPr>
                <a:t>5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788598" y="4117438"/>
            <a:ext cx="2438400" cy="2438400"/>
            <a:chOff x="-134475" y="1594033"/>
            <a:chExt cx="2438400" cy="2438400"/>
          </a:xfrm>
        </p:grpSpPr>
        <p:pic>
          <p:nvPicPr>
            <p:cNvPr id="22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Прямоугольник 22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  <a:hlinkClick r:id="rId9" action="ppaction://hlinksldjump"/>
                </a:rPr>
                <a:t>6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pic>
        <p:nvPicPr>
          <p:cNvPr id="8" name="Picture 2" descr="Похожее изображение">
            <a:hlinkClick r:id="rId10" action="ppaction://hlinksldjump"/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2098" y="5592351"/>
            <a:ext cx="1165225" cy="116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6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2652" y="1166842"/>
            <a:ext cx="1123861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 та охарактеризуйте відомі вам властивості багаторядкового поля.</a:t>
            </a:r>
          </a:p>
          <a:p>
            <a:pPr marL="514350" indent="-514350" algn="just">
              <a:spcAft>
                <a:spcPts val="0"/>
              </a:spcAft>
              <a:buAutoNum type="arabicPeriod"/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uk-UA" sz="32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Назвіть і поясніть відомі вам стандартні методи багаторядкового поля.</a:t>
            </a:r>
          </a:p>
          <a:p>
            <a:pPr algn="just">
              <a:spcAft>
                <a:spcPts val="0"/>
              </a:spcAf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3.</a:t>
            </a:r>
            <a:r>
              <a:rPr lang="uk-UA" sz="32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увести числа в багаторядкове поле до запуску проекту?</a:t>
            </a:r>
          </a:p>
          <a:p>
            <a:pPr algn="just">
              <a:spcAft>
                <a:spcPts val="0"/>
              </a:spcAft>
            </a:pPr>
            <a:endParaRPr lang="uk-UA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3200">
                <a:latin typeface="Times New Roman" panose="02020603050405020304" pitchFamily="18" charset="0"/>
                <a:ea typeface="Times New Roman" panose="02020603050405020304" pitchFamily="18" charset="0"/>
              </a:rPr>
              <a:t>4. Опишіть різні способи визначення, чи трапляється задане число серед значень елементів масиву.</a:t>
            </a:r>
            <a:endParaRPr lang="ru-RU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9256" y="595423"/>
            <a:ext cx="5209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Закріплення знань:</a:t>
            </a:r>
            <a:endParaRPr lang="ru-RU" sz="3200" b="1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206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57446" y="637700"/>
            <a:ext cx="108771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завдання:</a:t>
            </a:r>
          </a:p>
          <a:p>
            <a:pPr algn="ctr">
              <a:spcAft>
                <a:spcPts val="0"/>
              </a:spcAft>
            </a:pPr>
            <a:endParaRPr lang="uk-UA" sz="3200" b="1" u="sng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uk-UA" sz="3200" b="1" u="sng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uk-UA" sz="32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Створіть проект, у якому потрібно сформувати масив із десяти цілих чисел, що знаходяться в рядках багаторядкового поля, знайдіть середнє арифметичне значення елементів масиву та виведіть результат у напис. Створіть у власній папці папку </a:t>
            </a: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 </a:t>
            </a:r>
            <a:r>
              <a:rPr lang="uk-UA" sz="3200" b="1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Дата.1</a:t>
            </a:r>
            <a:r>
              <a:rPr lang="uk-UA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збережіть у ній проект.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2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33063" y="341645"/>
            <a:ext cx="4125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2140" y="2551837"/>
            <a:ext cx="111748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2</a:t>
            </a:r>
            <a:r>
              <a:rPr lang="uk-UA" sz="3200" b="1"/>
              <a:t>.</a:t>
            </a:r>
            <a:r>
              <a:rPr lang="uk-UA" sz="3200" smtClean="0"/>
              <a:t> </a:t>
            </a:r>
            <a:r>
              <a:rPr lang="uk-UA" sz="3200">
                <a:latin typeface="Times New Roman" panose="02020603050405020304" pitchFamily="18" charset="0"/>
                <a:ea typeface="Times New Roman" panose="02020603050405020304" pitchFamily="18" charset="0"/>
              </a:rPr>
              <a:t>Створіть проект, у якому потрібно сформувати масив із дев’яти цілих чисел, що знаходяться в рядках багаторядкового поля, визначте, чи трапляються серед значень елементів цього масиву числа, кратні числу 3, і виведіть результат у напис. Створіть у власній папці папку </a:t>
            </a:r>
            <a:r>
              <a:rPr lang="uk-UA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 </a:t>
            </a:r>
            <a:r>
              <a:rPr lang="uk-UA" sz="32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Дата.2</a:t>
            </a:r>
            <a:r>
              <a:rPr lang="uk-UA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>
                <a:latin typeface="Times New Roman" panose="02020603050405020304" pitchFamily="18" charset="0"/>
                <a:ea typeface="Times New Roman" panose="02020603050405020304" pitchFamily="18" charset="0"/>
              </a:rPr>
              <a:t>і збережіть у ній проект.</a:t>
            </a:r>
            <a:endParaRPr lang="ru-RU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29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25549" y="382795"/>
            <a:ext cx="1094090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3200" b="1" u="sng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Домашнє завдання:</a:t>
            </a:r>
          </a:p>
          <a:p>
            <a:pPr algn="ctr">
              <a:spcAft>
                <a:spcPts val="0"/>
              </a:spcAft>
            </a:pPr>
            <a:endParaRPr lang="uk-UA" sz="3200" b="1" u="sng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Вивчити конспект.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uk-UA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Опрацювати матеріал підручника на ст. 104-109. (Й.Я. Ривкінд, Т.І. Лисенко, Л.А. Чернікова, В.В. Шакотько).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uk-UA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Завершити виконання практичних завдань.</a:t>
            </a:r>
            <a:endParaRPr lang="ru-RU" sz="32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57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93724" y="3124705"/>
            <a:ext cx="110045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Що таке одновимірний масив?</a:t>
            </a: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51678" y="0"/>
            <a:ext cx="2438400" cy="2438400"/>
            <a:chOff x="-134475" y="1594033"/>
            <a:chExt cx="2438400" cy="2438400"/>
          </a:xfrm>
        </p:grpSpPr>
        <p:pic>
          <p:nvPicPr>
            <p:cNvPr id="6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1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6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0" y="90842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8" y="2813233"/>
              <a:ext cx="535723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2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11936" y="2413337"/>
            <a:ext cx="875919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uk-UA" sz="6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чого складається ім’я </a:t>
            </a:r>
          </a:p>
          <a:p>
            <a:pPr>
              <a:spcAft>
                <a:spcPts val="0"/>
              </a:spcAft>
            </a:pPr>
            <a:r>
              <a:rPr lang="uk-UA" sz="60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6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 масиву?</a:t>
            </a: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6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388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401270" y="250477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3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877482" y="2596544"/>
            <a:ext cx="1059116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uk-UA" sz="6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може використовуватись </a:t>
            </a:r>
          </a:p>
          <a:p>
            <a:pPr>
              <a:spcAft>
                <a:spcPts val="0"/>
              </a:spcAft>
            </a:pPr>
            <a:r>
              <a:rPr lang="uk-UA" sz="60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6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номер елемента масиву?</a:t>
            </a: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6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385860" y="254488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4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129934" y="2529652"/>
            <a:ext cx="113127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складанні проектів для розв’язування яких задач зручно використовувати масиви?</a:t>
            </a: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40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52608" y="163819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5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828820" y="2459504"/>
            <a:ext cx="111756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uk-UA" sz="6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записати змінну типу    </a:t>
            </a:r>
            <a:r>
              <a:rPr lang="uk-UA" sz="6000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одновимірний масив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рядку </a:t>
            </a: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66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0" y="0"/>
            <a:ext cx="2438400" cy="2438400"/>
            <a:chOff x="-134475" y="1594033"/>
            <a:chExt cx="2438400" cy="2438400"/>
          </a:xfrm>
        </p:grpSpPr>
        <p:pic>
          <p:nvPicPr>
            <p:cNvPr id="5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4475" y="1594033"/>
              <a:ext cx="2438400" cy="2438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341737" y="2813233"/>
              <a:ext cx="535724" cy="923330"/>
            </a:xfrm>
            <a:prstGeom prst="rect">
              <a:avLst/>
            </a:prstGeom>
            <a:gradFill>
              <a:gsLst>
                <a:gs pos="0">
                  <a:srgbClr val="FA714C"/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5400" b="1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6</a:t>
              </a:r>
              <a:endParaRPr lang="ru-RU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342679" y="2318651"/>
            <a:ext cx="9506641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60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uk-UA" sz="6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Яким може бути діапазон </a:t>
            </a:r>
          </a:p>
          <a:p>
            <a:pPr>
              <a:spcAft>
                <a:spcPts val="0"/>
              </a:spcAft>
            </a:pPr>
            <a:r>
              <a:rPr lang="uk-UA" sz="60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номерів елементів масиву?</a:t>
            </a:r>
            <a:endParaRPr lang="ru-RU" sz="6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2" descr="Картинки по запросу фото кнопки для презентаций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4791075"/>
            <a:ext cx="21050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7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68500" y="156848"/>
            <a:ext cx="4426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  <a:tabLst>
                <a:tab pos="540385" algn="l"/>
              </a:tabLst>
            </a:pPr>
            <a:r>
              <a:rPr lang="uk-UA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Багаторядкове поле та його властивості.</a:t>
            </a:r>
            <a:endParaRPr lang="ru-RU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6760" y="482973"/>
            <a:ext cx="9409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uk-UA" sz="20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ведення і виведення значень елементів одновимірного масиву: </a:t>
            </a:r>
            <a:endParaRPr lang="ru-RU" sz="2000"/>
          </a:p>
        </p:txBody>
      </p:sp>
      <p:sp>
        <p:nvSpPr>
          <p:cNvPr id="4" name="Прямоугольник 3"/>
          <p:cNvSpPr/>
          <p:nvPr/>
        </p:nvSpPr>
        <p:spPr>
          <a:xfrm>
            <a:off x="569160" y="862276"/>
            <a:ext cx="83906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багаторядкове поле </a:t>
            </a:r>
            <a:r>
              <a:rPr lang="uk-UA" sz="28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(компонент типу </a:t>
            </a:r>
            <a:r>
              <a:rPr lang="uk-UA" sz="48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TMemo</a:t>
            </a:r>
            <a:r>
              <a:rPr lang="uk-UA" sz="48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480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745" y="1828800"/>
            <a:ext cx="6601635" cy="4950371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>
            <a:off x="4918841" y="1923393"/>
            <a:ext cx="367862" cy="53602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375338" y="3605048"/>
            <a:ext cx="3720662" cy="17236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>
            <a:stCxn id="8" idx="4"/>
          </p:cNvCxnSpPr>
          <p:nvPr/>
        </p:nvCxnSpPr>
        <p:spPr>
          <a:xfrm flipH="1">
            <a:off x="4235669" y="2459421"/>
            <a:ext cx="867103" cy="11456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4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1138</Words>
  <Application>Microsoft Office PowerPoint</Application>
  <PresentationFormat>Широкоэкранный</PresentationFormat>
  <Paragraphs>144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 Unicode MS</vt:lpstr>
      <vt:lpstr>Arial</vt:lpstr>
      <vt:lpstr>Calibri</vt:lpstr>
      <vt:lpstr>Calibri Light</vt:lpstr>
      <vt:lpstr>Segoe Script</vt:lpstr>
      <vt:lpstr>SymbolMT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vitalii</dc:creator>
  <cp:lastModifiedBy>vitalii</cp:lastModifiedBy>
  <cp:revision>13</cp:revision>
  <dcterms:created xsi:type="dcterms:W3CDTF">2016-11-22T11:13:38Z</dcterms:created>
  <dcterms:modified xsi:type="dcterms:W3CDTF">2016-11-22T13:17:41Z</dcterms:modified>
</cp:coreProperties>
</file>