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58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CC"/>
    <a:srgbClr val="0000FF"/>
    <a:srgbClr val="F8A6EE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88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13.11.2016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Layout" Target="../slideLayouts/slideLayout7.xml"/><Relationship Id="rId1" Type="http://schemas.openxmlformats.org/officeDocument/2006/relationships/video" Target="file:///C:\Users\&#1040;&#1076;&#1084;&#1080;&#1085;\Downloads\&#1055;&#1086;&#1074;&#1090;&#1086;&#1088;&#1080;%20&#1103;&#1082;%20&#1103;%20-%20&#1074;&#1077;&#1089;&#1077;&#1083;&#1072;%20&#1076;&#1080;&#1090;&#1103;&#1095;&#1072;%20&#1088;&#1091;&#1093;&#1072;&#1085;&#1082;&#1072;%20&#1074;&#1110;&#1076;%20&#1075;&#1091;&#1088;&#1090;&#1091;%20&#1052;&#1072;&#1083;&#1076;&#1110;&#1074;&#1080;.mp4" TargetMode="Externa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Layout" Target="../slideLayouts/slideLayout7.xml"/><Relationship Id="rId1" Type="http://schemas.openxmlformats.org/officeDocument/2006/relationships/video" Target="file:///F:\&#1096;&#1082;&#1086;&#1083;&#1072;\&#1059;&#1082;&#1088;&#1072;&#1111;&#1085;&#1089;&#1100;&#1082;&#1072;%20&#1084;&#1086;&#1074;&#1072;\&#1055;&#1072;&#1083;&#1100;&#1095;&#1080;&#1082;&#1086;&#1074;&#1072;%20&#1075;&#1110;&#1084;&#1085;&#1072;&#1089;&#1090;&#1080;&#1082;&#1072;.mp4" TargetMode="Externa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Картинки по запросу продзвенів уже дзвінок починається урок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Картинки по запросу фон детский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285984" y="285728"/>
            <a:ext cx="2157963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uk-UA" sz="6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№304</a:t>
            </a:r>
            <a:endParaRPr lang="ru-RU" sz="6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643174" y="1500174"/>
            <a:ext cx="1758815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8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С+7</a:t>
            </a:r>
            <a:endParaRPr lang="ru-RU" sz="8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71472" y="3143248"/>
            <a:ext cx="578908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Якщо с=77, то с+7=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71472" y="4429132"/>
            <a:ext cx="578908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33CC"/>
                </a:solidFill>
              </a:rPr>
              <a:t>Якщо с=25, то с+7=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FF33CC"/>
              </a:soli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allAtOnce"/>
      <p:bldP spid="5" grpId="0" build="allAtOnce"/>
      <p:bldP spid="6" grpId="0" build="allAtOnce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Повтори як я - весела дитяча руханка від гурту Малдіви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Картинки по запросу фон детский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714480" y="285728"/>
            <a:ext cx="349326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Задача 305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14282" y="1071546"/>
            <a:ext cx="3682419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uk-UA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Посадила –</a:t>
            </a:r>
          </a:p>
          <a:p>
            <a:r>
              <a:rPr lang="uk-UA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Зібрала -</a:t>
            </a:r>
            <a:r>
              <a:rPr lang="uk-UA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857620" y="1071546"/>
            <a:ext cx="121058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uk-UA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а в.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000364" y="1857364"/>
            <a:ext cx="118974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uk-UA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?</a:t>
            </a:r>
            <a:r>
              <a:rPr lang="uk-UA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в.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000496" y="1857364"/>
            <a:ext cx="447590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uk-UA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, на в </a:t>
            </a:r>
            <a:r>
              <a:rPr lang="uk-UA" sz="5400" b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</a:t>
            </a:r>
            <a:r>
              <a:rPr lang="uk-UA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. ˃, ніж 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2" name="Стрелка углом вверх 11"/>
          <p:cNvSpPr/>
          <p:nvPr/>
        </p:nvSpPr>
        <p:spPr>
          <a:xfrm rot="16200000">
            <a:off x="6911595" y="732215"/>
            <a:ext cx="464346" cy="2000264"/>
          </a:xfrm>
          <a:prstGeom prst="bentUp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357158" y="2643182"/>
            <a:ext cx="121379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uk-UA" sz="5400" b="1" dirty="0" err="1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а+в</a:t>
            </a:r>
            <a:endParaRPr lang="ru-RU" sz="5400" b="1" cap="none" spc="0" dirty="0">
              <a:ln w="11430"/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0" y="3143248"/>
            <a:ext cx="9156994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uk-UA" sz="5400" b="1" cap="none" spc="0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Якщо а =9, в=18, то а+в=9+18=</a:t>
            </a:r>
          </a:p>
          <a:p>
            <a:r>
              <a:rPr lang="uk-UA" sz="5400" b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18+10-1=27(в.)</a:t>
            </a:r>
            <a:endParaRPr lang="ru-RU" sz="5400" b="1" cap="none" spc="0" dirty="0">
              <a:ln w="11430"/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0" y="4786322"/>
            <a:ext cx="8949565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uk-UA" sz="5400" b="1" cap="none" spc="0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Відповідь: бабуся зібрала 27 </a:t>
            </a:r>
          </a:p>
          <a:p>
            <a:r>
              <a:rPr lang="uk-UA" sz="5400" b="1" cap="none" spc="0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відер картоплі.</a:t>
            </a:r>
            <a:endParaRPr lang="ru-RU" sz="5400" b="1" cap="none" spc="0" dirty="0">
              <a:ln w="11430"/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allAtOnce"/>
      <p:bldP spid="7" grpId="0" build="allAtOnce"/>
      <p:bldP spid="8" grpId="0" build="allAtOnce"/>
      <p:bldP spid="9" grpId="0" build="allAtOnce"/>
      <p:bldP spid="12" grpId="0" animBg="1"/>
      <p:bldP spid="13" grpId="0" build="allAtOnce"/>
      <p:bldP spid="14" grpId="0" build="allAtOnce"/>
      <p:bldP spid="15" grpId="0" build="allAtOnce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Картинки по запросу театральна студія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0"/>
            <a:ext cx="9124407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786050" y="428604"/>
            <a:ext cx="349326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uk-UA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Задача 306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14282" y="1928802"/>
            <a:ext cx="8520281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914400" indent="-914400">
              <a:buAutoNum type="arabicPeriod"/>
            </a:pPr>
            <a:r>
              <a:rPr lang="uk-UA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Скільки учнів займалось</a:t>
            </a:r>
          </a:p>
          <a:p>
            <a:pPr marL="914400" indent="-914400"/>
            <a:r>
              <a:rPr lang="uk-UA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 у театральній студії?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19918" y="3786190"/>
            <a:ext cx="8593250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914400" indent="-914400"/>
            <a:r>
              <a:rPr lang="uk-UA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2. Скільки дівчат займалось</a:t>
            </a:r>
          </a:p>
          <a:p>
            <a:pPr marL="914400" indent="-914400"/>
            <a:r>
              <a:rPr lang="uk-UA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 у театральній студії?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allAtOnce"/>
      <p:bldP spid="7" grpId="0" build="allAtOnce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Картинки по запросу логічні задачі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51922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AutoShape 2" descr="Картинки по запросу чог навчились на уроці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8676" name="Picture 4" descr="Картинки по запросу чог навчились на уроці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Картинки по запросу дошка шкільн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14346" y="0"/>
            <a:ext cx="9358346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407336" y="2967335"/>
            <a:ext cx="483337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5400" b="0" cap="none" spc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с.55  №307,308.</a:t>
            </a:r>
            <a:endParaRPr lang="ru-RU" sz="5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Картинки по запросу фон детский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071538" y="-428652"/>
            <a:ext cx="6286544" cy="772519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496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5</a:t>
            </a:r>
            <a:endParaRPr lang="ru-RU" sz="496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357290" y="1500174"/>
            <a:ext cx="6286544" cy="450892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287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12</a:t>
            </a:r>
            <a:endParaRPr lang="ru-RU" sz="287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509690" y="1652574"/>
            <a:ext cx="6286544" cy="450892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287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48</a:t>
            </a:r>
            <a:endParaRPr lang="ru-RU" sz="287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662090" y="1804974"/>
            <a:ext cx="6286544" cy="450892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287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26</a:t>
            </a:r>
            <a:endParaRPr lang="ru-RU" sz="287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814490" y="1957374"/>
            <a:ext cx="6286544" cy="450892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287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15</a:t>
            </a:r>
            <a:endParaRPr lang="ru-RU" sz="287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966890" y="2109774"/>
            <a:ext cx="6286544" cy="450892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287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93</a:t>
            </a:r>
            <a:endParaRPr lang="ru-RU" sz="287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119290" y="2262174"/>
            <a:ext cx="6286544" cy="450892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287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84</a:t>
            </a:r>
            <a:endParaRPr lang="ru-RU" sz="287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271690" y="2414574"/>
            <a:ext cx="6286544" cy="450892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287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56</a:t>
            </a:r>
            <a:endParaRPr lang="ru-RU" sz="287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2424090" y="2566974"/>
            <a:ext cx="6286544" cy="450892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287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88</a:t>
            </a:r>
            <a:endParaRPr lang="ru-RU" sz="287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2576490" y="2719374"/>
            <a:ext cx="6286544" cy="450892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287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99</a:t>
            </a:r>
            <a:endParaRPr lang="ru-RU" sz="287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2728890" y="2871774"/>
            <a:ext cx="6286544" cy="450892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287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33</a:t>
            </a:r>
            <a:endParaRPr lang="ru-RU" sz="287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1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41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51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1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71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7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81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7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91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01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7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11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  <p:bldP spid="4" grpId="0" build="allAtOnce"/>
      <p:bldP spid="5" grpId="0" build="allAtOnce"/>
      <p:bldP spid="6" grpId="0" build="allAtOnce"/>
      <p:bldP spid="8" grpId="0" build="allAtOnce"/>
      <p:bldP spid="9" grpId="0" build="allAtOnce"/>
      <p:bldP spid="10" grpId="0" build="allAtOnce"/>
      <p:bldP spid="11" grpId="0" build="allAtOnce"/>
      <p:bldP spid="12" grpId="0" build="allAtOnce"/>
      <p:bldP spid="13" grpId="0" build="allAtOnce"/>
      <p:bldP spid="14" grpId="0" build="allAtOnce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Картинки по запросу фон детский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928662" y="357166"/>
            <a:ext cx="1215396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+5</a:t>
            </a:r>
            <a:endParaRPr lang="ru-RU" sz="8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000364" y="357166"/>
            <a:ext cx="1103187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8A6EE"/>
                </a:solidFill>
              </a:rPr>
              <a:t>-7</a:t>
            </a:r>
            <a:endParaRPr lang="ru-RU" sz="88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F8A6EE"/>
              </a:solidFill>
              <a:effectLst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071802" y="2786058"/>
            <a:ext cx="2771914" cy="31547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199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23</a:t>
            </a:r>
            <a:endParaRPr lang="ru-RU" sz="199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224202" y="2938458"/>
            <a:ext cx="2771914" cy="31547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199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15</a:t>
            </a:r>
            <a:endParaRPr lang="ru-RU" sz="199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376602" y="3090858"/>
            <a:ext cx="1478290" cy="31547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199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9</a:t>
            </a:r>
            <a:endParaRPr lang="ru-RU" sz="199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376602" y="3090858"/>
            <a:ext cx="2771914" cy="31547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199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26</a:t>
            </a:r>
            <a:endParaRPr lang="ru-RU" sz="199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529002" y="3243258"/>
            <a:ext cx="2771914" cy="31547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199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18</a:t>
            </a:r>
            <a:endParaRPr lang="ru-RU" sz="199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681402" y="3395658"/>
            <a:ext cx="2771914" cy="31547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199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37</a:t>
            </a:r>
            <a:endParaRPr lang="ru-RU" sz="199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3643306" y="2928934"/>
            <a:ext cx="2771914" cy="31547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199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25</a:t>
            </a:r>
            <a:endParaRPr lang="ru-RU" sz="199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3833802" y="3548058"/>
            <a:ext cx="2771914" cy="31547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199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29</a:t>
            </a:r>
            <a:endParaRPr lang="ru-RU" sz="199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3986202" y="3700458"/>
            <a:ext cx="2771914" cy="31547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199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48</a:t>
            </a:r>
            <a:endParaRPr lang="ru-RU" sz="199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4138602" y="3852858"/>
            <a:ext cx="2771914" cy="31547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199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16</a:t>
            </a:r>
            <a:endParaRPr lang="ru-RU" sz="199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4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5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6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3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7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4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88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5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99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6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10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1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allAtOnce"/>
      <p:bldP spid="6" grpId="1" build="allAtOnce"/>
      <p:bldP spid="7" grpId="0" build="allAtOnce"/>
      <p:bldP spid="7" grpId="1" build="allAtOnce"/>
      <p:bldP spid="8" grpId="0" build="allAtOnce"/>
      <p:bldP spid="8" grpId="1" build="allAtOnce"/>
      <p:bldP spid="9" grpId="0" build="allAtOnce"/>
      <p:bldP spid="9" grpId="1" build="allAtOnce"/>
      <p:bldP spid="10" grpId="0" build="allAtOnce"/>
      <p:bldP spid="10" grpId="1" build="allAtOnce"/>
      <p:bldP spid="11" grpId="0" build="allAtOnce"/>
      <p:bldP spid="11" grpId="1" build="allAtOnce"/>
      <p:bldP spid="12" grpId="0" build="allAtOnce"/>
      <p:bldP spid="12" grpId="1" build="allAtOnce"/>
      <p:bldP spid="13" grpId="0" build="allAtOnce"/>
      <p:bldP spid="13" grpId="1" build="allAtOnce"/>
      <p:bldP spid="14" grpId="0" build="allAtOnce"/>
      <p:bldP spid="14" grpId="1" build="allAtOnce"/>
      <p:bldP spid="15" grpId="0" build="allAtOnce"/>
      <p:bldP spid="15" grpId="1" build="allAtOnce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Картинки по запросу фон детский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0" y="4572008"/>
            <a:ext cx="8698215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7200" b="1" dirty="0" smtClean="0">
                <a:solidFill>
                  <a:srgbClr val="FF0000"/>
                </a:solidFill>
              </a:rPr>
              <a:t> </a:t>
            </a:r>
            <a:r>
              <a:rPr lang="en-US" sz="7200" b="1" dirty="0" smtClean="0">
                <a:solidFill>
                  <a:srgbClr val="FF0000"/>
                </a:solidFill>
              </a:rPr>
              <a:t>      </a:t>
            </a:r>
            <a:r>
              <a:rPr lang="ru-RU" sz="7200" b="1" dirty="0" smtClean="0">
                <a:solidFill>
                  <a:srgbClr val="FF0000"/>
                </a:solidFill>
              </a:rPr>
              <a:t>; </a:t>
            </a:r>
            <a:r>
              <a:rPr lang="ru-RU" sz="7200" b="1" dirty="0" smtClean="0">
                <a:solidFill>
                  <a:srgbClr val="FF0000"/>
                </a:solidFill>
              </a:rPr>
              <a:t>90; 80; 70; 50; 20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0" y="2643182"/>
            <a:ext cx="8542723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9600" b="1" dirty="0" smtClean="0">
                <a:solidFill>
                  <a:srgbClr val="00B050"/>
                </a:solidFill>
              </a:rPr>
              <a:t>31; 32; 35; </a:t>
            </a:r>
            <a:r>
              <a:rPr lang="en-US" sz="9600" b="1" dirty="0" smtClean="0">
                <a:solidFill>
                  <a:srgbClr val="00B050"/>
                </a:solidFill>
              </a:rPr>
              <a:t> </a:t>
            </a:r>
            <a:r>
              <a:rPr lang="en-US" sz="9600" b="1" dirty="0" smtClean="0">
                <a:solidFill>
                  <a:srgbClr val="00B050"/>
                </a:solidFill>
              </a:rPr>
              <a:t>  </a:t>
            </a:r>
            <a:r>
              <a:rPr lang="ru-RU" sz="9600" b="1" dirty="0" smtClean="0">
                <a:solidFill>
                  <a:srgbClr val="00B050"/>
                </a:solidFill>
              </a:rPr>
              <a:t>; </a:t>
            </a:r>
            <a:r>
              <a:rPr lang="ru-RU" sz="9600" b="1" dirty="0" smtClean="0">
                <a:solidFill>
                  <a:srgbClr val="00B050"/>
                </a:solidFill>
              </a:rPr>
              <a:t>39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30369" y="642918"/>
            <a:ext cx="8813631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9600" b="1" dirty="0" smtClean="0">
                <a:solidFill>
                  <a:srgbClr val="FFFF00"/>
                </a:solidFill>
              </a:rPr>
              <a:t>44; 55</a:t>
            </a:r>
            <a:r>
              <a:rPr lang="ru-RU" sz="9600" b="1" dirty="0" smtClean="0">
                <a:solidFill>
                  <a:srgbClr val="FFFF00"/>
                </a:solidFill>
              </a:rPr>
              <a:t>;</a:t>
            </a:r>
            <a:r>
              <a:rPr lang="en-US" sz="9600" b="1" dirty="0" smtClean="0">
                <a:solidFill>
                  <a:srgbClr val="FFFF00"/>
                </a:solidFill>
              </a:rPr>
              <a:t>    </a:t>
            </a:r>
            <a:r>
              <a:rPr lang="ru-RU" sz="9600" b="1" dirty="0" smtClean="0">
                <a:solidFill>
                  <a:srgbClr val="FFFF00"/>
                </a:solidFill>
              </a:rPr>
              <a:t>; </a:t>
            </a:r>
            <a:r>
              <a:rPr lang="ru-RU" sz="9600" b="1" dirty="0" smtClean="0">
                <a:solidFill>
                  <a:srgbClr val="FFFF00"/>
                </a:solidFill>
              </a:rPr>
              <a:t>66; 22.</a:t>
            </a:r>
            <a:endParaRPr lang="ru-RU" sz="9600" b="1" dirty="0">
              <a:solidFill>
                <a:srgbClr val="FFFF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643306" y="714356"/>
            <a:ext cx="1431802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9600" b="1" dirty="0" smtClean="0">
                <a:solidFill>
                  <a:srgbClr val="FFFF00"/>
                </a:solidFill>
              </a:rPr>
              <a:t>35</a:t>
            </a:r>
            <a:endParaRPr lang="ru-RU" sz="11500" dirty="0">
              <a:solidFill>
                <a:srgbClr val="FFFF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143504" y="2643182"/>
            <a:ext cx="1431802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9600" b="1" dirty="0" smtClean="0">
                <a:solidFill>
                  <a:srgbClr val="00B050"/>
                </a:solidFill>
              </a:rPr>
              <a:t>73</a:t>
            </a:r>
            <a:endParaRPr lang="ru-RU" sz="96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0" y="4643446"/>
            <a:ext cx="1588897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7200" b="1" dirty="0" smtClean="0">
                <a:solidFill>
                  <a:srgbClr val="FF0000"/>
                </a:solidFill>
              </a:rPr>
              <a:t>100</a:t>
            </a:r>
            <a:endParaRPr lang="ru-RU" sz="72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Картинки по запросу фон детский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714348" y="214290"/>
            <a:ext cx="4538615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14 </a:t>
            </a:r>
            <a:r>
              <a:rPr lang="uk-UA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листопада</a:t>
            </a:r>
          </a:p>
          <a:p>
            <a:pPr algn="ctr"/>
            <a:r>
              <a:rPr lang="uk-UA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Класна робота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16386" name="Picture 2" descr="Картинки по запросу 1 прописная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71538" y="3857628"/>
            <a:ext cx="2857500" cy="2857500"/>
          </a:xfrm>
          <a:prstGeom prst="rect">
            <a:avLst/>
          </a:prstGeom>
          <a:noFill/>
        </p:spPr>
      </p:pic>
      <p:pic>
        <p:nvPicPr>
          <p:cNvPr id="16388" name="Picture 4" descr="Картинки по запросу 1 прописная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14810" y="3786190"/>
            <a:ext cx="2857520" cy="2857520"/>
          </a:xfrm>
          <a:prstGeom prst="rect">
            <a:avLst/>
          </a:prstGeom>
          <a:noFill/>
        </p:spPr>
      </p:pic>
      <p:pic>
        <p:nvPicPr>
          <p:cNvPr id="16390" name="Picture 6" descr="Картинки по запросу корона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071538" y="2071678"/>
            <a:ext cx="6000792" cy="164307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6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63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63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Картинки по запросу фон детский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571472" y="2000240"/>
            <a:ext cx="175240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uk-UA" sz="5400" b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М.д</a:t>
            </a:r>
            <a:r>
              <a:rPr lang="uk-UA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.: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285984" y="2071678"/>
            <a:ext cx="257153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uk-UA" sz="5400" b="1" dirty="0" smtClean="0">
                <a:ln w="11430"/>
                <a:solidFill>
                  <a:srgbClr val="00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(7+5)-8=</a:t>
            </a:r>
            <a:endParaRPr lang="ru-RU" sz="5400" b="1" cap="none" spc="0" dirty="0">
              <a:ln w="11430"/>
              <a:solidFill>
                <a:srgbClr val="0000FF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285984" y="2928934"/>
            <a:ext cx="314060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uk-UA" sz="5400" b="1" dirty="0" smtClean="0">
                <a:ln w="11430"/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(28-13)-8=</a:t>
            </a:r>
            <a:endParaRPr lang="ru-RU" sz="5400" b="1" cap="none" spc="0" dirty="0">
              <a:ln w="11430"/>
              <a:solidFill>
                <a:schemeClr val="accent2">
                  <a:lumMod val="60000"/>
                  <a:lumOff val="40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357422" y="3786190"/>
            <a:ext cx="340670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uk-UA" sz="5400" b="1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15+(10+5)=</a:t>
            </a:r>
            <a:endParaRPr lang="ru-RU" sz="5400" b="1" cap="none" spc="0" dirty="0">
              <a:ln w="11430"/>
              <a:solidFill>
                <a:srgbClr val="FFFF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428860" y="4572008"/>
            <a:ext cx="327365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uk-UA" sz="5400" b="1" dirty="0" smtClean="0">
                <a:ln w="11430"/>
                <a:solidFill>
                  <a:srgbClr val="92D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23+(15-9)=</a:t>
            </a:r>
            <a:endParaRPr lang="ru-RU" sz="5400" b="1" cap="none" spc="0" dirty="0">
              <a:ln w="11430"/>
              <a:solidFill>
                <a:srgbClr val="92D05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500298" y="5357826"/>
            <a:ext cx="362471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uk-UA" sz="5400" b="1" dirty="0" smtClean="0">
                <a:ln w="11430"/>
                <a:solidFill>
                  <a:srgbClr val="FF33CC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90-(40+50)=</a:t>
            </a:r>
            <a:endParaRPr lang="ru-RU" sz="5400" b="1" cap="none" spc="0" dirty="0">
              <a:ln w="11430"/>
              <a:solidFill>
                <a:srgbClr val="FF33CC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786314" y="2071678"/>
            <a:ext cx="574196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6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4</a:t>
            </a:r>
            <a:endParaRPr lang="ru-RU" sz="6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286380" y="2857496"/>
            <a:ext cx="574196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6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7</a:t>
            </a:r>
            <a:endParaRPr lang="ru-RU" sz="6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5715008" y="3714752"/>
            <a:ext cx="963725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6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30</a:t>
            </a:r>
            <a:endParaRPr lang="ru-RU" sz="6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5643570" y="4500570"/>
            <a:ext cx="963725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6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29</a:t>
            </a:r>
            <a:endParaRPr lang="ru-RU" sz="6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6072198" y="5286388"/>
            <a:ext cx="574196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6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0</a:t>
            </a:r>
            <a:endParaRPr lang="ru-RU" sz="6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allAtOnce"/>
      <p:bldP spid="5" grpId="0" build="allAtOnce"/>
      <p:bldP spid="6" grpId="0" build="allAtOnce"/>
      <p:bldP spid="7" grpId="0" build="allAtOnce"/>
      <p:bldP spid="8" grpId="0" build="allAtOnce"/>
      <p:bldP spid="9" grpId="0" build="allAtOnce"/>
      <p:bldP spid="10" grpId="0" build="allAtOnce"/>
      <p:bldP spid="11" grpId="0" build="allAtOnce"/>
      <p:bldP spid="12" grpId="0" build="allAtOnce"/>
      <p:bldP spid="13" grpId="0" build="allAtOnce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Картинки по запросу фон детский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0" y="2714620"/>
            <a:ext cx="3283271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9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45+7=</a:t>
            </a:r>
            <a:endParaRPr lang="ru-RU" sz="96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1857356" y="2786058"/>
            <a:ext cx="928694" cy="1357322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3071802" y="2714620"/>
            <a:ext cx="4907114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9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45+10-3=</a:t>
            </a:r>
            <a:endParaRPr lang="ru-RU" sz="96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7712198" y="2643182"/>
            <a:ext cx="1431802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9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52</a:t>
            </a:r>
            <a:endParaRPr lang="ru-RU" sz="96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0" y="4572008"/>
            <a:ext cx="3283271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9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53</a:t>
            </a:r>
            <a:r>
              <a:rPr lang="uk-UA" sz="9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+9=</a:t>
            </a:r>
            <a:endParaRPr lang="ru-RU" sz="96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1857356" y="4643446"/>
            <a:ext cx="928694" cy="1357322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3000364" y="4572008"/>
            <a:ext cx="4907114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9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53</a:t>
            </a:r>
            <a:r>
              <a:rPr lang="uk-UA" sz="9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+10-1=</a:t>
            </a:r>
            <a:endParaRPr lang="ru-RU" sz="96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7712198" y="4572008"/>
            <a:ext cx="1431802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9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62</a:t>
            </a:r>
            <a:endParaRPr lang="ru-RU" sz="96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  <p:bldP spid="4" grpId="0" animBg="1"/>
      <p:bldP spid="5" grpId="0" build="allAtOnce"/>
      <p:bldP spid="6" grpId="0" build="allAtOnce"/>
      <p:bldP spid="7" grpId="0" build="allAtOnce"/>
      <p:bldP spid="8" grpId="0" animBg="1"/>
      <p:bldP spid="10" grpId="0" build="allAtOnce"/>
      <p:bldP spid="11" grpId="0" build="allAtOnce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Пальчикова гімнастика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Картинки по запросу фон детский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500034" y="428604"/>
            <a:ext cx="3047630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000" b="1" cap="none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№ 303</a:t>
            </a:r>
            <a:endParaRPr lang="ru-RU" sz="8000" b="1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42910" y="1857364"/>
            <a:ext cx="2509021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uk-UA" sz="7200" b="1" cap="none" spc="0" dirty="0" smtClean="0">
                <a:ln/>
                <a:solidFill>
                  <a:schemeClr val="accent3"/>
                </a:solidFill>
                <a:effectLst/>
              </a:rPr>
              <a:t>57+7=</a:t>
            </a:r>
            <a:endParaRPr lang="ru-RU" sz="72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2071670" y="1857364"/>
            <a:ext cx="571504" cy="1143008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3071802" y="1857364"/>
            <a:ext cx="3727302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uk-UA" sz="7200" b="1" cap="none" spc="0" dirty="0" smtClean="0">
                <a:ln/>
                <a:solidFill>
                  <a:schemeClr val="accent3"/>
                </a:solidFill>
                <a:effectLst/>
              </a:rPr>
              <a:t>57+10-3=</a:t>
            </a:r>
            <a:endParaRPr lang="ru-RU" sz="72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715140" y="1785926"/>
            <a:ext cx="1120820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uk-UA" sz="7200" b="1" dirty="0" smtClean="0">
                <a:ln/>
                <a:solidFill>
                  <a:schemeClr val="accent3"/>
                </a:solidFill>
              </a:rPr>
              <a:t>64</a:t>
            </a:r>
            <a:endParaRPr lang="ru-RU" sz="72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42910" y="2928934"/>
            <a:ext cx="2509020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uk-UA" sz="7200" b="1" dirty="0" smtClean="0">
                <a:ln/>
                <a:solidFill>
                  <a:srgbClr val="FFFF00"/>
                </a:solidFill>
              </a:rPr>
              <a:t>35+8</a:t>
            </a:r>
            <a:r>
              <a:rPr lang="uk-UA" sz="7200" b="1" cap="none" spc="0" dirty="0" smtClean="0">
                <a:ln/>
                <a:solidFill>
                  <a:srgbClr val="FFFF00"/>
                </a:solidFill>
                <a:effectLst/>
              </a:rPr>
              <a:t>=</a:t>
            </a:r>
            <a:endParaRPr lang="ru-RU" sz="7200" b="1" cap="none" spc="0" dirty="0">
              <a:ln/>
              <a:solidFill>
                <a:srgbClr val="FFFF00"/>
              </a:solidFill>
              <a:effectLst/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2071670" y="2928934"/>
            <a:ext cx="571504" cy="1143008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3071802" y="2857496"/>
            <a:ext cx="3727302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uk-UA" sz="7200" b="1" dirty="0" smtClean="0">
                <a:ln/>
                <a:solidFill>
                  <a:srgbClr val="FFFF00"/>
                </a:solidFill>
              </a:rPr>
              <a:t>35+10-2</a:t>
            </a:r>
            <a:r>
              <a:rPr lang="uk-UA" sz="7200" b="1" cap="none" spc="0" dirty="0" smtClean="0">
                <a:ln/>
                <a:solidFill>
                  <a:srgbClr val="FFFF00"/>
                </a:solidFill>
                <a:effectLst/>
              </a:rPr>
              <a:t>=</a:t>
            </a:r>
            <a:endParaRPr lang="ru-RU" sz="7200" b="1" cap="none" spc="0" dirty="0">
              <a:ln/>
              <a:solidFill>
                <a:srgbClr val="FFFF00"/>
              </a:solidFill>
              <a:effectLst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6634980" y="2857496"/>
            <a:ext cx="1120820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uk-UA" sz="7200" b="1" cap="none" spc="0" dirty="0" smtClean="0">
                <a:ln/>
                <a:solidFill>
                  <a:srgbClr val="FFFF00"/>
                </a:solidFill>
                <a:effectLst/>
              </a:rPr>
              <a:t>43</a:t>
            </a:r>
            <a:endParaRPr lang="ru-RU" sz="7200" b="1" cap="none" spc="0" dirty="0">
              <a:ln/>
              <a:solidFill>
                <a:srgbClr val="FFFF00"/>
              </a:solidFill>
              <a:effectLst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714348" y="3929066"/>
            <a:ext cx="2509021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uk-UA" sz="7200" b="1" cap="none" spc="0" dirty="0" smtClean="0">
                <a:ln/>
                <a:solidFill>
                  <a:srgbClr val="0000FF"/>
                </a:solidFill>
                <a:effectLst/>
              </a:rPr>
              <a:t>87+6=</a:t>
            </a:r>
            <a:endParaRPr lang="ru-RU" sz="7200" b="1" cap="none" spc="0" dirty="0">
              <a:ln/>
              <a:solidFill>
                <a:srgbClr val="0000FF"/>
              </a:solidFill>
              <a:effectLst/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2143108" y="4000504"/>
            <a:ext cx="571504" cy="1143008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3143240" y="3857628"/>
            <a:ext cx="3727302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uk-UA" sz="7200" b="1" cap="none" spc="0" dirty="0" smtClean="0">
                <a:ln/>
                <a:solidFill>
                  <a:srgbClr val="0000FF"/>
                </a:solidFill>
                <a:effectLst/>
              </a:rPr>
              <a:t>87+10-4=</a:t>
            </a:r>
            <a:endParaRPr lang="ru-RU" sz="7200" b="1" cap="none" spc="0" dirty="0">
              <a:ln/>
              <a:solidFill>
                <a:srgbClr val="0000FF"/>
              </a:solidFill>
              <a:effectLst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6786578" y="3857628"/>
            <a:ext cx="1120820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uk-UA" sz="7200" b="1" dirty="0" smtClean="0">
                <a:ln/>
                <a:solidFill>
                  <a:srgbClr val="0000FF"/>
                </a:solidFill>
              </a:rPr>
              <a:t>93</a:t>
            </a:r>
            <a:endParaRPr lang="ru-RU" sz="7200" b="1" cap="none" spc="0" dirty="0">
              <a:ln/>
              <a:solidFill>
                <a:srgbClr val="0000FF"/>
              </a:solidFill>
              <a:effectLst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785786" y="5000636"/>
            <a:ext cx="2509020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uk-UA" sz="7200" b="1" dirty="0" smtClean="0">
                <a:ln/>
                <a:solidFill>
                  <a:srgbClr val="0000FF"/>
                </a:solidFill>
              </a:rPr>
              <a:t>15+9</a:t>
            </a:r>
            <a:r>
              <a:rPr lang="uk-UA" sz="7200" b="1" cap="none" spc="0" dirty="0" smtClean="0">
                <a:ln/>
                <a:solidFill>
                  <a:srgbClr val="0000FF"/>
                </a:solidFill>
                <a:effectLst/>
              </a:rPr>
              <a:t>=</a:t>
            </a:r>
            <a:endParaRPr lang="ru-RU" sz="7200" b="1" cap="none" spc="0" dirty="0">
              <a:ln/>
              <a:solidFill>
                <a:srgbClr val="0000FF"/>
              </a:solidFill>
              <a:effectLst/>
            </a:endParaRPr>
          </a:p>
        </p:txBody>
      </p:sp>
      <p:sp>
        <p:nvSpPr>
          <p:cNvPr id="19" name="Овал 18"/>
          <p:cNvSpPr/>
          <p:nvPr/>
        </p:nvSpPr>
        <p:spPr>
          <a:xfrm>
            <a:off x="2214546" y="5143512"/>
            <a:ext cx="571504" cy="1143008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3214678" y="4929198"/>
            <a:ext cx="3727302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uk-UA" sz="7200" b="1" dirty="0" smtClean="0">
                <a:ln/>
                <a:solidFill>
                  <a:srgbClr val="0000FF"/>
                </a:solidFill>
              </a:rPr>
              <a:t>15+10-1</a:t>
            </a:r>
            <a:r>
              <a:rPr lang="uk-UA" sz="7200" b="1" cap="none" spc="0" dirty="0" smtClean="0">
                <a:ln/>
                <a:solidFill>
                  <a:srgbClr val="0000FF"/>
                </a:solidFill>
                <a:effectLst/>
              </a:rPr>
              <a:t>=</a:t>
            </a:r>
            <a:endParaRPr lang="ru-RU" sz="7200" b="1" cap="none" spc="0" dirty="0">
              <a:ln/>
              <a:solidFill>
                <a:srgbClr val="0000FF"/>
              </a:solidFill>
              <a:effectLst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6858016" y="4929198"/>
            <a:ext cx="1120820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uk-UA" sz="7200" b="1" cap="none" spc="0" dirty="0" smtClean="0">
                <a:ln/>
                <a:solidFill>
                  <a:srgbClr val="0000FF"/>
                </a:solidFill>
                <a:effectLst/>
              </a:rPr>
              <a:t>24</a:t>
            </a:r>
            <a:endParaRPr lang="ru-RU" sz="7200" b="1" cap="none" spc="0" dirty="0">
              <a:ln/>
              <a:solidFill>
                <a:srgbClr val="0000FF"/>
              </a:soli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0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20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20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20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20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allAtOnce"/>
      <p:bldP spid="5" grpId="0" animBg="1"/>
      <p:bldP spid="6" grpId="0" build="allAtOnce"/>
      <p:bldP spid="7" grpId="0" build="allAtOnce"/>
      <p:bldP spid="8" grpId="0" build="allAtOnce"/>
      <p:bldP spid="9" grpId="0" animBg="1"/>
      <p:bldP spid="11" grpId="0" build="allAtOnce"/>
      <p:bldP spid="12" grpId="0" build="allAtOnce"/>
      <p:bldP spid="13" grpId="0" build="allAtOnce"/>
      <p:bldP spid="14" grpId="0" animBg="1"/>
      <p:bldP spid="16" grpId="0" build="allAtOnce"/>
      <p:bldP spid="17" grpId="0" build="allAtOnce"/>
      <p:bldP spid="18" grpId="0" build="allAtOnce"/>
      <p:bldP spid="19" grpId="0" animBg="1"/>
      <p:bldP spid="21" grpId="0" build="allAtOnce"/>
      <p:bldP spid="22" grpId="0" build="allAtOnce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81</TotalTime>
  <Words>203</Words>
  <PresentationFormat>Экран (4:3)</PresentationFormat>
  <Paragraphs>82</Paragraphs>
  <Slides>16</Slides>
  <Notes>0</Notes>
  <HiddenSlides>0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Админ</dc:creator>
  <cp:lastModifiedBy>Админ</cp:lastModifiedBy>
  <cp:revision>9</cp:revision>
  <dcterms:created xsi:type="dcterms:W3CDTF">2016-11-13T08:43:00Z</dcterms:created>
  <dcterms:modified xsi:type="dcterms:W3CDTF">2016-11-13T10:14:50Z</dcterms:modified>
</cp:coreProperties>
</file>