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7" r:id="rId6"/>
    <p:sldId id="259" r:id="rId7"/>
    <p:sldId id="260" r:id="rId8"/>
    <p:sldId id="263" r:id="rId9"/>
    <p:sldId id="261" r:id="rId10"/>
    <p:sldId id="262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file:///C:\Documents%20and%20Settings\User\&#1056;&#1072;&#1073;&#1086;&#1095;&#1080;&#1081;%20&#1089;&#1090;&#1086;&#1083;\media\image3.jpe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file:///C:\Documents%20and%20Settings\User\&#1056;&#1072;&#1073;&#1086;&#1095;&#1080;&#1081;%20&#1089;&#1090;&#1086;&#1083;\media\image2.jpeg" TargetMode="External"/><Relationship Id="rId5" Type="http://schemas.openxmlformats.org/officeDocument/2006/relationships/image" Target="../media/image6.jpeg"/><Relationship Id="rId10" Type="http://schemas.openxmlformats.org/officeDocument/2006/relationships/image" Target="file:///C:\Documents%20and%20Settings\User\&#1056;&#1072;&#1073;&#1086;&#1095;&#1080;&#1081;%20&#1089;&#1090;&#1086;&#1083;\media\image4.jpeg" TargetMode="External"/><Relationship Id="rId4" Type="http://schemas.openxmlformats.org/officeDocument/2006/relationships/image" Target="file:///C:\Documents%20and%20Settings\User\&#1056;&#1072;&#1073;&#1086;&#1095;&#1080;&#1081;%20&#1089;&#1090;&#1086;&#1083;\media\image1.jpeg" TargetMode="External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858280" cy="1470025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Урок </a:t>
            </a:r>
            <a:r>
              <a:rPr lang="uk-UA" sz="6600" dirty="0" smtClean="0">
                <a:solidFill>
                  <a:srgbClr val="C00000"/>
                </a:solidFill>
                <a:latin typeface="Comic Sans MS" pitchFamily="66" charset="0"/>
              </a:rPr>
              <a:t>– гра</a:t>
            </a:r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 ,, </a:t>
            </a:r>
            <a:r>
              <a:rPr lang="ru-RU" sz="6600" dirty="0" err="1" smtClean="0">
                <a:solidFill>
                  <a:srgbClr val="C00000"/>
                </a:solidFill>
                <a:latin typeface="Comic Sans MS" pitchFamily="66" charset="0"/>
              </a:rPr>
              <a:t>Ерудит</a:t>
            </a:r>
            <a:r>
              <a:rPr lang="ru-RU" sz="6600" dirty="0" smtClean="0">
                <a:solidFill>
                  <a:srgbClr val="C00000"/>
                </a:solidFill>
                <a:latin typeface="Comic Sans MS" pitchFamily="66" charset="0"/>
              </a:rPr>
              <a:t> “</a:t>
            </a:r>
            <a:r>
              <a:rPr lang="uk-UA" sz="6600" dirty="0" smtClean="0">
                <a:solidFill>
                  <a:srgbClr val="C00000"/>
                </a:solidFill>
                <a:latin typeface="Comic Sans MS" pitchFamily="66" charset="0"/>
              </a:rPr>
              <a:t>. </a:t>
            </a:r>
            <a:endParaRPr lang="ru-RU" sz="6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929066"/>
            <a:ext cx="4829164" cy="2571768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Узагальнення  і систематизація знань з теми: «Електричний струм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r>
              <a:rPr lang="uk-UA" b="1" smtClean="0">
                <a:solidFill>
                  <a:schemeClr val="tx2">
                    <a:lumMod val="75000"/>
                  </a:schemeClr>
                </a:solidFill>
              </a:rPr>
              <a:t>Підготувала:</a:t>
            </a:r>
          </a:p>
          <a:p>
            <a:r>
              <a:rPr lang="uk-UA" b="1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вчитель фізики </a:t>
            </a:r>
          </a:p>
          <a:p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Голуб Тетяна Анатоліївна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Встановіть відповідність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solidFill>
                  <a:srgbClr val="6600FF"/>
                </a:solidFill>
              </a:rPr>
              <a:t>ІІІ. Великі імена фізики</a:t>
            </a:r>
            <a:endParaRPr lang="ru-RU" b="1" dirty="0" smtClean="0">
              <a:solidFill>
                <a:srgbClr val="6600FF"/>
              </a:solidFill>
            </a:endParaRPr>
          </a:p>
          <a:p>
            <a:pPr>
              <a:buNone/>
            </a:pPr>
            <a:r>
              <a:rPr lang="uk-UA" dirty="0" smtClean="0"/>
              <a:t>1. Ернест                                    Ампер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 Шарль </a:t>
            </a:r>
            <a:r>
              <a:rPr lang="uk-UA" dirty="0" err="1" smtClean="0"/>
              <a:t>Огустен</a:t>
            </a:r>
            <a:r>
              <a:rPr lang="uk-UA" dirty="0" smtClean="0"/>
              <a:t>                     Гальвані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3. Джеймс – </a:t>
            </a:r>
            <a:r>
              <a:rPr lang="uk-UA" dirty="0" err="1" smtClean="0"/>
              <a:t>Кларк</a:t>
            </a:r>
            <a:r>
              <a:rPr lang="uk-UA" dirty="0" smtClean="0"/>
              <a:t>                   Фарадей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4. Майкл                                    Резерфорд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5. Андре – Марі                        Вольта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6. </a:t>
            </a:r>
            <a:r>
              <a:rPr lang="uk-UA" dirty="0" err="1" smtClean="0"/>
              <a:t>Алессандро</a:t>
            </a:r>
            <a:r>
              <a:rPr lang="uk-UA" dirty="0" smtClean="0"/>
              <a:t>                           Максвел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7.Луїджі                                      </a:t>
            </a:r>
            <a:r>
              <a:rPr lang="en-US" dirty="0" smtClean="0"/>
              <a:t>  </a:t>
            </a:r>
            <a:r>
              <a:rPr lang="uk-UA" dirty="0" smtClean="0"/>
              <a:t>Ом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8. Георг                                        Кулон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>
            <a:off x="1857356" y="2000240"/>
            <a:ext cx="3357586" cy="17145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6200000" flipH="1">
            <a:off x="2607455" y="3178967"/>
            <a:ext cx="3357586" cy="2000264"/>
          </a:xfrm>
          <a:prstGeom prst="curvedConnector3">
            <a:avLst>
              <a:gd name="adj1" fmla="val 2957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286116" y="3286124"/>
            <a:ext cx="2000264" cy="1428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857356" y="3143248"/>
            <a:ext cx="3357586" cy="5715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flipV="1">
            <a:off x="3000364" y="2071678"/>
            <a:ext cx="2357454" cy="221457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Скругленная соединительная линия 25"/>
          <p:cNvCxnSpPr/>
          <p:nvPr/>
        </p:nvCxnSpPr>
        <p:spPr>
          <a:xfrm flipV="1">
            <a:off x="2714612" y="4286256"/>
            <a:ext cx="2500330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/>
          <p:nvPr/>
        </p:nvCxnSpPr>
        <p:spPr>
          <a:xfrm flipV="1">
            <a:off x="1714480" y="2500306"/>
            <a:ext cx="3429024" cy="300039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643042" y="5357826"/>
            <a:ext cx="3786214" cy="7143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Конкурс капітанів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200" b="1" i="1" dirty="0" smtClean="0"/>
              <a:t>Завдання капітану I команди .                           Завдання капітану II команди</a:t>
            </a:r>
            <a:endParaRPr lang="ru-RU" sz="2200" dirty="0" smtClean="0"/>
          </a:p>
          <a:p>
            <a:pPr>
              <a:buNone/>
            </a:pPr>
            <a:r>
              <a:rPr lang="uk-UA" sz="3000" dirty="0" smtClean="0"/>
              <a:t>3 </a:t>
            </a:r>
            <a:r>
              <a:rPr lang="uk-UA" sz="3000" dirty="0" err="1" smtClean="0"/>
              <a:t>мОм</a:t>
            </a:r>
            <a:r>
              <a:rPr lang="uk-UA" sz="3000" dirty="0" smtClean="0"/>
              <a:t> = 0,003 Ом                    100 </a:t>
            </a:r>
            <a:r>
              <a:rPr lang="uk-UA" sz="3000" dirty="0" err="1" smtClean="0"/>
              <a:t>хв</a:t>
            </a:r>
            <a:r>
              <a:rPr lang="uk-UA" sz="3000" dirty="0" smtClean="0"/>
              <a:t> = 6000 </a:t>
            </a:r>
            <a:r>
              <a:rPr lang="en-US" sz="3000" dirty="0" smtClean="0"/>
              <a:t>   </a:t>
            </a:r>
            <a:r>
              <a:rPr lang="uk-UA" sz="3000" dirty="0" smtClean="0"/>
              <a:t>с;    </a:t>
            </a:r>
            <a:endParaRPr lang="ru-RU" sz="3000" dirty="0" smtClean="0"/>
          </a:p>
          <a:p>
            <a:pPr>
              <a:buNone/>
            </a:pPr>
            <a:r>
              <a:rPr lang="uk-UA" sz="3000" dirty="0" smtClean="0"/>
              <a:t>0,5 кВ  = 5000 </a:t>
            </a:r>
            <a:r>
              <a:rPr lang="en-US" sz="3000" dirty="0" smtClean="0"/>
              <a:t>  </a:t>
            </a:r>
            <a:r>
              <a:rPr lang="uk-UA" sz="3000" dirty="0" smtClean="0"/>
              <a:t>В;                     </a:t>
            </a:r>
            <a:r>
              <a:rPr lang="en-US" sz="3000" dirty="0" smtClean="0"/>
              <a:t> </a:t>
            </a:r>
            <a:r>
              <a:rPr lang="uk-UA" sz="3000" dirty="0" smtClean="0"/>
              <a:t>15нКл  = 0,000015</a:t>
            </a:r>
            <a:r>
              <a:rPr lang="en-US" sz="3000" dirty="0" smtClean="0"/>
              <a:t>  </a:t>
            </a:r>
            <a:r>
              <a:rPr lang="uk-UA" sz="3000" dirty="0" smtClean="0"/>
              <a:t>Кл;   </a:t>
            </a:r>
            <a:endParaRPr lang="ru-RU" sz="3000" dirty="0" smtClean="0"/>
          </a:p>
          <a:p>
            <a:pPr>
              <a:buNone/>
            </a:pPr>
            <a:r>
              <a:rPr lang="uk-UA" sz="3000" dirty="0" smtClean="0"/>
              <a:t>1 кг   = 1000</a:t>
            </a:r>
            <a:r>
              <a:rPr lang="en-US" sz="3000" dirty="0" smtClean="0"/>
              <a:t>   </a:t>
            </a:r>
            <a:r>
              <a:rPr lang="uk-UA" sz="3000" dirty="0" smtClean="0"/>
              <a:t> г;                         45 мА   = 0,045 </a:t>
            </a:r>
            <a:r>
              <a:rPr lang="en-US" sz="3000" dirty="0" smtClean="0"/>
              <a:t>  </a:t>
            </a:r>
            <a:r>
              <a:rPr lang="uk-UA" sz="3000" dirty="0" smtClean="0"/>
              <a:t>А      </a:t>
            </a:r>
            <a:endParaRPr lang="ru-RU" sz="3000" dirty="0" smtClean="0"/>
          </a:p>
          <a:p>
            <a:pPr>
              <a:buNone/>
            </a:pPr>
            <a:r>
              <a:rPr lang="uk-UA" sz="3000" dirty="0" smtClean="0"/>
              <a:t>0,1год = 360 </a:t>
            </a:r>
            <a:r>
              <a:rPr lang="en-US" sz="3000" dirty="0" smtClean="0"/>
              <a:t>     </a:t>
            </a:r>
            <a:r>
              <a:rPr lang="uk-UA" sz="3000" dirty="0" smtClean="0"/>
              <a:t>с;                      5 км  = 5000   </a:t>
            </a:r>
            <a:r>
              <a:rPr lang="en-US" sz="3000" dirty="0" smtClean="0"/>
              <a:t>  </a:t>
            </a:r>
            <a:r>
              <a:rPr lang="uk-UA" sz="3000" dirty="0" smtClean="0"/>
              <a:t>м;     </a:t>
            </a:r>
            <a:endParaRPr lang="ru-RU" sz="3000" dirty="0" smtClean="0"/>
          </a:p>
          <a:p>
            <a:pPr>
              <a:buNone/>
            </a:pPr>
            <a:r>
              <a:rPr lang="uk-UA" sz="3000" dirty="0" smtClean="0"/>
              <a:t>10 </a:t>
            </a:r>
            <a:r>
              <a:rPr lang="uk-UA" sz="3000" dirty="0" err="1" smtClean="0"/>
              <a:t>год</a:t>
            </a:r>
            <a:r>
              <a:rPr lang="uk-UA" sz="3000" dirty="0" smtClean="0"/>
              <a:t> = 600 </a:t>
            </a:r>
            <a:r>
              <a:rPr lang="en-US" sz="3000" dirty="0" smtClean="0"/>
              <a:t>     </a:t>
            </a:r>
            <a:r>
              <a:rPr lang="uk-UA" sz="3000" dirty="0" err="1" smtClean="0"/>
              <a:t>хв</a:t>
            </a:r>
            <a:r>
              <a:rPr lang="uk-UA" sz="3000" dirty="0" smtClean="0"/>
              <a:t>;                    1 см     =  0,01 </a:t>
            </a:r>
            <a:r>
              <a:rPr lang="en-US" sz="3000" dirty="0" smtClean="0"/>
              <a:t>   </a:t>
            </a:r>
            <a:r>
              <a:rPr lang="uk-UA" sz="3000" dirty="0" smtClean="0"/>
              <a:t>м; </a:t>
            </a:r>
            <a:endParaRPr lang="ru-RU" sz="3000" dirty="0" smtClean="0"/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43042" y="1928802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43042" y="2500306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57290" y="3000372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3571876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643042" y="4143380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15074" y="1928802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57950" y="2500306"/>
            <a:ext cx="150019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57950" y="3000372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00760" y="3500438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57950" y="4071942"/>
            <a:ext cx="100013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E-5 8.67362E-19 C 0.01164 0.00301 0.02101 0.01273 0.03282 0.01667 C 0.03698 0.02222 0.04115 0.02778 0.04532 0.03333 C 0.05209 0.04236 0.06181 0.04699 0.06876 0.05625 C 0.07396 0.06319 0.07917 0.07014 0.08438 0.07708 C 0.08646 0.07986 0.09063 0.08542 0.09063 0.08542 C 0.09428 0.10023 0.09619 0.1044 0.10626 0.1125 C 0.12292 0.14375 0.11441 0.13495 0.12657 0.14583 C 0.13073 0.15532 0.13473 0.16296 0.14063 0.17083 C 0.14219 0.17569 0.14306 0.18102 0.14532 0.18542 C 0.14636 0.1875 0.14914 0.1875 0.15001 0.18958 C 0.15139 0.19259 0.15035 0.19699 0.15157 0.2 C 0.16251 0.22685 0.15643 0.19954 0.16407 0.22292 C 0.1665 0.23032 0.16806 0.23819 0.17032 0.24583 C 0.17275 0.25394 0.17501 0.25671 0.17813 0.26458 C 0.18091 0.27153 0.18594 0.28542 0.18594 0.28542 C 0.18751 0.29583 0.1882 0.30648 0.19063 0.31667 C 0.19341 0.32824 0.20157 0.35 0.20157 0.35 C 0.20469 0.37431 0.20018 0.35046 0.21094 0.37708 C 0.21251 0.38102 0.21285 0.38542 0.21407 0.38958 C 0.21546 0.39444 0.21685 0.39954 0.21876 0.40417 C 0.21997 0.40718 0.22205 0.40949 0.22344 0.4125 C 0.22466 0.41505 0.22553 0.41806 0.22657 0.42083 C 0.2316 0.45463 0.22362 0.4088 0.23282 0.43958 C 0.23403 0.44352 0.23316 0.44815 0.23438 0.45208 C 0.23646 0.45903 0.2415 0.46389 0.24376 0.47083 C 0.24514 0.47477 0.24497 0.47963 0.24688 0.48333 C 0.24792 0.48519 0.24914 0.48727 0.25001 0.48958 C 0.254 0.5 0.25174 0.5125 0.25469 0.52269 C 0.25591 0.52708 0.25886 0.52963 0.26094 0.53333 C 0.2632 0.54236 0.26424 0.54815 0.26876 0.55625 C 0.27084 0.56458 0.27136 0.57176 0.27501 0.57894 C 0.27553 0.58588 0.27657 0.6 0.27657 0.6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C -0.0106 0.02848 -0.02569 0.01713 -0.05156 0.01875 C -0.06042 0.01922 -0.06927 0.02014 -0.07812 0.02084 C -0.09775 0.02662 -0.11772 0.03311 -0.13751 0.0375 C -0.14584 0.04422 -0.15157 0.05 -0.16095 0.05417 C -0.16928 0.06343 -0.17501 0.07385 -0.18438 0.08125 C -0.19202 0.09815 -0.19932 0.10903 -0.20782 0.125 C -0.21129 0.14098 -0.21633 0.15602 -0.22188 0.17084 C -0.22293 0.17917 -0.22327 0.18773 -0.22501 0.19584 C -0.22588 0.20023 -0.22952 0.20371 -0.2297 0.20834 C -0.23074 0.2507 -0.23473 0.33403 -0.22188 0.38542 C -0.21841 0.43195 -0.21459 0.47848 -0.21095 0.525 C -0.20938 0.54537 -0.20313 0.56736 -0.20313 0.5875 " pathEditMode="relative" ptsTypes="ffffffffffff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927 -0.0257 0.05122 -0.00695 0.07657 -0.00625 C 0.09341 -0.0007 0.06979 -0.00973 0.09063 0.00416 C 0.09497 0.00717 0.10469 0.01041 0.10469 0.01041 C 0.10955 0.01689 0.11459 0.0199 0.12032 0.025 C 0.12275 0.02986 0.12587 0.03449 0.12813 0.03958 C 0.13108 0.04629 0.13264 0.0537 0.13594 0.06041 C 0.14306 0.1074 0.14358 0.15671 0.14844 0.20416 C 0.15087 0.22824 0.14827 0.25393 0.15782 0.275 C 0.15903 0.29884 0.16077 0.32222 0.1625 0.34583 C 0.16042 0.42014 0.16181 0.44421 0.15157 0.50208 C 0.14948 0.51412 0.14861 0.52268 0.14219 0.53125 " pathEditMode="relative" ptsTypes="fffffffffff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73472E-18 C 0.01563 -0.01041 0.0309 0.00348 0.04688 0.00625 C 0.05642 0.00811 0.09288 0.00996 0.09844 0.01042 C 0.11007 0.02084 0.11649 0.0257 0.12969 0.02917 C 0.13906 0.04167 0.13663 0.04213 0.13906 0.0625 C 0.14653 0.12778 0.14167 0.06898 0.14531 0.11667 C 0.14236 0.17223 0.15017 0.16852 0.12969 0.19584 C 0.12674 0.21574 0.13108 0.19769 0.12031 0.21459 C 0.11736 0.21922 0.11684 0.22639 0.11406 0.23125 C 0.10955 0.23936 0.10521 0.24028 0.09844 0.24584 C 0.0842 0.25741 0.07274 0.2713 0.05625 0.275 C 0.05417 0.27709 0.0526 0.28056 0.05 0.28125 C 0.04028 0.28403 0.02031 0.28542 0.02031 0.28542 C 0.01215 0.29005 0.00313 0.29213 -0.00469 0.29792 C -0.01389 0.30486 -0.01215 0.31088 -0.02031 0.3125 C -0.0309 0.31459 -0.05417 0.31598 -0.0625 0.31667 C -0.08472 0.32315 -0.10712 0.32408 -0.12969 0.32709 C -0.13177 0.32917 -0.13368 0.33172 -0.13594 0.33334 C -0.13733 0.33449 -0.13924 0.33426 -0.14062 0.33542 C -0.14531 0.33959 -0.14861 0.34561 -0.15312 0.35 C -0.15851 0.35533 -0.16424 0.35741 -0.16875 0.36459 C -0.17344 0.37223 -0.17014 0.37037 -0.17656 0.37709 C -0.17951 0.3801 -0.18594 0.38542 -0.18594 0.38542 C -0.18941 0.39931 -0.18455 0.38542 -0.19219 0.39375 C -0.1967 0.39861 -0.20469 0.41042 -0.20469 0.41042 C -0.20712 0.41991 -0.21493 0.42616 -0.22031 0.43334 C -0.22187 0.43542 -0.225 0.43959 -0.225 0.43959 C -0.22656 0.44607 -0.23403 0.45209 -0.23437 0.45834 C -0.23524 0.47848 -0.23437 0.49861 -0.23437 0.51875 " pathEditMode="relative" ptsTypes="ffffffffffffffffffffffffffff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C 0.00227 0.00879 0.00487 0.01574 0.00626 0.025 C 0.00973 0.08194 0.01373 0.13935 0.02032 0.19583 C 0.02171 0.22222 0.02032 0.26759 0.03126 0.28958 C 0.03439 0.31018 0.033 0.35949 0.05626 0.36041 C 0.10105 0.36227 0.14584 0.3618 0.19064 0.3625 C 0.20626 0.36782 0.19914 0.36481 0.21251 0.37083 C 0.21754 0.37592 0.22362 0.37801 0.22814 0.38333 C 0.23143 0.38727 0.23439 0.39166 0.23751 0.39583 C 0.23907 0.39791 0.24116 0.39953 0.2422 0.40208 C 0.2455 0.41064 0.24706 0.41551 0.25314 0.42083 C 0.25643 0.43426 0.25209 0.41967 0.25939 0.43333 C 0.26407 0.44189 0.27032 0.45578 0.27032 0.46666 " pathEditMode="relative" ptsTypes="ffffffffffff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C 0.00261 0.02084 0.00886 0.04306 0.02032 0.05834 C 0.02344 0.06898 0.02743 0.08172 0.03594 0.08542 C 0.03993 0.09352 0.04983 0.10255 0.05625 0.10834 C 0.05816 0.11598 0.06094 0.12338 0.0625 0.13125 C 0.06372 0.13681 0.06563 0.14792 0.06563 0.14792 C 0.06407 0.18125 0.06424 0.21482 0.06094 0.24792 C 0.06042 0.25232 0.05677 0.25486 0.05469 0.25834 C 0.05209 0.2632 0.04983 0.26829 0.04688 0.27292 C 0.04358 0.27824 0.03594 0.2875 0.03594 0.2875 C 0.03282 0.3 0.02518 0.30394 0.01875 0.3125 C 0.01268 0.32061 0.00747 0.33195 -0.00156 0.33542 C -0.01198 0.33936 -0.02795 0.34051 -0.03906 0.34375 C -0.04739 0.35116 -0.06041 0.35232 -0.07031 0.35417 C -0.08628 0.36135 -0.10382 0.36088 -0.12031 0.36459 C -0.13142 0.37199 -0.13802 0.37153 -0.15156 0.37292 C -0.18628 0.38287 -0.16597 0.37986 -0.2125 0.375 C -0.25521 0.36366 -0.19965 0.37732 -0.29375 0.36667 C -0.30069 0.36598 -0.31215 0.35556 -0.31875 0.35209 C -0.32048 0.34514 -0.32031 0.34792 -0.32031 0.34375 " pathEditMode="relative" ptsTypes="fffffffffffffffffff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6.66667E-6 C 0.00937 0.01853 -0.00296 0.04445 -0.01093 0.06042 C -0.0144 0.07871 -0.02813 0.10556 -0.0375 0.12084 C -0.04028 0.12547 -0.0441 0.12871 -0.04688 0.13334 C -0.05313 0.14376 -0.05556 0.15417 -0.06407 0.16251 C -0.06667 0.17616 -0.07223 0.19028 -0.07813 0.20209 C -0.07987 0.2132 -0.08056 0.21667 -0.0875 0.22292 C -0.08924 0.22987 -0.09028 0.23704 -0.09219 0.24376 C -0.09462 0.25232 -0.1 0.26876 -0.1 0.26876 C -0.09948 0.28751 -0.10035 0.30649 -0.09844 0.32501 C -0.09792 0.33056 -0.09028 0.32894 -0.08594 0.32917 C -0.04636 0.33103 -0.00678 0.33195 0.03281 0.33334 C 0.05417 0.34052 0.09844 0.33959 0.09844 0.33959 C 0.13768 0.35464 0.17796 0.35903 0.21876 0.36251 C 0.23681 0.36783 0.22796 0.36667 0.24532 0.36667 " pathEditMode="relative" ptsTypes="ffffffffffffff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3333E-6 C 0.00538 0.02153 0.00226 0.00602 0.00469 0.0375 C 0.00556 0.05 0.00781 0.075 0.00781 0.075 C 0.00677 0.09306 0.00677 0.11134 0.00469 0.12917 C 0.00295 0.14491 -0.00399 0.14838 -0.0125 0.15625 C -0.02812 0.17083 -0.04531 0.17778 -0.06406 0.18125 C -0.07847 0.19074 -0.09375 0.19167 -0.10937 0.19583 C -0.11753 0.20394 -0.12222 0.20231 -0.13125 0.20625 C -0.13281 0.20833 -0.13403 0.21111 -0.13594 0.2125 C -0.13837 0.21412 -0.14115 0.21366 -0.14375 0.21458 C -0.14983 0.21667 -0.15486 0.22083 -0.16094 0.22292 C -0.16684 0.23079 -0.16979 0.23102 -0.17812 0.23333 C -0.1842 0.24144 -0.18854 0.24144 -0.19687 0.24375 C -0.20729 0.25208 -0.20417 0.25532 -0.21562 0.25833 C -0.22101 0.26551 -0.21997 0.26458 -0.22656 0.27083 C -0.22969 0.27361 -0.23594 0.27917 -0.23594 0.27917 C -0.24045 0.28819 -0.24253 0.2963 -0.24844 0.30417 C -0.25104 0.3213 -0.25469 0.33542 -0.25781 0.35208 C -0.25885 0.35787 -0.2625 0.36875 -0.2625 0.36875 " pathEditMode="relative" ptsTypes="ffffffffffffffffff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73472E-18 C 0.01095 -0.00718 0.02189 -0.02014 0.03282 -0.025 C 0.04289 -0.04167 0.0507 -0.04167 0.0672 -0.05417 C 0.08577 -0.06829 0.10713 -0.08079 0.12814 -0.08542 C 0.15921 -0.11297 0.19254 -0.13496 0.22345 -0.1625 C 0.23421 -0.17223 0.24411 -0.18357 0.2547 -0.19375 C 0.25765 -0.19676 0.26407 -0.20209 0.26407 -0.20209 C 0.26459 -0.2 0.26616 -0.19792 0.26564 -0.19584 C 0.26546 -0.19514 0.25557 -0.17477 0.2547 -0.17292 C 0.25123 -0.16574 0.24741 -0.15903 0.24376 -0.15209 C 0.24272 -0.15 0.24064 -0.14584 0.24064 -0.14584 C 0.23716 -0.12686 0.24237 -0.14954 0.23126 -0.12709 C 0.22692 -0.11829 0.22987 -0.11065 0.22189 -0.1 C 0.21928 -0.08959 0.21407 -0.08125 0.21095 -0.07084 C 0.20609 -0.05463 0.20261 -0.03542 0.19532 -0.02084 C 0.19011 0.0037 0.18786 0.02916 0.18439 0.05416 C 0.18525 0.09074 0.18682 0.12453 0.18907 0.16041 C 0.19064 0.1868 0.1915 0.19421 0.19532 0.21666 C 0.19602 0.22083 0.19584 0.22523 0.19689 0.22916 C 0.19741 0.23148 0.20001 0.23541 0.20001 0.23541 " pathEditMode="relative" ptsTypes="fffffffffffffffffff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C -0.00261 -0.00764 -0.00469 -0.01574 -0.00782 -0.02291 C -0.01372 -0.0368 -0.06198 -0.05463 -0.06563 -0.05625 C -0.10226 -0.07338 -0.13872 -0.09375 -0.17188 -0.12083 C -0.18178 -0.12893 -0.19063 -0.13889 -0.2 -0.14791 C -0.2349 -0.18102 -0.20764 -0.16805 -0.22344 -0.175 C -0.2356 -0.18842 -0.24375 -0.20532 -0.25625 -0.21875 C -0.26459 -0.2375 -0.27848 -0.25069 -0.2875 -0.26875 C -0.29879 -0.2912 -0.3033 -0.31759 -0.31563 -0.33958 C -0.31789 -0.35185 -0.3231 -0.36134 -0.32657 -0.37291 C -0.3441 -0.34953 -0.33542 -0.36481 -0.33594 -0.29791 C -0.33629 -0.25509 -0.34132 -0.19838 -0.32813 -0.15416 C -0.32553 -0.13379 -0.32171 -0.11481 -0.31563 -0.09583 C -0.31441 -0.07268 -0.31285 -0.04652 -0.30313 -0.02708 C -0.29966 0.0007 -0.29375 0.02848 -0.28907 0.05625 C -0.28855 0.0632 -0.28855 0.07014 -0.2875 0.07709 C -0.28646 0.08496 -0.28369 0.09213 -0.28282 0.1 C -0.28108 0.11574 -0.28195 0.13588 -0.27969 0.15209 C -0.27796 0.16412 -0.27431 0.1757 -0.27188 0.1875 C -0.27136 0.19514 -0.27032 0.21042 -0.27032 0.21042 " pathEditMode="relative" ptsTypes="fffffffffffffffffffA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Вправа «Резюме»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i="1" dirty="0" smtClean="0"/>
              <a:t>Дайте відповідь на запитання</a:t>
            </a:r>
            <a:endParaRPr lang="ru-RU" dirty="0" smtClean="0"/>
          </a:p>
          <a:p>
            <a:pPr lvl="0"/>
            <a:r>
              <a:rPr lang="uk-UA" dirty="0" smtClean="0"/>
              <a:t>Що сподобалось під час заняття?</a:t>
            </a:r>
            <a:endParaRPr lang="ru-RU" dirty="0" smtClean="0"/>
          </a:p>
          <a:p>
            <a:pPr lvl="0"/>
            <a:r>
              <a:rPr lang="uk-UA" dirty="0" smtClean="0"/>
              <a:t>Що не сподобалось?</a:t>
            </a:r>
            <a:endParaRPr lang="ru-RU" dirty="0" smtClean="0"/>
          </a:p>
          <a:p>
            <a:pPr lvl="0"/>
            <a:r>
              <a:rPr lang="uk-UA" dirty="0" smtClean="0"/>
              <a:t>Що запам'яталось?</a:t>
            </a:r>
            <a:endParaRPr lang="ru-RU" dirty="0" smtClean="0"/>
          </a:p>
          <a:p>
            <a:pPr lvl="0"/>
            <a:r>
              <a:rPr lang="uk-UA" dirty="0" smtClean="0"/>
              <a:t>Які запитання залишились після заняття?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Домашнє завдання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b="1" i="1" dirty="0" smtClean="0"/>
              <a:t>Розв'язати задачі:</a:t>
            </a:r>
            <a:endParaRPr lang="ru-RU" dirty="0" smtClean="0"/>
          </a:p>
          <a:p>
            <a:pPr>
              <a:buNone/>
            </a:pPr>
            <a:r>
              <a:rPr lang="uk-UA" b="1" i="1" dirty="0" smtClean="0"/>
              <a:t>1.</a:t>
            </a:r>
            <a:r>
              <a:rPr lang="uk-UA" dirty="0" smtClean="0"/>
              <a:t> Обмотка реостата, яку виготовлено з нікелінового дроту, має опір 36 Ом. Якої довжини цей дріт, якщо площа його перерізу дорівнює 0,2 мм</a:t>
            </a:r>
            <a:r>
              <a:rPr lang="uk-UA" baseline="30000" dirty="0" smtClean="0"/>
              <a:t>2</a:t>
            </a:r>
            <a:r>
              <a:rPr lang="uk-UA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uk-UA" b="1" i="1" dirty="0" smtClean="0"/>
              <a:t>2.</a:t>
            </a:r>
            <a:r>
              <a:rPr lang="uk-UA" dirty="0" smtClean="0"/>
              <a:t> Визначте масу мідного дроту, довжина якого 2 км і опір 8,5 Ом.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Емоційна хвилинка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543956" cy="5000660"/>
          </a:xfrm>
        </p:spPr>
        <p:txBody>
          <a:bodyPr>
            <a:normAutofit/>
          </a:bodyPr>
          <a:lstStyle/>
          <a:p>
            <a:r>
              <a:rPr lang="uk-UA" b="1" i="1" dirty="0" smtClean="0"/>
              <a:t>„ </a:t>
            </a:r>
            <a:r>
              <a:rPr lang="ru-RU" b="1" i="1" dirty="0" smtClean="0"/>
              <a:t>Людина б</a:t>
            </a:r>
            <a:r>
              <a:rPr lang="uk-UA" b="1" i="1" dirty="0" err="1" smtClean="0"/>
              <a:t>ої</a:t>
            </a:r>
            <a:r>
              <a:rPr lang="ru-RU" b="1" i="1" dirty="0" err="1" smtClean="0"/>
              <a:t>ться</a:t>
            </a:r>
            <a:r>
              <a:rPr lang="ru-RU" b="1" i="1" dirty="0" smtClean="0"/>
              <a:t>  </a:t>
            </a:r>
            <a:r>
              <a:rPr lang="ru-RU" b="1" i="1" dirty="0" err="1" smtClean="0"/>
              <a:t>тiльки</a:t>
            </a:r>
            <a:r>
              <a:rPr lang="ru-RU" b="1" i="1" dirty="0" smtClean="0"/>
              <a:t> того , </a:t>
            </a:r>
            <a:r>
              <a:rPr lang="ru-RU" b="1" i="1" dirty="0" err="1" smtClean="0"/>
              <a:t>чого</a:t>
            </a:r>
            <a:r>
              <a:rPr lang="ru-RU" b="1" i="1" dirty="0" smtClean="0"/>
              <a:t> не </a:t>
            </a:r>
            <a:r>
              <a:rPr lang="ru-RU" b="1" i="1" dirty="0" err="1" smtClean="0"/>
              <a:t>зна</a:t>
            </a:r>
            <a:r>
              <a:rPr lang="uk-UA" b="1" i="1" dirty="0" smtClean="0"/>
              <a:t>є</a:t>
            </a:r>
            <a:r>
              <a:rPr lang="ru-RU" b="1" i="1" dirty="0" smtClean="0"/>
              <a:t>,</a:t>
            </a:r>
            <a:r>
              <a:rPr lang="uk-UA" b="1" i="1" dirty="0" smtClean="0"/>
              <a:t> </a:t>
            </a:r>
            <a:r>
              <a:rPr lang="ru-RU" b="1" i="1" dirty="0" err="1" smtClean="0"/>
              <a:t>знан</a:t>
            </a:r>
            <a:r>
              <a:rPr lang="uk-UA" b="1" i="1" dirty="0" smtClean="0"/>
              <a:t>н</a:t>
            </a:r>
            <a:r>
              <a:rPr lang="ru-RU" b="1" i="1" dirty="0" smtClean="0"/>
              <a:t>я </a:t>
            </a:r>
            <a:r>
              <a:rPr lang="ru-RU" b="1" i="1" dirty="0" err="1" smtClean="0"/>
              <a:t>перема</a:t>
            </a:r>
            <a:r>
              <a:rPr lang="uk-UA" b="1" i="1" dirty="0" smtClean="0"/>
              <a:t>г</a:t>
            </a:r>
            <a:r>
              <a:rPr lang="ru-RU" b="1" i="1" dirty="0" smtClean="0"/>
              <a:t>а</a:t>
            </a:r>
            <a:r>
              <a:rPr lang="uk-UA" b="1" i="1" dirty="0" smtClean="0"/>
              <a:t>є</a:t>
            </a:r>
            <a:r>
              <a:rPr lang="ru-RU" b="1" i="1" dirty="0" smtClean="0"/>
              <a:t> всякий страх “.</a:t>
            </a:r>
            <a:r>
              <a:rPr lang="uk-UA" b="1" i="1" dirty="0" smtClean="0"/>
              <a:t>                 </a:t>
            </a:r>
          </a:p>
          <a:p>
            <a:pPr>
              <a:buNone/>
            </a:pPr>
            <a:r>
              <a:rPr lang="uk-UA" b="1" i="1" dirty="0" smtClean="0"/>
              <a:t>                                                        </a:t>
            </a:r>
            <a:r>
              <a:rPr lang="ru-RU" dirty="0" smtClean="0"/>
              <a:t>В .</a:t>
            </a:r>
            <a:r>
              <a:rPr lang="ru-RU" dirty="0" err="1" smtClean="0"/>
              <a:t>Г.Белiнський</a:t>
            </a:r>
            <a:endParaRPr lang="ru-RU" dirty="0" smtClean="0"/>
          </a:p>
          <a:p>
            <a:pPr>
              <a:buNone/>
            </a:pPr>
            <a:endParaRPr lang="uk-UA" dirty="0" smtClean="0"/>
          </a:p>
          <a:p>
            <a:r>
              <a:rPr lang="ru-RU" dirty="0" smtClean="0"/>
              <a:t>,,</a:t>
            </a:r>
            <a:r>
              <a:rPr lang="ru-RU" b="1" i="1" dirty="0" smtClean="0"/>
              <a:t>Нема</a:t>
            </a:r>
            <a:r>
              <a:rPr lang="uk-UA" b="1" i="1" dirty="0" smtClean="0"/>
              <a:t>є</a:t>
            </a:r>
            <a:r>
              <a:rPr lang="ru-RU" b="1" i="1" dirty="0" smtClean="0"/>
              <a:t> </a:t>
            </a:r>
            <a:r>
              <a:rPr lang="ru-RU" b="1" i="1" dirty="0" err="1" smtClean="0"/>
              <a:t>сили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могутнішої</a:t>
            </a:r>
            <a:r>
              <a:rPr lang="uk-UA" b="1" i="1" dirty="0" smtClean="0"/>
              <a:t>,</a:t>
            </a:r>
            <a:r>
              <a:rPr lang="ru-RU" b="1" i="1" dirty="0" smtClean="0"/>
              <a:t> </a:t>
            </a:r>
            <a:r>
              <a:rPr lang="ru-RU" b="1" i="1" dirty="0" err="1" smtClean="0"/>
              <a:t>нiж</a:t>
            </a:r>
            <a:r>
              <a:rPr lang="ru-RU" b="1" i="1" dirty="0" smtClean="0"/>
              <a:t> </a:t>
            </a:r>
            <a:r>
              <a:rPr lang="ru-RU" b="1" i="1" dirty="0" err="1" smtClean="0"/>
              <a:t>знан</a:t>
            </a:r>
            <a:r>
              <a:rPr lang="uk-UA" b="1" i="1" dirty="0" smtClean="0"/>
              <a:t>н</a:t>
            </a:r>
            <a:r>
              <a:rPr lang="ru-RU" b="1" i="1" dirty="0" smtClean="0"/>
              <a:t>я; </a:t>
            </a:r>
            <a:r>
              <a:rPr lang="uk-UA" b="1" i="1" dirty="0" smtClean="0"/>
              <a:t>   </a:t>
            </a:r>
            <a:endParaRPr lang="ru-RU" dirty="0" smtClean="0"/>
          </a:p>
          <a:p>
            <a:pPr>
              <a:buNone/>
            </a:pPr>
            <a:r>
              <a:rPr lang="uk-UA" b="1" i="1" dirty="0" smtClean="0"/>
              <a:t>      </a:t>
            </a:r>
            <a:r>
              <a:rPr lang="ru-RU" b="1" i="1" dirty="0" err="1" smtClean="0"/>
              <a:t>людина</a:t>
            </a:r>
            <a:r>
              <a:rPr lang="ru-RU" b="1" i="1" dirty="0" smtClean="0"/>
              <a:t> </a:t>
            </a:r>
            <a:r>
              <a:rPr lang="ru-RU" b="1" i="1" dirty="0" err="1" smtClean="0"/>
              <a:t>озбро</a:t>
            </a:r>
            <a:r>
              <a:rPr lang="uk-UA" b="1" i="1" dirty="0" smtClean="0"/>
              <a:t>є</a:t>
            </a:r>
            <a:r>
              <a:rPr lang="ru-RU" b="1" i="1" dirty="0" smtClean="0"/>
              <a:t>на </a:t>
            </a:r>
            <a:r>
              <a:rPr lang="ru-RU" b="1" i="1" dirty="0" err="1" smtClean="0"/>
              <a:t>знаннями</a:t>
            </a:r>
            <a:r>
              <a:rPr lang="ru-RU" b="1" i="1" dirty="0" smtClean="0"/>
              <a:t> , —    </a:t>
            </a:r>
          </a:p>
          <a:p>
            <a:pPr>
              <a:buNone/>
            </a:pPr>
            <a:r>
              <a:rPr lang="ru-RU" b="1" i="1" dirty="0" smtClean="0"/>
              <a:t>                                                          </a:t>
            </a:r>
            <a:r>
              <a:rPr lang="ru-RU" b="1" i="1" dirty="0" err="1" smtClean="0"/>
              <a:t>непереможна</a:t>
            </a:r>
            <a:r>
              <a:rPr lang="ru-RU" b="1" i="1" dirty="0" smtClean="0"/>
              <a:t>”.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                                               </a:t>
            </a:r>
            <a:r>
              <a:rPr lang="ru-RU" dirty="0" smtClean="0"/>
              <a:t>М.Горький.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«Гордіїв вузол»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57216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uk-UA" sz="2600" b="1" dirty="0" smtClean="0"/>
              <a:t>Завдання I </a:t>
            </a:r>
            <a:r>
              <a:rPr lang="uk-UA" sz="2600" b="1" dirty="0" err="1" smtClean="0"/>
              <a:t>командi</a:t>
            </a:r>
            <a:r>
              <a:rPr lang="uk-UA" sz="2600" b="1" dirty="0" smtClean="0"/>
              <a:t>.</a:t>
            </a:r>
          </a:p>
          <a:p>
            <a:pPr>
              <a:buNone/>
            </a:pPr>
            <a:r>
              <a:rPr lang="uk-UA" sz="2600" b="1" dirty="0" smtClean="0"/>
              <a:t>              1                      2                       3                       4                         5                   6  </a:t>
            </a:r>
          </a:p>
          <a:p>
            <a:pPr>
              <a:buNone/>
            </a:pPr>
            <a:r>
              <a:rPr lang="uk-UA" sz="2600" b="1" dirty="0" smtClean="0"/>
              <a:t> </a:t>
            </a:r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1                        3                    1                         8                         6                   1 </a:t>
            </a:r>
          </a:p>
          <a:p>
            <a:pPr>
              <a:buNone/>
            </a:pPr>
            <a:r>
              <a:rPr lang="uk-UA" sz="2600" b="1" dirty="0" smtClean="0"/>
              <a:t> </a:t>
            </a:r>
            <a:r>
              <a:rPr lang="uk-UA" sz="2600" dirty="0" smtClean="0"/>
              <a:t>1.  Що має будь – який електрон?  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2. Атом, що втратив один електрон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3.  Одиниця вимірювання сили струму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4.  Вчений, що довів дискретність електричного заряду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5. Позитивно заряджені частинки, що входять до складу ядра атома. 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6.Що знаходиться в центрі</a:t>
            </a:r>
            <a:endParaRPr lang="ru-RU" sz="2600" dirty="0" smtClean="0"/>
          </a:p>
          <a:p>
            <a:pPr>
              <a:buNone/>
            </a:pPr>
            <a:r>
              <a:rPr lang="uk-UA" sz="2600" b="1" dirty="0" smtClean="0"/>
              <a:t> 1. </a:t>
            </a:r>
            <a:r>
              <a:rPr lang="uk-UA" sz="2600" b="1" u="sng" dirty="0" smtClean="0"/>
              <a:t>З</a:t>
            </a:r>
            <a:r>
              <a:rPr lang="uk-UA" sz="2600" b="1" dirty="0" smtClean="0"/>
              <a:t>аряд        2. </a:t>
            </a:r>
            <a:r>
              <a:rPr lang="uk-UA" sz="2600" b="1" dirty="0" err="1" smtClean="0"/>
              <a:t>Йо</a:t>
            </a:r>
            <a:r>
              <a:rPr lang="uk-UA" sz="2600" b="1" u="sng" dirty="0" err="1" smtClean="0"/>
              <a:t>н</a:t>
            </a:r>
            <a:r>
              <a:rPr lang="uk-UA" sz="2600" b="1" dirty="0" smtClean="0"/>
              <a:t>       3. </a:t>
            </a:r>
            <a:r>
              <a:rPr lang="uk-UA" sz="2600" b="1" u="sng" dirty="0" smtClean="0"/>
              <a:t>А</a:t>
            </a:r>
            <a:r>
              <a:rPr lang="uk-UA" sz="2600" b="1" dirty="0" smtClean="0"/>
              <a:t>мпер      4. </a:t>
            </a:r>
            <a:r>
              <a:rPr lang="uk-UA" sz="2600" b="1" dirty="0" err="1" smtClean="0"/>
              <a:t>Мілліке</a:t>
            </a:r>
            <a:r>
              <a:rPr lang="uk-UA" sz="2600" b="1" u="sng" dirty="0" err="1" smtClean="0"/>
              <a:t>н</a:t>
            </a:r>
            <a:r>
              <a:rPr lang="uk-UA" sz="2600" b="1" dirty="0" smtClean="0"/>
              <a:t>       5. Прото</a:t>
            </a:r>
            <a:r>
              <a:rPr lang="uk-UA" sz="2600" b="1" u="sng" dirty="0" smtClean="0"/>
              <a:t>н</a:t>
            </a:r>
            <a:r>
              <a:rPr lang="uk-UA" sz="2600" b="1" dirty="0" smtClean="0"/>
              <a:t>     6. </a:t>
            </a:r>
            <a:r>
              <a:rPr lang="uk-UA" sz="2600" b="1" u="sng" dirty="0" smtClean="0"/>
              <a:t>Я</a:t>
            </a:r>
            <a:r>
              <a:rPr lang="uk-UA" sz="2600" b="1" dirty="0" smtClean="0"/>
              <a:t>дро</a:t>
            </a:r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1                    2                    3                      4                     5                   6  </a:t>
            </a:r>
          </a:p>
          <a:p>
            <a:pPr>
              <a:buNone/>
            </a:pPr>
            <a:r>
              <a:rPr lang="uk-UA" sz="2600" b="1" dirty="0" smtClean="0"/>
              <a:t> </a:t>
            </a:r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1                     3                    1                      8                    6                   1</a:t>
            </a:r>
            <a:endParaRPr lang="uk-UA" sz="1800" b="1" dirty="0" smtClean="0"/>
          </a:p>
          <a:p>
            <a:pPr>
              <a:buNone/>
            </a:pPr>
            <a:r>
              <a:rPr lang="uk-UA" sz="1800" b="1" dirty="0" smtClean="0"/>
              <a:t>                                                        </a:t>
            </a:r>
          </a:p>
          <a:p>
            <a:pPr>
              <a:buNone/>
            </a:pPr>
            <a:r>
              <a:rPr lang="uk-UA" sz="2000" b="1" dirty="0" smtClean="0"/>
              <a:t>                         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5143512"/>
          <a:ext cx="7000926" cy="3657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821"/>
                <a:gridCol w="1166821"/>
                <a:gridCol w="1166821"/>
                <a:gridCol w="1166821"/>
                <a:gridCol w="1166821"/>
                <a:gridCol w="1166821"/>
              </a:tblGrid>
              <a:tr h="365761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500174"/>
          <a:ext cx="7143798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0633"/>
                <a:gridCol w="1190633"/>
                <a:gridCol w="1190633"/>
                <a:gridCol w="1190633"/>
                <a:gridCol w="1190633"/>
                <a:gridCol w="1190633"/>
              </a:tblGrid>
              <a:tr h="2625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«Гордіїв вузол»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57216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uk-UA" sz="2600" b="1" dirty="0" smtClean="0"/>
              <a:t>Завдання ІI </a:t>
            </a:r>
            <a:r>
              <a:rPr lang="uk-UA" sz="2600" b="1" dirty="0" err="1" smtClean="0"/>
              <a:t>командi</a:t>
            </a:r>
            <a:r>
              <a:rPr lang="uk-UA" sz="2600" b="1" dirty="0" smtClean="0"/>
              <a:t>.</a:t>
            </a:r>
          </a:p>
          <a:p>
            <a:pPr>
              <a:buNone/>
            </a:pPr>
            <a:r>
              <a:rPr lang="uk-UA" sz="2600" b="1" dirty="0" smtClean="0"/>
              <a:t>              1                      2                       3                       4                         5                   6  </a:t>
            </a:r>
          </a:p>
          <a:p>
            <a:pPr>
              <a:buNone/>
            </a:pPr>
            <a:r>
              <a:rPr lang="uk-UA" sz="2600" b="1" dirty="0" smtClean="0"/>
              <a:t> </a:t>
            </a:r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1                        3                    1                         8                         6                   1 </a:t>
            </a:r>
          </a:p>
          <a:p>
            <a:pPr>
              <a:buNone/>
            </a:pPr>
            <a:r>
              <a:rPr lang="uk-UA" sz="2600" b="1" dirty="0" smtClean="0"/>
              <a:t> </a:t>
            </a:r>
            <a:r>
              <a:rPr lang="uk-UA" sz="2600" dirty="0" smtClean="0"/>
              <a:t>1. Одиниця вимірювання напруги 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2. Найдрібніша частинка речовини</a:t>
            </a:r>
            <a:endParaRPr lang="ru-RU" sz="2600" dirty="0" smtClean="0"/>
          </a:p>
          <a:p>
            <a:pPr marL="514350" indent="-514350">
              <a:buAutoNum type="arabicPeriod" startAt="3"/>
            </a:pPr>
            <a:r>
              <a:rPr lang="uk-UA" sz="2600" dirty="0" smtClean="0"/>
              <a:t>Фізична величина одиницею вимірювання якої є Ом </a:t>
            </a:r>
          </a:p>
          <a:p>
            <a:pPr marL="514350" indent="-514350">
              <a:buAutoNum type="arabicPeriod" startAt="3"/>
            </a:pPr>
            <a:r>
              <a:rPr lang="uk-UA" sz="2600" dirty="0" smtClean="0"/>
              <a:t>4. Вчений, який досліджував взаємодію двох точкових зарядів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5.  Елементарна частинка, яка має </a:t>
            </a:r>
            <a:r>
              <a:rPr lang="uk-UA" sz="2600" dirty="0" err="1" smtClean="0"/>
              <a:t>негативнгий</a:t>
            </a:r>
            <a:r>
              <a:rPr lang="uk-UA" sz="2600" dirty="0" smtClean="0"/>
              <a:t> заряд</a:t>
            </a:r>
            <a:endParaRPr lang="ru-RU" sz="2600" dirty="0" smtClean="0"/>
          </a:p>
          <a:p>
            <a:pPr>
              <a:buNone/>
            </a:pPr>
            <a:r>
              <a:rPr lang="uk-UA" sz="2600" dirty="0" smtClean="0"/>
              <a:t>6.  Процес під час якого тіла отримують електричні заряди</a:t>
            </a:r>
            <a:endParaRPr lang="ru-RU" sz="2600" dirty="0" smtClean="0"/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1. </a:t>
            </a:r>
            <a:r>
              <a:rPr lang="uk-UA" sz="2600" b="1" u="sng" dirty="0" smtClean="0"/>
              <a:t>В</a:t>
            </a:r>
            <a:r>
              <a:rPr lang="uk-UA" sz="2600" b="1" dirty="0" smtClean="0"/>
              <a:t>ольт     2. Ато</a:t>
            </a:r>
            <a:r>
              <a:rPr lang="uk-UA" sz="2600" b="1" u="sng" dirty="0" smtClean="0"/>
              <a:t>м</a:t>
            </a:r>
            <a:r>
              <a:rPr lang="uk-UA" sz="2600" b="1" dirty="0" smtClean="0"/>
              <a:t>    3. Оп</a:t>
            </a:r>
            <a:r>
              <a:rPr lang="uk-UA" sz="2600" b="1" u="sng" dirty="0" smtClean="0"/>
              <a:t>і</a:t>
            </a:r>
            <a:r>
              <a:rPr lang="uk-UA" sz="2600" b="1" dirty="0" smtClean="0"/>
              <a:t>р    4. Куло</a:t>
            </a:r>
            <a:r>
              <a:rPr lang="uk-UA" sz="2600" b="1" u="sng" dirty="0" smtClean="0"/>
              <a:t>н</a:t>
            </a:r>
            <a:r>
              <a:rPr lang="uk-UA" sz="2600" b="1" dirty="0" smtClean="0"/>
              <a:t>     5. Електро</a:t>
            </a:r>
            <a:r>
              <a:rPr lang="uk-UA" sz="2600" b="1" u="sng" dirty="0" smtClean="0"/>
              <a:t>н</a:t>
            </a:r>
            <a:r>
              <a:rPr lang="uk-UA" sz="2600" b="1" dirty="0" smtClean="0"/>
              <a:t>   6. Електризаці</a:t>
            </a:r>
            <a:r>
              <a:rPr lang="uk-UA" sz="2600" b="1" u="sng" dirty="0" smtClean="0"/>
              <a:t>я</a:t>
            </a:r>
            <a:endParaRPr lang="uk-UA" sz="2600" b="1" dirty="0" smtClean="0"/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1                    2                    3                      4                     5                   6  </a:t>
            </a:r>
          </a:p>
          <a:p>
            <a:pPr>
              <a:buNone/>
            </a:pPr>
            <a:r>
              <a:rPr lang="uk-UA" sz="2600" b="1" dirty="0" smtClean="0"/>
              <a:t> </a:t>
            </a:r>
          </a:p>
          <a:p>
            <a:pPr>
              <a:buNone/>
            </a:pPr>
            <a:endParaRPr lang="uk-UA" sz="2600" b="1" dirty="0" smtClean="0"/>
          </a:p>
          <a:p>
            <a:pPr>
              <a:buNone/>
            </a:pPr>
            <a:r>
              <a:rPr lang="uk-UA" sz="2600" b="1" dirty="0" smtClean="0"/>
              <a:t>             1                     3                    1                      8                    6                   1</a:t>
            </a:r>
            <a:endParaRPr lang="uk-UA" sz="1800" b="1" dirty="0" smtClean="0"/>
          </a:p>
          <a:p>
            <a:pPr>
              <a:buNone/>
            </a:pPr>
            <a:r>
              <a:rPr lang="uk-UA" sz="1800" b="1" dirty="0" smtClean="0"/>
              <a:t>                                                        </a:t>
            </a:r>
          </a:p>
          <a:p>
            <a:pPr>
              <a:buNone/>
            </a:pPr>
            <a:r>
              <a:rPr lang="uk-UA" sz="2000" b="1" dirty="0" smtClean="0"/>
              <a:t>                         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5143512"/>
          <a:ext cx="7000926" cy="3657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821"/>
                <a:gridCol w="1166821"/>
                <a:gridCol w="1166821"/>
                <a:gridCol w="1166821"/>
                <a:gridCol w="1166821"/>
                <a:gridCol w="1166821"/>
              </a:tblGrid>
              <a:tr h="365761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і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6" y="1500174"/>
          <a:ext cx="7143798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0633"/>
                <a:gridCol w="1190633"/>
                <a:gridCol w="1190633"/>
                <a:gridCol w="1190633"/>
                <a:gridCol w="1190633"/>
                <a:gridCol w="1190633"/>
              </a:tblGrid>
              <a:tr h="2625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«Гордіїв вузол»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000660"/>
          </a:xfrm>
        </p:spPr>
        <p:txBody>
          <a:bodyPr/>
          <a:lstStyle/>
          <a:p>
            <a:pPr algn="ctr">
              <a:buNone/>
            </a:pPr>
            <a:r>
              <a:rPr lang="uk-UA" sz="2000" b="1" dirty="0" smtClean="0"/>
              <a:t>Завдання I </a:t>
            </a:r>
            <a:r>
              <a:rPr lang="uk-UA" sz="2000" b="1" dirty="0" err="1" smtClean="0"/>
              <a:t>командi</a:t>
            </a:r>
            <a:r>
              <a:rPr lang="uk-UA" sz="2000" b="1" dirty="0" smtClean="0"/>
              <a:t>.</a:t>
            </a:r>
          </a:p>
          <a:p>
            <a:pPr>
              <a:buNone/>
            </a:pPr>
            <a:r>
              <a:rPr lang="uk-UA" sz="1800" b="1" dirty="0" smtClean="0"/>
              <a:t>            1                    2                    3                      4                     5                   6   </a:t>
            </a:r>
          </a:p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/>
              <a:t>             1                     3                    1                      8                    6                   1 </a:t>
            </a:r>
          </a:p>
          <a:p>
            <a:pPr>
              <a:buNone/>
            </a:pPr>
            <a:r>
              <a:rPr lang="uk-UA" sz="1800" b="1" dirty="0" smtClean="0"/>
              <a:t>                                                        </a:t>
            </a:r>
          </a:p>
          <a:p>
            <a:pPr>
              <a:buNone/>
            </a:pPr>
            <a:r>
              <a:rPr lang="uk-UA" sz="2000" b="1" dirty="0" smtClean="0"/>
              <a:t>                                 </a:t>
            </a:r>
          </a:p>
          <a:p>
            <a:pPr algn="ctr">
              <a:buNone/>
            </a:pPr>
            <a:r>
              <a:rPr lang="uk-UA" sz="2000" b="1" dirty="0" smtClean="0"/>
              <a:t>      Завдання IІ </a:t>
            </a:r>
            <a:r>
              <a:rPr lang="uk-UA" sz="2000" b="1" dirty="0" err="1" smtClean="0"/>
              <a:t>командi</a:t>
            </a:r>
            <a:r>
              <a:rPr lang="uk-UA" sz="2000" b="1" dirty="0" smtClean="0"/>
              <a:t>.</a:t>
            </a:r>
          </a:p>
          <a:p>
            <a:pPr>
              <a:buNone/>
            </a:pPr>
            <a:r>
              <a:rPr lang="uk-UA" sz="2000" b="1" dirty="0" smtClean="0"/>
              <a:t>               </a:t>
            </a:r>
            <a:r>
              <a:rPr lang="uk-UA" sz="1800" b="1" dirty="0" smtClean="0"/>
              <a:t>1                  2                       3                 4                      5                   6</a:t>
            </a:r>
          </a:p>
          <a:p>
            <a:pPr>
              <a:buNone/>
            </a:pPr>
            <a:endParaRPr lang="uk-UA" sz="1800" b="1" dirty="0" smtClean="0"/>
          </a:p>
          <a:p>
            <a:pPr>
              <a:buNone/>
            </a:pPr>
            <a:r>
              <a:rPr lang="uk-UA" sz="1800" b="1" dirty="0" smtClean="0"/>
              <a:t>                 1                    4                     3                  5                      8                   12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785926"/>
          <a:ext cx="69532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8876"/>
                <a:gridCol w="1158876"/>
                <a:gridCol w="1158876"/>
                <a:gridCol w="1158876"/>
                <a:gridCol w="1158876"/>
                <a:gridCol w="11588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з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3857628"/>
          <a:ext cx="6953256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8876"/>
                <a:gridCol w="1158876"/>
                <a:gridCol w="1158876"/>
                <a:gridCol w="1158876"/>
                <a:gridCol w="1158876"/>
                <a:gridCol w="11588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і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н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Дерево знань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І команда                                           ІІ команда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User\Рабочий стол\media\image1.jpeg"/>
          <p:cNvPicPr/>
          <p:nvPr/>
        </p:nvPicPr>
        <p:blipFill>
          <a:blip r:embed="rId3" r:link="rId4">
            <a:lum bright="10000" contrast="20000"/>
          </a:blip>
          <a:srcRect/>
          <a:stretch>
            <a:fillRect/>
          </a:stretch>
        </p:blipFill>
        <p:spPr bwMode="auto">
          <a:xfrm>
            <a:off x="142844" y="1928802"/>
            <a:ext cx="4643470" cy="1857388"/>
          </a:xfrm>
          <a:prstGeom prst="rect">
            <a:avLst/>
          </a:prstGeom>
          <a:noFill/>
        </p:spPr>
      </p:pic>
      <p:pic>
        <p:nvPicPr>
          <p:cNvPr id="5" name="Рисунок 4" descr="C:\Documents and Settings\User\Рабочий стол\media\image2.jpeg"/>
          <p:cNvPicPr/>
          <p:nvPr/>
        </p:nvPicPr>
        <p:blipFill>
          <a:blip r:embed="rId5" r:link="rId6">
            <a:lum bright="10000" contrast="20000"/>
          </a:blip>
          <a:srcRect/>
          <a:stretch>
            <a:fillRect/>
          </a:stretch>
        </p:blipFill>
        <p:spPr bwMode="auto">
          <a:xfrm>
            <a:off x="4572000" y="1785926"/>
            <a:ext cx="4286280" cy="2071702"/>
          </a:xfrm>
          <a:prstGeom prst="rect">
            <a:avLst/>
          </a:prstGeom>
          <a:noFill/>
        </p:spPr>
      </p:pic>
      <p:pic>
        <p:nvPicPr>
          <p:cNvPr id="6" name="Рисунок 5" descr="C:\Documents and Settings\User\Рабочий стол\media\image3.jpeg"/>
          <p:cNvPicPr/>
          <p:nvPr/>
        </p:nvPicPr>
        <p:blipFill>
          <a:blip r:embed="rId7" r:link="rId8">
            <a:lum bright="10000" contrast="20000"/>
          </a:blip>
          <a:srcRect l="8304" r="18339"/>
          <a:stretch>
            <a:fillRect/>
          </a:stretch>
        </p:blipFill>
        <p:spPr bwMode="auto">
          <a:xfrm>
            <a:off x="500034" y="3714752"/>
            <a:ext cx="3857652" cy="2500330"/>
          </a:xfrm>
          <a:prstGeom prst="rect">
            <a:avLst/>
          </a:prstGeom>
          <a:noFill/>
        </p:spPr>
      </p:pic>
      <p:pic>
        <p:nvPicPr>
          <p:cNvPr id="7" name="Рисунок 6" descr="C:\Documents and Settings\User\Рабочий стол\media\image4.jpeg"/>
          <p:cNvPicPr/>
          <p:nvPr/>
        </p:nvPicPr>
        <p:blipFill>
          <a:blip r:embed="rId9" r:link="rId10">
            <a:lum bright="10000" contrast="30000"/>
          </a:blip>
          <a:srcRect l="12622" r="17057"/>
          <a:stretch>
            <a:fillRect/>
          </a:stretch>
        </p:blipFill>
        <p:spPr bwMode="auto">
          <a:xfrm>
            <a:off x="4857752" y="3714752"/>
            <a:ext cx="371477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4000496" y="5143512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8" name="Овал 17"/>
          <p:cNvSpPr/>
          <p:nvPr/>
        </p:nvSpPr>
        <p:spPr>
          <a:xfrm>
            <a:off x="3000364" y="5429264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3" name="Овал 12"/>
          <p:cNvSpPr/>
          <p:nvPr/>
        </p:nvSpPr>
        <p:spPr>
          <a:xfrm>
            <a:off x="1714480" y="5214950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5" name="Овал 14"/>
          <p:cNvSpPr/>
          <p:nvPr/>
        </p:nvSpPr>
        <p:spPr>
          <a:xfrm>
            <a:off x="1714480" y="4500570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785786" y="4786322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7" name="Овал 16"/>
          <p:cNvSpPr/>
          <p:nvPr/>
        </p:nvSpPr>
        <p:spPr>
          <a:xfrm>
            <a:off x="2571736" y="3571876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9" name="Овал 18"/>
          <p:cNvSpPr/>
          <p:nvPr/>
        </p:nvSpPr>
        <p:spPr>
          <a:xfrm>
            <a:off x="3500430" y="3286124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1357290" y="3071810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500034" y="2786058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2928926" y="1928802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1428728" y="1071546"/>
            <a:ext cx="428628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Графічний диктант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ru-RU" dirty="0" smtClean="0"/>
              <a:t> = </a:t>
            </a:r>
            <a:r>
              <a:rPr lang="en-US" dirty="0" smtClean="0"/>
              <a:t>k                                                 R                 m</a:t>
            </a:r>
          </a:p>
          <a:p>
            <a:pPr>
              <a:buNone/>
            </a:pPr>
            <a:r>
              <a:rPr lang="en-US" dirty="0" smtClean="0"/>
              <a:t>                               </a:t>
            </a:r>
            <a:r>
              <a:rPr lang="ru-RU" dirty="0" smtClean="0"/>
              <a:t>=</a:t>
            </a:r>
            <a:r>
              <a:rPr lang="en-US" dirty="0" smtClean="0"/>
              <a:t> Ne                   I       q            U</a:t>
            </a:r>
          </a:p>
          <a:p>
            <a:pPr>
              <a:buNone/>
            </a:pPr>
            <a:r>
              <a:rPr lang="en-US" dirty="0" smtClean="0"/>
              <a:t>          A                                       q                      S</a:t>
            </a:r>
          </a:p>
          <a:p>
            <a:pPr>
              <a:buNone/>
            </a:pPr>
            <a:r>
              <a:rPr lang="en-US" dirty="0" smtClean="0"/>
              <a:t>                                                         p             U</a:t>
            </a:r>
          </a:p>
          <a:p>
            <a:pPr>
              <a:buNone/>
            </a:pPr>
            <a:r>
              <a:rPr lang="en-US" dirty="0" smtClean="0"/>
              <a:t>                                                                  L           R</a:t>
            </a:r>
          </a:p>
          <a:p>
            <a:pPr>
              <a:buNone/>
            </a:pPr>
            <a:r>
              <a:rPr lang="en-US" dirty="0" smtClean="0"/>
              <a:t>                                                   S                 I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                                             m              q</a:t>
            </a:r>
          </a:p>
          <a:p>
            <a:pPr>
              <a:buNone/>
            </a:pPr>
            <a:r>
              <a:rPr lang="en-US" dirty="0" smtClean="0">
                <a:latin typeface="Arial" pitchFamily="34" charset="0"/>
                <a:ea typeface="Times New Roman" pitchFamily="18" charset="0"/>
              </a:rPr>
              <a:t>                             ρ         </a:t>
            </a:r>
            <a:r>
              <a:rPr lang="en-US" dirty="0" smtClean="0"/>
              <a:t>q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        n             h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357290" y="300037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71538" y="3071810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71538" y="2928934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214678" y="4000504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214678" y="3857628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357290" y="5143512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357290" y="5000636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14480" y="507207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5429264"/>
            <a:ext cx="190500" cy="752475"/>
          </a:xfrm>
          <a:prstGeom prst="rect">
            <a:avLst/>
          </a:prstGeom>
          <a:noFill/>
        </p:spPr>
      </p:pic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3500430" y="5786454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3500430" y="5643578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1357298"/>
            <a:ext cx="266700" cy="647700"/>
          </a:xfrm>
          <a:prstGeom prst="rect">
            <a:avLst/>
          </a:prstGeom>
          <a:noFill/>
        </p:spPr>
      </p:pic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3429000"/>
            <a:ext cx="304800" cy="904875"/>
          </a:xfrm>
          <a:prstGeom prst="rect">
            <a:avLst/>
          </a:prstGeom>
          <a:noFill/>
        </p:spPr>
      </p:pic>
      <p:cxnSp>
        <p:nvCxnSpPr>
          <p:cNvPr id="73" name="Скругленная соединительная линия 72"/>
          <p:cNvCxnSpPr/>
          <p:nvPr/>
        </p:nvCxnSpPr>
        <p:spPr>
          <a:xfrm>
            <a:off x="1928794" y="1428736"/>
            <a:ext cx="928694" cy="71438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1" name="Скругленная соединительная линия 80"/>
          <p:cNvCxnSpPr>
            <a:endCxn id="12" idx="6"/>
          </p:cNvCxnSpPr>
          <p:nvPr/>
        </p:nvCxnSpPr>
        <p:spPr>
          <a:xfrm rot="10800000" flipV="1">
            <a:off x="1785918" y="2428867"/>
            <a:ext cx="1285884" cy="8929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3" name="Shape 82"/>
          <p:cNvCxnSpPr>
            <a:stCxn id="12" idx="5"/>
            <a:endCxn id="19" idx="1"/>
          </p:cNvCxnSpPr>
          <p:nvPr/>
        </p:nvCxnSpPr>
        <p:spPr>
          <a:xfrm rot="5400000" flipH="1" flipV="1">
            <a:off x="2573531" y="2508973"/>
            <a:ext cx="139286" cy="1840054"/>
          </a:xfrm>
          <a:prstGeom prst="curvedConnector5">
            <a:avLst>
              <a:gd name="adj1" fmla="val -164123"/>
              <a:gd name="adj2" fmla="val 50000"/>
              <a:gd name="adj3" fmla="val 264123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Скругленная соединительная линия 84"/>
          <p:cNvCxnSpPr>
            <a:stCxn id="11" idx="5"/>
          </p:cNvCxnSpPr>
          <p:nvPr/>
        </p:nvCxnSpPr>
        <p:spPr>
          <a:xfrm rot="16200000" flipH="1">
            <a:off x="753503" y="3325278"/>
            <a:ext cx="1216241" cy="99146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9" name="Shape 88"/>
          <p:cNvCxnSpPr>
            <a:stCxn id="17" idx="4"/>
            <a:endCxn id="13" idx="6"/>
          </p:cNvCxnSpPr>
          <p:nvPr/>
        </p:nvCxnSpPr>
        <p:spPr>
          <a:xfrm rot="5400000">
            <a:off x="1768059" y="4446991"/>
            <a:ext cx="1393041" cy="642942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3" name="Shape 92"/>
          <p:cNvCxnSpPr>
            <a:stCxn id="14" idx="2"/>
            <a:endCxn id="18" idx="3"/>
          </p:cNvCxnSpPr>
          <p:nvPr/>
        </p:nvCxnSpPr>
        <p:spPr>
          <a:xfrm rot="10800000" flipH="1" flipV="1">
            <a:off x="785785" y="5036355"/>
            <a:ext cx="2277349" cy="819742"/>
          </a:xfrm>
          <a:prstGeom prst="curvedConnector4">
            <a:avLst>
              <a:gd name="adj1" fmla="val -10038"/>
              <a:gd name="adj2" fmla="val 13682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055" idx="0"/>
          </p:cNvCxnSpPr>
          <p:nvPr/>
        </p:nvCxnSpPr>
        <p:spPr>
          <a:xfrm rot="10800000">
            <a:off x="1704954" y="1357298"/>
            <a:ext cx="3652864" cy="1428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6200000" flipV="1">
            <a:off x="2536017" y="3036091"/>
            <a:ext cx="3357586" cy="1857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 flipV="1">
            <a:off x="1643042" y="2214554"/>
            <a:ext cx="5072098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 flipV="1">
            <a:off x="714348" y="2214554"/>
            <a:ext cx="7286676" cy="7858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 flipV="1">
            <a:off x="1928794" y="3357562"/>
            <a:ext cx="5286412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rot="10800000">
            <a:off x="3786182" y="3571876"/>
            <a:ext cx="3786214" cy="15001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>
            <a:off x="2786050" y="3857628"/>
            <a:ext cx="4214842" cy="642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0800000" flipV="1">
            <a:off x="1928794" y="2214554"/>
            <a:ext cx="4000528" cy="32861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rot="10800000" flipV="1">
            <a:off x="928662" y="3929066"/>
            <a:ext cx="6929486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 rot="5400000">
            <a:off x="2571736" y="2285992"/>
            <a:ext cx="4071966" cy="2643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10800000" flipV="1">
            <a:off x="4214810" y="3929066"/>
            <a:ext cx="2428892" cy="14287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Встановіть відповідність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solidFill>
                  <a:srgbClr val="6600FF"/>
                </a:solidFill>
              </a:rPr>
              <a:t>І.Фізичні терміни</a:t>
            </a:r>
            <a:endParaRPr lang="ru-RU" b="1" dirty="0" smtClean="0">
              <a:solidFill>
                <a:srgbClr val="6600FF"/>
              </a:solidFill>
            </a:endParaRPr>
          </a:p>
          <a:p>
            <a:pPr>
              <a:buNone/>
            </a:pPr>
            <a:r>
              <a:rPr lang="uk-UA" dirty="0" smtClean="0"/>
              <a:t>1. Гальванічний                         коефіцієнт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 Електричний                          опір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3. Електрофорні                         терези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4.Сила                                         опорів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5. Питомий                                 елемент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6. Магазин                                  заряд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7.Температурний                       струму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8. Крутильні                               машини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11" name="Скругленная соединительная линия 10"/>
          <p:cNvCxnSpPr/>
          <p:nvPr/>
        </p:nvCxnSpPr>
        <p:spPr>
          <a:xfrm>
            <a:off x="2928926" y="2000240"/>
            <a:ext cx="2357454" cy="214314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2928926" y="2643182"/>
            <a:ext cx="2286016" cy="221457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 rot="16200000" flipH="1">
            <a:off x="2750331" y="3321843"/>
            <a:ext cx="2714644" cy="250033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/>
          <p:nvPr/>
        </p:nvCxnSpPr>
        <p:spPr>
          <a:xfrm>
            <a:off x="1571604" y="3714752"/>
            <a:ext cx="3643338" cy="17859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 flipV="1">
            <a:off x="2285984" y="2643182"/>
            <a:ext cx="2928958" cy="164307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Скругленная соединительная линия 24"/>
          <p:cNvCxnSpPr/>
          <p:nvPr/>
        </p:nvCxnSpPr>
        <p:spPr>
          <a:xfrm flipV="1">
            <a:off x="2214546" y="3714752"/>
            <a:ext cx="2928958" cy="12144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/>
          <p:cNvCxnSpPr/>
          <p:nvPr/>
        </p:nvCxnSpPr>
        <p:spPr>
          <a:xfrm rot="5400000" flipH="1" flipV="1">
            <a:off x="2571736" y="2571744"/>
            <a:ext cx="3143272" cy="242889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357422" y="3214686"/>
            <a:ext cx="2928958" cy="2857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chemeClr val="accent2"/>
                </a:solidFill>
              </a:rPr>
              <a:t>Встановіть відповідність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1714488"/>
            <a:ext cx="285752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=</a:t>
            </a:r>
            <a:r>
              <a:rPr kumimoji="0" lang="ru-RU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Содержимое 38"/>
          <p:cNvSpPr>
            <a:spLocks noGrp="1"/>
          </p:cNvSpPr>
          <p:nvPr>
            <p:ph idx="1"/>
          </p:nvPr>
        </p:nvSpPr>
        <p:spPr>
          <a:xfrm>
            <a:off x="214282" y="1071546"/>
            <a:ext cx="8786874" cy="528641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uk-UA" b="1" dirty="0" smtClean="0">
                <a:solidFill>
                  <a:srgbClr val="6600FF"/>
                </a:solidFill>
              </a:rPr>
              <a:t>ІІ. Відкриття                винахідник </a:t>
            </a:r>
            <a:endParaRPr lang="ru-RU" b="1" dirty="0" smtClean="0">
              <a:solidFill>
                <a:srgbClr val="6600FF"/>
              </a:solidFill>
            </a:endParaRPr>
          </a:p>
          <a:p>
            <a:pPr>
              <a:buNone/>
            </a:pPr>
            <a:r>
              <a:rPr lang="uk-UA" dirty="0" smtClean="0"/>
              <a:t>1.Будова атома                                                      А. Ампер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2.Електричне поле                                                Г. Ом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3.Закон взаємодії точкових зарядів                 Е. Резерфорд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4. Явище взаємодії двох провідників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                                зі струмом                   А. Вольта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5. Перший гальванічний елемент                     Ш. Кулон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6. Дослідження законів протікання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            струму в електричному колі                   М. Фарадей</a:t>
            </a:r>
            <a:endParaRPr lang="ru-RU" dirty="0" smtClean="0"/>
          </a:p>
          <a:p>
            <a:endParaRPr lang="ru-RU" dirty="0"/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286248" y="1285860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571736" y="1785926"/>
            <a:ext cx="4000528" cy="8572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Скругленная соединительная линия 14"/>
          <p:cNvCxnSpPr/>
          <p:nvPr/>
        </p:nvCxnSpPr>
        <p:spPr>
          <a:xfrm>
            <a:off x="3071802" y="2214554"/>
            <a:ext cx="3643338" cy="2643206"/>
          </a:xfrm>
          <a:prstGeom prst="curvedConnector3">
            <a:avLst>
              <a:gd name="adj1" fmla="val 98235"/>
            </a:avLst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357818" y="2714620"/>
            <a:ext cx="1428760" cy="12858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Скругленная соединительная линия 21"/>
          <p:cNvCxnSpPr/>
          <p:nvPr/>
        </p:nvCxnSpPr>
        <p:spPr>
          <a:xfrm rot="5400000" flipH="1" flipV="1">
            <a:off x="5072066" y="1857364"/>
            <a:ext cx="1571636" cy="157163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Соединительная линия уступом 24"/>
          <p:cNvCxnSpPr/>
          <p:nvPr/>
        </p:nvCxnSpPr>
        <p:spPr>
          <a:xfrm flipV="1">
            <a:off x="5143504" y="3429000"/>
            <a:ext cx="1857388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 flipH="1" flipV="1">
            <a:off x="4786314" y="2786058"/>
            <a:ext cx="2643206" cy="16430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705</Words>
  <PresentationFormat>Экран (4:3)</PresentationFormat>
  <Paragraphs>176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– гра ,, Ерудит “. </vt:lpstr>
      <vt:lpstr>Емоційна хвилинка</vt:lpstr>
      <vt:lpstr>«Гордіїв вузол»</vt:lpstr>
      <vt:lpstr>«Гордіїв вузол»</vt:lpstr>
      <vt:lpstr>«Гордіїв вузол»</vt:lpstr>
      <vt:lpstr>Дерево знань </vt:lpstr>
      <vt:lpstr>Графічний диктант</vt:lpstr>
      <vt:lpstr>Встановіть відповідність</vt:lpstr>
      <vt:lpstr>Встановіть відповідність</vt:lpstr>
      <vt:lpstr>Встановіть відповідність</vt:lpstr>
      <vt:lpstr>Конкурс капітанів</vt:lpstr>
      <vt:lpstr>Вправа «Резюме»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24</cp:revision>
  <dcterms:modified xsi:type="dcterms:W3CDTF">2016-12-04T18:28:12Z</dcterms:modified>
</cp:coreProperties>
</file>