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59" r:id="rId4"/>
    <p:sldId id="262" r:id="rId5"/>
    <p:sldId id="275" r:id="rId6"/>
    <p:sldId id="272" r:id="rId7"/>
    <p:sldId id="276" r:id="rId8"/>
    <p:sldId id="263" r:id="rId9"/>
    <p:sldId id="277" r:id="rId10"/>
    <p:sldId id="274" r:id="rId11"/>
    <p:sldId id="278" r:id="rId12"/>
    <p:sldId id="279" r:id="rId13"/>
    <p:sldId id="265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4902"/>
    <a:srgbClr val="FEB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F807DB-59E0-4A5D-B307-25304FBB96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C9EF8-637E-4478-8C25-64EDA495B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A56BC-D39F-4750-A279-FF3DC83FB0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7EBB490-5687-48E2-9F8B-D87CA595C7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9F950-0137-4313-BE73-3BBF8BE1A5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4F470-2DEC-4D25-9452-776E541C3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2777F-6D6A-499C-AC5D-1DBCA8BFBE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3717F-DBA1-4495-BD27-185871209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12ECC-BBFA-465F-A68F-AAD5537BD3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ECE0B4-835F-42A1-8D89-956EA76CB5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443701-43C8-4F05-A846-09971A6CB2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84A0D8-9AFA-40F2-A201-6205968E68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57200"/>
            <a:ext cx="8534400" cy="3962400"/>
          </a:xfrm>
        </p:spPr>
        <p:txBody>
          <a:bodyPr>
            <a:normAutofit fontScale="47500" lnSpcReduction="20000"/>
          </a:bodyPr>
          <a:lstStyle/>
          <a:p>
            <a:pPr algn="ctr" eaLnBrk="1" hangingPunct="1"/>
            <a:endParaRPr lang="ru-RU" sz="3600" u="sng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/>
            <a:endParaRPr lang="ru-RU" sz="3600" u="sng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/>
            <a:endParaRPr lang="ru-RU" sz="3600" u="sng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16500" b="1" u="sng" dirty="0" smtClean="0">
                <a:solidFill>
                  <a:schemeClr val="bg1"/>
                </a:solidFill>
                <a:latin typeface="Monotype Corsiva" pitchFamily="66" charset="0"/>
              </a:rPr>
              <a:t>Математики за здоровий </a:t>
            </a:r>
            <a:r>
              <a:rPr lang="ru-RU" sz="165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спосіб</a:t>
            </a:r>
            <a:r>
              <a:rPr lang="ru-RU" sz="16500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65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16500" b="1" u="sng" dirty="0" smtClean="0">
                <a:solidFill>
                  <a:schemeClr val="bg1"/>
                </a:solidFill>
                <a:latin typeface="Monotype Corsiva" pitchFamily="66" charset="0"/>
              </a:rPr>
              <a:t>!!!</a:t>
            </a:r>
            <a:endParaRPr lang="ru-RU" sz="16500" b="1" u="sng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762000" y="258610"/>
            <a:ext cx="7621588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/>
      <p:bldP spid="20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Заголовок 15"/>
          <p:cNvSpPr>
            <a:spLocks noGrp="1"/>
          </p:cNvSpPr>
          <p:nvPr>
            <p:ph type="title"/>
          </p:nvPr>
        </p:nvSpPr>
        <p:spPr>
          <a:xfrm>
            <a:off x="457200" y="-1"/>
            <a:ext cx="7470648" cy="480060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r>
              <a:rPr lang="ru-RU" sz="6000" b="1" dirty="0" err="1" smtClean="0">
                <a:solidFill>
                  <a:schemeClr val="bg1"/>
                </a:solidFill>
                <a:latin typeface="Monotype Corsiva" pitchFamily="66" charset="0"/>
              </a:rPr>
              <a:t>Рекламне</a:t>
            </a: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latin typeface="Monotype Corsiva" pitchFamily="66" charset="0"/>
              </a:rPr>
              <a:t>агенство</a:t>
            </a: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-«</a:t>
            </a:r>
            <a:r>
              <a:rPr lang="ru-RU" sz="6000" b="1" dirty="0" err="1" smtClean="0">
                <a:solidFill>
                  <a:schemeClr val="bg1"/>
                </a:solidFill>
                <a:latin typeface="Monotype Corsiva" pitchFamily="66" charset="0"/>
              </a:rPr>
              <a:t>Антикуріння</a:t>
            </a: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»</a:t>
            </a:r>
            <a:r>
              <a:rPr lang="ru-RU" sz="6000" dirty="0"/>
              <a:t/>
            </a:r>
            <a:br>
              <a:rPr lang="ru-RU" sz="6000" dirty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381000"/>
            <a:ext cx="8686800" cy="57451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</a:rPr>
              <a:t>За статистикою кожна четверта вагітна жінка України палить і в її немовляти є вади здоров’я. Скільки жінок  з 1000 наражають на небезпеку ще ненароджених  </a:t>
            </a:r>
          </a:p>
          <a:p>
            <a:pPr marL="36576" indent="0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</a:rPr>
              <a:t>немовлят?</a:t>
            </a:r>
          </a:p>
          <a:p>
            <a:pPr marL="36576" indent="0">
              <a:buNone/>
            </a:pPr>
            <a:endParaRPr lang="uk-UA" sz="40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marL="36576" indent="0">
              <a:buNone/>
            </a:pPr>
            <a:endParaRPr lang="uk-UA" sz="4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36576" indent="0">
              <a:buNone/>
            </a:pPr>
            <a:endParaRPr lang="uk-UA" sz="40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marL="36576" indent="0">
              <a:buNone/>
            </a:pPr>
            <a:endParaRPr lang="uk-UA" sz="4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36576" indent="0">
              <a:buNone/>
            </a:pPr>
            <a:endParaRPr lang="uk-UA" sz="4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marL="36576" indent="0">
              <a:buNone/>
            </a:pPr>
            <a:endParaRPr lang="uk-UA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6"/>
          <a:stretch/>
        </p:blipFill>
        <p:spPr bwMode="auto">
          <a:xfrm>
            <a:off x="3810000" y="2743200"/>
            <a:ext cx="533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79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</a:rPr>
              <a:t>1000 : 4 = 250 (ж.)  </a:t>
            </a:r>
          </a:p>
          <a:p>
            <a:pPr marL="36576" indent="0">
              <a:buNone/>
            </a:pPr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</a:rPr>
              <a:t>Відповідь: 250жінок.</a:t>
            </a:r>
            <a:endParaRPr lang="en-US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9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800" dirty="0" smtClean="0">
                <a:latin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endParaRPr lang="ru-RU" sz="2800" b="1" dirty="0" smtClean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22860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 30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хворих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перенесли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інфаркт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порушення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живлення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ділянки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серцевого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м'яза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його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омертвіння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).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Відомо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серед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них 80%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курців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Скільки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людей могли б бути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здоровими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?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en-US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67" y="3051133"/>
            <a:ext cx="289560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http://previews.123rf.com/images/eraxion/eraxion1110/eraxion111000063/11023652-3d-rendered-medical-illustration-of-a-human-heart-Stock-Illustration-anatom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1"/>
            <a:ext cx="2884118" cy="3736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6858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 30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чол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.– 100 %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 х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чол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. –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80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%</a:t>
            </a:r>
            <a:endParaRPr lang="ru-RU" sz="4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30 · 80 : 100 = 24 (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чол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.) </a:t>
            </a:r>
          </a:p>
          <a:p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Відповідь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: 24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людини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моглиб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врятувати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себе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інфаркту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4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40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7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7470648" cy="12954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  <a:t>ОБИРАЙ   ЗДОРОВИЙ   СПОСІБ ЖИТТЯ!!!</a:t>
            </a:r>
            <a:endParaRPr lang="en-US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45" y="14614"/>
            <a:ext cx="7315200" cy="4953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5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Мета:</a:t>
            </a:r>
          </a:p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поглибити </a:t>
            </a:r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здобуті на уроках знання , показати способи їх використання  на практиці</a:t>
            </a:r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;</a:t>
            </a:r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формувати </a:t>
            </a:r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пізнавальний інтерес учнів до вивчення </a:t>
            </a:r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математики;</a:t>
            </a:r>
          </a:p>
          <a:p>
            <a:pPr>
              <a:buFont typeface="Wingdings" pitchFamily="2" charset="2"/>
              <a:buChar char="Ø"/>
            </a:pPr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р</a:t>
            </a:r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озвивати логічне мислення, пам’ять , інтелект;</a:t>
            </a:r>
          </a:p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сприяти  </a:t>
            </a:r>
            <a:r>
              <a:rPr lang="uk-UA" sz="3600" b="1" dirty="0">
                <a:solidFill>
                  <a:schemeClr val="bg1"/>
                </a:solidFill>
                <a:latin typeface="Monotype Corsiva" pitchFamily="66" charset="0"/>
              </a:rPr>
              <a:t>створенню </a:t>
            </a:r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правильної життєвої позиції </a:t>
            </a:r>
            <a:r>
              <a:rPr lang="uk-UA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-здорового</a:t>
            </a:r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 способу </a:t>
            </a:r>
            <a:r>
              <a:rPr lang="uk-UA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житття</a:t>
            </a:r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en-US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0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839200" cy="5821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        Ви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знаєте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родичами тютюну є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беладона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блекота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і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дурман(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наркотичні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речовини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). 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У 1608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році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король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Людовік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Monotype Corsiva" pitchFamily="66" charset="0"/>
              </a:rPr>
              <a:t>XIII 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заборонив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вільний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продаж тютюну. </a:t>
            </a:r>
            <a:endParaRPr lang="ru-RU" sz="36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      У 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1649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році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в знаменитому «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Уложення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»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ru-RU" sz="3600" dirty="0"/>
              <a:t> 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збірник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феодального права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) царя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Олексія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Михайловича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Романова належало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катувати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всіх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, у кого буде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знайдено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тютюн,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бити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батогом,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поки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зізнається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звідки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дістав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тютюн.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Торговців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тютюном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пороли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засилали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у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віддалені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місця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6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200" u="sng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0" y="228600"/>
            <a:ext cx="9144000" cy="4906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400" b="1" dirty="0" err="1" smtClean="0">
                <a:solidFill>
                  <a:schemeClr val="bg1"/>
                </a:solidFill>
                <a:latin typeface="Monotype Corsiva" pitchFamily="66" charset="0"/>
              </a:rPr>
              <a:t>Розгадай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 слово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: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  <a:t>1)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–2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²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=   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                        </a:t>
            </a:r>
            <a: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  <a:t>5)√196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  </a:t>
            </a:r>
            <a: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  <a:t> =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  <a:t>2)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  <a:t>-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9 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– 2 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³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 = 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                   </a:t>
            </a:r>
            <a: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  <a:t> 6) 81-9² =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  <a:t>3</a:t>
            </a:r>
            <a:r>
              <a:rPr lang="uk-UA" sz="4400" b="1" dirty="0">
                <a:solidFill>
                  <a:schemeClr val="bg1"/>
                </a:solidFill>
                <a:latin typeface="Monotype Corsiva" pitchFamily="66" charset="0"/>
              </a:rPr>
              <a:t>)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 (–2) ² = 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7) -√1,44  =</a:t>
            </a:r>
          </a:p>
          <a:p>
            <a:pPr marL="36576" indent="0">
              <a:lnSpc>
                <a:spcPct val="90000"/>
              </a:lnSpc>
              <a:buNone/>
            </a:pPr>
            <a:r>
              <a:rPr lang="uk-UA" sz="4400" b="1" dirty="0" smtClean="0">
                <a:solidFill>
                  <a:schemeClr val="bg1"/>
                </a:solidFill>
                <a:latin typeface="Monotype Corsiva" pitchFamily="66" charset="0"/>
              </a:rPr>
              <a:t>4)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 9 + (–2) 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³</a:t>
            </a:r>
            <a:r>
              <a:rPr lang="en-US" sz="4400" b="1" dirty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en-US" sz="4400" b="1" dirty="0" smtClean="0">
                <a:solidFill>
                  <a:schemeClr val="bg1"/>
                </a:solidFill>
                <a:latin typeface="Monotype Corsiva" pitchFamily="66" charset="0"/>
              </a:rPr>
              <a:t>=</a:t>
            </a:r>
            <a:endParaRPr lang="ru-RU" sz="44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18530" name="Group 9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11383167"/>
              </p:ext>
            </p:extLst>
          </p:nvPr>
        </p:nvGraphicFramePr>
        <p:xfrm>
          <a:off x="0" y="4419600"/>
          <a:ext cx="8610601" cy="1858963"/>
        </p:xfrm>
        <a:graphic>
          <a:graphicData uri="http://schemas.openxmlformats.org/drawingml/2006/table">
            <a:tbl>
              <a:tblPr/>
              <a:tblGrid>
                <a:gridCol w="728103"/>
                <a:gridCol w="706997"/>
                <a:gridCol w="747448"/>
                <a:gridCol w="728103"/>
                <a:gridCol w="854729"/>
                <a:gridCol w="752724"/>
                <a:gridCol w="845935"/>
                <a:gridCol w="847694"/>
                <a:gridCol w="838901"/>
                <a:gridCol w="715791"/>
                <a:gridCol w="844176"/>
              </a:tblGrid>
              <a:tr h="93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-17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-1,2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- 4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й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д</a:t>
                      </a:r>
                      <a:endParaRPr kumimoji="0" lang="ru-RU" sz="2800" b="1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5791200" y="914400"/>
            <a:ext cx="1066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96000" y="2382033"/>
            <a:ext cx="990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52" name="Group 12"/>
          <p:cNvGraphicFramePr>
            <a:graphicFrameLocks noGrp="1"/>
          </p:cNvGraphicFramePr>
          <p:nvPr/>
        </p:nvGraphicFramePr>
        <p:xfrm>
          <a:off x="0" y="595313"/>
          <a:ext cx="9144000" cy="4479925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479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2" name="Заголовок 4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82000" cy="4297363"/>
          </a:xfrm>
        </p:spPr>
        <p:txBody>
          <a:bodyPr>
            <a:normAutofit/>
          </a:bodyPr>
          <a:lstStyle/>
          <a:p>
            <a:endParaRPr lang="ru-RU" sz="4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-1049149"/>
            <a:ext cx="8915400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 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Вєйпінг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–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процес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 ˝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куріння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˝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електронної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сигарети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Існує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хибне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міркування-електронні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сигарети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–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безпечні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Електронні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сигарети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так само ,як  і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звичайні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містять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нікотин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небезпечний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токсичний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компонент,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викликає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рак,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серцево-судинні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захворювання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, а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найголовніше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звикання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тобто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нікотинову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залежність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  В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склад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входять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канцерогени-нітрозамін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і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діетиленгліколь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Нітрозамін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високотоксична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сполука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володіє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мутагенною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дією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Діетиленгліколь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— канцероген,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сприяє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виникненню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Monotype Corsiva" pitchFamily="66" charset="0"/>
              </a:rPr>
              <a:t>онкологічних</a:t>
            </a:r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захворювань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,  </a:t>
            </a:r>
          </a:p>
          <a:p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Отже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куріння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електронних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цигаро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-просто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ілюзія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безпеки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!</a:t>
            </a:r>
            <a:endParaRPr lang="en-US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763000" cy="5592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В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результаті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куріння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отримали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різні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захворювання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60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осіб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Підлітків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серед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них в 2 рази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більше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ніж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дорослих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Скільки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підлітків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могли 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б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залишитися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здоровими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?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40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3962400" cy="3709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745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Нехай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дорослих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захворіло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х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чоловік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тоді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підлітків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захворіло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2х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чоловік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Складемо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рівняння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х + 2х = 60</a:t>
            </a:r>
            <a:b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3х = 60</a:t>
            </a:r>
            <a:b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х = 60 : 3</a:t>
            </a:r>
            <a:b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х = ?</a:t>
            </a:r>
            <a:b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60 – 20 =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40 (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під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.)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</a:rPr>
              <a:t>Відповідь:здоровими могли б залишитись 40 підлітків.</a:t>
            </a:r>
            <a:endParaRPr lang="en-US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6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686800" cy="58975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Відомо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середньому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80%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курців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страждають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захворюванням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легень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у тому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числі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рак </a:t>
            </a: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легень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Знайдіть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хворих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якщо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курять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 500 </a:t>
            </a:r>
            <a:r>
              <a:rPr lang="ru-RU" sz="4000" b="1" dirty="0" err="1">
                <a:solidFill>
                  <a:schemeClr val="bg1"/>
                </a:solidFill>
                <a:latin typeface="Monotype Corsiva" pitchFamily="66" charset="0"/>
              </a:rPr>
              <a:t>осіб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40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</a:rPr>
            </a:br>
            <a:endParaRPr lang="ru-RU" sz="2800" b="1" dirty="0" smtClean="0">
              <a:latin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22323"/>
            <a:ext cx="6248400" cy="368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287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500 : 100 х 80 =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400 (ос.)</a:t>
            </a:r>
          </a:p>
          <a:p>
            <a:pPr marL="36576" indent="0">
              <a:buNone/>
            </a:pP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Відповідь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: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кількість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хворих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,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страждають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Monotype Corsiva" pitchFamily="66" charset="0"/>
              </a:rPr>
              <a:t>захворюванням</a:t>
            </a: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легень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- 400 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en-US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4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3273</TotalTime>
  <Words>401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Бумажная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 Рекламне агенство-«Антикуріння» </vt:lpstr>
      <vt:lpstr>Презентация PowerPoint</vt:lpstr>
      <vt:lpstr>Презентация PowerPoint</vt:lpstr>
      <vt:lpstr>.  </vt:lpstr>
      <vt:lpstr>Презентация PowerPoint</vt:lpstr>
      <vt:lpstr> ОБИРАЙ   ЗДОРОВИЙ   СПОСІБ ЖИТТЯ!!!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76</cp:revision>
  <cp:lastPrinted>1601-01-01T00:00:00Z</cp:lastPrinted>
  <dcterms:created xsi:type="dcterms:W3CDTF">1601-01-01T00:00:00Z</dcterms:created>
  <dcterms:modified xsi:type="dcterms:W3CDTF">2016-12-15T18:47:35Z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