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353" r:id="rId2"/>
    <p:sldId id="354" r:id="rId3"/>
    <p:sldId id="350" r:id="rId4"/>
    <p:sldId id="257" r:id="rId5"/>
    <p:sldId id="355" r:id="rId6"/>
    <p:sldId id="356" r:id="rId7"/>
    <p:sldId id="351" r:id="rId8"/>
    <p:sldId id="352" r:id="rId9"/>
    <p:sldId id="375" r:id="rId10"/>
    <p:sldId id="373" r:id="rId11"/>
    <p:sldId id="378" r:id="rId12"/>
    <p:sldId id="371" r:id="rId13"/>
    <p:sldId id="372" r:id="rId14"/>
    <p:sldId id="358" r:id="rId15"/>
    <p:sldId id="363" r:id="rId16"/>
    <p:sldId id="364" r:id="rId17"/>
    <p:sldId id="365" r:id="rId18"/>
    <p:sldId id="357" r:id="rId19"/>
    <p:sldId id="359" r:id="rId20"/>
    <p:sldId id="367" r:id="rId21"/>
    <p:sldId id="370" r:id="rId22"/>
    <p:sldId id="377" r:id="rId23"/>
    <p:sldId id="368" r:id="rId24"/>
    <p:sldId id="380" r:id="rId25"/>
    <p:sldId id="264" r:id="rId26"/>
    <p:sldId id="381" r:id="rId27"/>
    <p:sldId id="344" r:id="rId28"/>
    <p:sldId id="258" r:id="rId29"/>
    <p:sldId id="339" r:id="rId30"/>
    <p:sldId id="328" r:id="rId31"/>
    <p:sldId id="379" r:id="rId32"/>
    <p:sldId id="366" r:id="rId33"/>
  </p:sldIdLst>
  <p:sldSz cx="9144000" cy="6858000" type="screen4x3"/>
  <p:notesSz cx="6884988" cy="100203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  <a:srgbClr val="FF0066"/>
    <a:srgbClr val="FF66FF"/>
    <a:srgbClr val="CC0099"/>
    <a:srgbClr val="00FF00"/>
    <a:srgbClr val="FF0000"/>
    <a:srgbClr val="008000"/>
    <a:srgbClr val="660033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10" autoAdjust="0"/>
    <p:restoredTop sz="94660"/>
  </p:normalViewPr>
  <p:slideViewPr>
    <p:cSldViewPr>
      <p:cViewPr varScale="1">
        <p:scale>
          <a:sx n="70" d="100"/>
          <a:sy n="70" d="100"/>
        </p:scale>
        <p:origin x="128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3124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0277" y="0"/>
            <a:ext cx="2983124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01300-E67B-4333-B24A-0A3CBA2FAB6B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3124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0277" y="9517063"/>
            <a:ext cx="2983124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99C0D9-8681-45D7-A7B1-149A60A6F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5625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3124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0277" y="0"/>
            <a:ext cx="2983124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D7D0A-606E-4813-9D98-D91496243D4A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658" y="4759325"/>
            <a:ext cx="550767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3124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0277" y="9517063"/>
            <a:ext cx="2983124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87D09-88D0-4258-80F8-123F600962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382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eaLnBrk="0"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eaLnBrk="0"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eaLnBrk="0"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eaLnBrk="0"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329525" indent="-211775" defTabSz="41619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753076" indent="-211775" defTabSz="41619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176626" indent="-211775" defTabSz="41619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600176" indent="-211775" defTabSz="41619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>
              <a:buFont typeface="Times New Roman" pitchFamily="18" charset="0"/>
              <a:buNone/>
            </a:pPr>
            <a:fld id="{11C13A19-A3DC-4AED-AB0D-1C1EEC85E2E7}" type="slidenum">
              <a:rPr lang="ru-RU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buFont typeface="Times New Roman" pitchFamily="18" charset="0"/>
                <a:buNone/>
              </a:pPr>
              <a:t>9</a:t>
            </a:fld>
            <a:endParaRPr lang="ru-RU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62000"/>
            <a:ext cx="5006975" cy="37560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8210" y="4759457"/>
            <a:ext cx="5508569" cy="4509506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eaLnBrk="0"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eaLnBrk="0"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eaLnBrk="0"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eaLnBrk="0"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329525" indent="-211775" defTabSz="41619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753076" indent="-211775" defTabSz="41619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176626" indent="-211775" defTabSz="41619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600176" indent="-211775" defTabSz="41619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70621" algn="l"/>
                <a:tab pos="1341242" algn="l"/>
                <a:tab pos="2011863" algn="l"/>
                <a:tab pos="2682484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>
              <a:buFont typeface="Times New Roman" pitchFamily="18" charset="0"/>
              <a:buNone/>
            </a:pPr>
            <a:fld id="{11C13A19-A3DC-4AED-AB0D-1C1EEC85E2E7}" type="slidenum">
              <a:rPr lang="ru-RU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buFont typeface="Times New Roman" pitchFamily="18" charset="0"/>
                <a:buNone/>
              </a:pPr>
              <a:t>24</a:t>
            </a:fld>
            <a:endParaRPr lang="ru-RU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62000"/>
            <a:ext cx="5006975" cy="37560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8210" y="4759457"/>
            <a:ext cx="5508569" cy="4509506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2777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3377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5272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665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1683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4724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0371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38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420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929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7464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C3AA3-2D77-456C-AEBA-F43142CCE51E}" type="datetimeFigureOut">
              <a:rPr lang="uk-UA" smtClean="0"/>
              <a:pPr/>
              <a:t>14.12.2016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799B7-2E30-4EE8-B89E-1F3FEA4A343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1039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16000">
              <a:schemeClr val="accent1">
                <a:tint val="44500"/>
                <a:satMod val="160000"/>
                <a:alpha val="69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640"/>
            <a:ext cx="5878349" cy="657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2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46675">
              <a:srgbClr val="AF7CFF"/>
            </a:gs>
            <a:gs pos="10000">
              <a:srgbClr val="99CCFF">
                <a:alpha val="58000"/>
              </a:srgbClr>
            </a:gs>
            <a:gs pos="32000">
              <a:srgbClr val="9966FF"/>
            </a:gs>
            <a:gs pos="63000">
              <a:srgbClr val="CC99FF"/>
            </a:gs>
            <a:gs pos="87000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200800" cy="2664296"/>
          </a:xfrm>
        </p:spPr>
        <p:txBody>
          <a:bodyPr>
            <a:noAutofit/>
          </a:bodyPr>
          <a:lstStyle/>
          <a:p>
            <a:r>
              <a:rPr lang="uk-UA" sz="18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Музей</a:t>
            </a:r>
            <a:endParaRPr lang="ru-RU" sz="18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528" y="414908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8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Довідкове бюро</a:t>
            </a:r>
            <a:endParaRPr lang="ru-RU" sz="8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1700808"/>
            <a:ext cx="8640960" cy="3024336"/>
          </a:xfrm>
        </p:spPr>
        <p:txBody>
          <a:bodyPr>
            <a:noAutofit/>
          </a:bodyPr>
          <a:lstStyle/>
          <a:p>
            <a:r>
              <a:rPr lang="uk-UA" sz="1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okat Modern" pitchFamily="2" charset="0"/>
              </a:rPr>
              <a:t>Історія   пожежної </a:t>
            </a:r>
            <a:br>
              <a:rPr lang="uk-UA" sz="1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okat Modern" pitchFamily="2" charset="0"/>
              </a:rPr>
            </a:br>
            <a:r>
              <a:rPr lang="uk-UA" sz="1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okat Modern" pitchFamily="2" charset="0"/>
              </a:rPr>
              <a:t>охорони</a:t>
            </a:r>
            <a:endParaRPr lang="ru-RU" sz="1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okat Modern" pitchFamily="2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209" y="3385113"/>
            <a:ext cx="2458336" cy="347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4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 advTm="2000">
        <p:wheel spokes="1"/>
      </p:transition>
    </mc:Choice>
    <mc:Fallback xmlns="">
      <p:transition spd="slow" advClick="0" advTm="2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7" r="5616" b="4359"/>
          <a:stretch/>
        </p:blipFill>
        <p:spPr>
          <a:xfrm>
            <a:off x="1026061" y="0"/>
            <a:ext cx="6546335" cy="6769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 t="12017" r="15887"/>
          <a:stretch/>
        </p:blipFill>
        <p:spPr>
          <a:xfrm>
            <a:off x="1285852" y="-7792"/>
            <a:ext cx="7714133" cy="6645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obrovolci-pojarni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7166"/>
            <a:ext cx="9144000" cy="619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79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7_8tWFFmA.jpg"/>
          <p:cNvPicPr>
            <a:picLocks noChangeAspect="1"/>
          </p:cNvPicPr>
          <p:nvPr/>
        </p:nvPicPr>
        <p:blipFill>
          <a:blip r:embed="rId3"/>
          <a:srcRect r="16250"/>
          <a:stretch>
            <a:fillRect/>
          </a:stretch>
        </p:blipFill>
        <p:spPr>
          <a:xfrm>
            <a:off x="1476011" y="0"/>
            <a:ext cx="7532925" cy="5786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about_big10318013.jpg"/>
          <p:cNvPicPr>
            <a:picLocks noChangeAspect="1"/>
          </p:cNvPicPr>
          <p:nvPr/>
        </p:nvPicPr>
        <p:blipFill>
          <a:blip r:embed="rId4"/>
          <a:srcRect t="8929"/>
          <a:stretch>
            <a:fillRect/>
          </a:stretch>
        </p:blipFill>
        <p:spPr>
          <a:xfrm>
            <a:off x="-1" y="928670"/>
            <a:ext cx="8680859" cy="5929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62632771.jpg"/>
          <p:cNvPicPr>
            <a:picLocks noChangeAspect="1"/>
          </p:cNvPicPr>
          <p:nvPr/>
        </p:nvPicPr>
        <p:blipFill>
          <a:blip r:embed="rId5"/>
          <a:srcRect l="2927" b="5475"/>
          <a:stretch>
            <a:fillRect/>
          </a:stretch>
        </p:blipFill>
        <p:spPr>
          <a:xfrm>
            <a:off x="428595" y="260649"/>
            <a:ext cx="8257659" cy="6223640"/>
          </a:xfrm>
          <a:prstGeom prst="rect">
            <a:avLst/>
          </a:prstGeom>
        </p:spPr>
      </p:pic>
      <p:pic>
        <p:nvPicPr>
          <p:cNvPr id="7" name="Рисунок 6" descr="images.jpg"/>
          <p:cNvPicPr>
            <a:picLocks noChangeAspect="1"/>
          </p:cNvPicPr>
          <p:nvPr/>
        </p:nvPicPr>
        <p:blipFill>
          <a:blip r:embed="rId6"/>
          <a:srcRect l="13016"/>
          <a:stretch>
            <a:fillRect/>
          </a:stretch>
        </p:blipFill>
        <p:spPr>
          <a:xfrm>
            <a:off x="98857" y="260649"/>
            <a:ext cx="8797013" cy="62236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520" y="-243408"/>
            <a:ext cx="3693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ЧАЕС</a:t>
            </a:r>
            <a:endParaRPr lang="ru-RU" sz="9600" b="1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08337" y="5015824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Фізкульт</a:t>
            </a:r>
            <a:endParaRPr lang="uk-UA" sz="48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хвилинка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802" y="260648"/>
            <a:ext cx="5987407" cy="44481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3645025"/>
            <a:ext cx="4316876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00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C:\Users\Sasha\Desktop\middle_e3b5c4c8fdd620b7e35ecccbdf54c22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6650"/>
            <a:ext cx="8492835" cy="6378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104" y="44245"/>
            <a:ext cx="554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>
              <a:spcBef>
                <a:spcPct val="20000"/>
              </a:spcBef>
            </a:pPr>
            <a:r>
              <a:rPr lang="uk-UA" sz="72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Види </a:t>
            </a:r>
            <a:r>
              <a:rPr lang="uk-UA" sz="7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пожеж</a:t>
            </a:r>
            <a:endParaRPr lang="uk-UA" sz="72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2" t="7256" b="8032"/>
          <a:stretch/>
        </p:blipFill>
        <p:spPr>
          <a:xfrm>
            <a:off x="123669" y="285728"/>
            <a:ext cx="8681749" cy="6372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03" y="357166"/>
            <a:ext cx="8723731" cy="639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90556" y="1300239"/>
            <a:ext cx="46335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>
              <a:spcBef>
                <a:spcPct val="20000"/>
              </a:spcBef>
            </a:pPr>
            <a:r>
              <a:rPr lang="ru-RU" sz="4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Лісові</a:t>
            </a: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пожежі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4395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3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-13039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>
              <a:spcBef>
                <a:spcPct val="20000"/>
              </a:spcBef>
            </a:pPr>
            <a:r>
              <a:rPr lang="ru-RU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Пожежі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нафтопродуктів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C:\Users\Sasha\Desktop\874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8" t="11195" b="24026"/>
          <a:stretch/>
        </p:blipFill>
        <p:spPr bwMode="auto">
          <a:xfrm>
            <a:off x="125089" y="910290"/>
            <a:ext cx="9006674" cy="525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5" r="10567" b="20429"/>
          <a:stretch/>
        </p:blipFill>
        <p:spPr>
          <a:xfrm>
            <a:off x="2123727" y="764704"/>
            <a:ext cx="5921059" cy="588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936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5103"/>
            <a:ext cx="54726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>
              <a:spcBef>
                <a:spcPct val="20000"/>
              </a:spcBef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Торф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яні</a:t>
            </a:r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пожежі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3" b="15484"/>
          <a:stretch/>
        </p:blipFill>
        <p:spPr>
          <a:xfrm>
            <a:off x="179512" y="837414"/>
            <a:ext cx="8822392" cy="52730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" r="16128"/>
          <a:stretch/>
        </p:blipFill>
        <p:spPr>
          <a:xfrm>
            <a:off x="1936383" y="836101"/>
            <a:ext cx="7092654" cy="602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3650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_009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60" b="9045"/>
          <a:stretch/>
        </p:blipFill>
        <p:spPr bwMode="auto">
          <a:xfrm>
            <a:off x="0" y="764704"/>
            <a:ext cx="9144000" cy="593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>
            <a:spLocks noGrp="1"/>
          </p:cNvSpPr>
          <p:nvPr>
            <p:ph sz="quarter" idx="4294967295"/>
          </p:nvPr>
        </p:nvSpPr>
        <p:spPr>
          <a:xfrm>
            <a:off x="1343837" y="11659"/>
            <a:ext cx="5364088" cy="8321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Побутові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пожежі</a:t>
            </a:r>
            <a:endParaRPr lang="ru-RU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4" descr="Пожар-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1" t="5014" r="15041" b="16347"/>
          <a:stretch/>
        </p:blipFill>
        <p:spPr bwMode="auto">
          <a:xfrm flipH="1">
            <a:off x="994445" y="904412"/>
            <a:ext cx="7401179" cy="565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" t="10193" r="7569" b="9563"/>
          <a:stretch/>
        </p:blipFill>
        <p:spPr>
          <a:xfrm>
            <a:off x="467544" y="777700"/>
            <a:ext cx="8454983" cy="60367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4" r="30274" b="9455"/>
          <a:stretch/>
        </p:blipFill>
        <p:spPr>
          <a:xfrm>
            <a:off x="1043608" y="854723"/>
            <a:ext cx="6348803" cy="592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8778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sz="quarter" idx="4294967295"/>
          </p:nvPr>
        </p:nvSpPr>
        <p:spPr>
          <a:xfrm>
            <a:off x="0" y="11659"/>
            <a:ext cx="8964488" cy="753045"/>
          </a:xfrm>
          <a:prstGeom prst="rect">
            <a:avLst/>
          </a:prstGeom>
          <a:solidFill>
            <a:srgbClr val="FF66FF"/>
          </a:solidFill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400" b="1" dirty="0" err="1" smtClean="0">
                <a:ln w="17780" cmpd="sng">
                  <a:noFill/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Первинні</a:t>
            </a:r>
            <a:r>
              <a:rPr lang="ru-RU" sz="4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dirty="0" err="1" smtClean="0">
                <a:ln w="17780" cmpd="sng">
                  <a:noFill/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засоби</a:t>
            </a:r>
            <a:r>
              <a:rPr lang="ru-RU" sz="4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dirty="0" err="1" smtClean="0">
                <a:ln w="17780" cmpd="sng">
                  <a:noFill/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пожежогасіння</a:t>
            </a:r>
            <a:endParaRPr lang="ru-RU" sz="4400" b="1" dirty="0" smtClean="0">
              <a:ln w="17780" cmpd="sng">
                <a:noFill/>
                <a:prstDash val="solid"/>
                <a:miter lim="800000"/>
              </a:ln>
              <a:solidFill>
                <a:srgbClr val="0000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" y="980728"/>
            <a:ext cx="8964488" cy="577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417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ска.jpg"/>
          <p:cNvPicPr>
            <a:picLocks noChangeAspect="1"/>
          </p:cNvPicPr>
          <p:nvPr/>
        </p:nvPicPr>
        <p:blipFill rotWithShape="1">
          <a:blip r:embed="rId2"/>
          <a:srcRect l="4326" t="8000" r="6689" b="8000"/>
          <a:stretch/>
        </p:blipFill>
        <p:spPr>
          <a:xfrm>
            <a:off x="0" y="0"/>
            <a:ext cx="931876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836712"/>
            <a:ext cx="760263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1000" dirty="0" smtClean="0">
                <a:solidFill>
                  <a:srgbClr val="FFFF00"/>
                </a:solidFill>
                <a:latin typeface="BrushType" pitchFamily="2" charset="0"/>
              </a:rPr>
              <a:t>Основи  </a:t>
            </a:r>
          </a:p>
          <a:p>
            <a:pPr algn="ctr"/>
            <a:r>
              <a:rPr lang="uk-UA" sz="11000" dirty="0" smtClean="0">
                <a:solidFill>
                  <a:srgbClr val="FFFF00"/>
                </a:solidFill>
                <a:latin typeface="BrushType" pitchFamily="2" charset="0"/>
              </a:rPr>
              <a:t>здоров </a:t>
            </a:r>
            <a:r>
              <a:rPr lang="en-US" sz="11000" dirty="0" smtClean="0">
                <a:solidFill>
                  <a:srgbClr val="FFFF00"/>
                </a:solidFill>
                <a:latin typeface="BrushType" pitchFamily="2" charset="0"/>
              </a:rPr>
              <a:t>’</a:t>
            </a:r>
            <a:r>
              <a:rPr lang="uk-UA" sz="11000" dirty="0" smtClean="0">
                <a:solidFill>
                  <a:srgbClr val="FFFF00"/>
                </a:solidFill>
                <a:latin typeface="BrushType" pitchFamily="2" charset="0"/>
              </a:rPr>
              <a:t>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57818" y="4869160"/>
            <a:ext cx="3231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i="1" dirty="0" smtClean="0">
                <a:solidFill>
                  <a:schemeClr val="bg1"/>
                </a:solidFill>
                <a:latin typeface="BrushType" pitchFamily="2" charset="0"/>
              </a:rPr>
              <a:t>3 клас</a:t>
            </a:r>
          </a:p>
        </p:txBody>
      </p:sp>
    </p:spTree>
    <p:extLst>
      <p:ext uri="{BB962C8B-B14F-4D97-AF65-F5344CB8AC3E}">
        <p14:creationId xmlns:p14="http://schemas.microsoft.com/office/powerpoint/2010/main" val="3355534950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382102"/>
            <a:ext cx="5674506" cy="54758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39952" y="188640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Колективна </a:t>
            </a:r>
          </a:p>
          <a:p>
            <a:pPr algn="ctr"/>
            <a:r>
              <a:rPr lang="uk-UA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робота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08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" y="1"/>
            <a:ext cx="9144000" cy="925711"/>
          </a:xfrm>
          <a:prstGeom prst="roundRect">
            <a:avLst>
              <a:gd name="adj" fmla="val 29901"/>
            </a:avLst>
          </a:prstGeom>
          <a:solidFill>
            <a:srgbClr val="FF33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FF00"/>
                </a:solidFill>
                <a:latin typeface="BrushType" pitchFamily="2" charset="0"/>
              </a:rPr>
              <a:t>Правила  роботи  у  групі</a:t>
            </a:r>
            <a:endParaRPr lang="ru-RU" sz="4400" b="1" dirty="0">
              <a:solidFill>
                <a:srgbClr val="00FF00"/>
              </a:solidFill>
              <a:latin typeface="BrushType" pitchFamily="2" charset="0"/>
            </a:endParaRPr>
          </a:p>
        </p:txBody>
      </p:sp>
      <p:sp>
        <p:nvSpPr>
          <p:cNvPr id="3079" name="AutoShape 7" descr="http://shkola.ostriv.in.ua/images/publications/4/14311/13552194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1" y="2815770"/>
            <a:ext cx="4653285" cy="40002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05" y="1000108"/>
            <a:ext cx="94651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Спочатку </a:t>
            </a:r>
            <a:r>
              <a:rPr lang="uk-UA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оберіть лідера.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uk-UA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Уважно </a:t>
            </a:r>
            <a:r>
              <a:rPr lang="uk-UA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слухайте та читайте завдання.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uk-UA" sz="36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Говоріть </a:t>
            </a:r>
            <a:r>
              <a:rPr lang="uk-UA" sz="36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по черзі,не перебивайте </a:t>
            </a:r>
            <a:r>
              <a:rPr lang="uk-UA" sz="36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один</a:t>
            </a:r>
          </a:p>
          <a:p>
            <a:pPr marL="285750" indent="-285750"/>
            <a:r>
              <a:rPr lang="uk-UA" sz="36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одного.</a:t>
            </a:r>
            <a:endParaRPr lang="ru-RU" sz="3600" b="1" dirty="0"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57620" y="3072348"/>
            <a:ext cx="47525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>
              <a:buFont typeface="Wingdings" pitchFamily="2" charset="2"/>
              <a:buChar char="ü"/>
            </a:pPr>
            <a:r>
              <a:rPr lang="uk-UA" sz="36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Працюйте так, щоб не заважати іншим.</a:t>
            </a:r>
            <a:endParaRPr lang="ru-RU" sz="40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r">
              <a:buFont typeface="Wingdings" pitchFamily="2" charset="2"/>
              <a:buChar char="ü"/>
            </a:pP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Дотримуйтесь </a:t>
            </a:r>
            <a:r>
              <a:rPr lang="uk-UA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 піднятої руки</a:t>
            </a:r>
            <a:r>
              <a:rPr lang="uk-UA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9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86000">
              <a:srgbClr val="FF0066">
                <a:alpha val="56000"/>
              </a:srgbClr>
            </a:gs>
            <a:gs pos="37000">
              <a:schemeClr val="accent1">
                <a:tint val="44500"/>
                <a:satMod val="160000"/>
                <a:alpha val="69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702384"/>
              </p:ext>
            </p:extLst>
          </p:nvPr>
        </p:nvGraphicFramePr>
        <p:xfrm>
          <a:off x="1118988" y="2271648"/>
          <a:ext cx="6480720" cy="4320477"/>
        </p:xfrm>
        <a:graphic>
          <a:graphicData uri="http://schemas.openxmlformats.org/drawingml/2006/table">
            <a:tbl>
              <a:tblPr firstRow="1" firstCol="1" bandRow="1"/>
              <a:tblGrid>
                <a:gridCol w="4600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0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40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0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80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40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0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0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409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6802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6802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409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6802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6802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6802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5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5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5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5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5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5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5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5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9592" y="116632"/>
            <a:ext cx="607153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Кросворд</a:t>
            </a:r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«Легкозаймисті»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44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0034.tif"/>
          <p:cNvPicPr>
            <a:picLocks noChangeAspect="1"/>
          </p:cNvPicPr>
          <p:nvPr/>
        </p:nvPicPr>
        <p:blipFill>
          <a:blip r:embed="rId2"/>
          <a:srcRect l="4296" t="2083" r="35909" b="8072"/>
          <a:stretch>
            <a:fillRect/>
          </a:stretch>
        </p:blipFill>
        <p:spPr>
          <a:xfrm>
            <a:off x="0" y="-1"/>
            <a:ext cx="9144000" cy="695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06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06125" y="3298351"/>
            <a:ext cx="7184924" cy="3099966"/>
          </a:xfrm>
          <a:prstGeom prst="rect">
            <a:avLst/>
          </a:prstGeom>
          <a:noFill/>
        </p:spPr>
        <p:txBody>
          <a:bodyPr lIns="82945" tIns="41473" rIns="82945" bIns="414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Правила </a:t>
            </a:r>
            <a:r>
              <a:rPr lang="ru-RU" sz="4900" b="1" spc="45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пожежні</a:t>
            </a: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 </a:t>
            </a:r>
            <a:r>
              <a:rPr lang="ru-RU" sz="4900" b="1" spc="45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бездоганно</a:t>
            </a: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 знайте,</a:t>
            </a:r>
          </a:p>
          <a:p>
            <a:pPr algn="ctr">
              <a:buFont typeface="Times New Roman" pitchFamily="16" charset="0"/>
              <a:buNone/>
              <a:defRPr/>
            </a:pP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правила </a:t>
            </a:r>
            <a:r>
              <a:rPr lang="ru-RU" sz="4900" b="1" spc="45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пожежні</a:t>
            </a: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 </a:t>
            </a:r>
            <a:endParaRPr lang="ru-RU" sz="4900" b="1" spc="45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MS Gothic" charset="-128"/>
            </a:endParaRPr>
          </a:p>
          <a:p>
            <a:pPr algn="ctr">
              <a:buFont typeface="Times New Roman" pitchFamily="16" charset="0"/>
              <a:buNone/>
              <a:defRPr/>
            </a:pPr>
            <a:r>
              <a:rPr lang="ru-RU" sz="4900" b="1" spc="45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ніде</a:t>
            </a:r>
            <a:r>
              <a:rPr lang="ru-RU" sz="4900" b="1" spc="45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 </a:t>
            </a: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не </a:t>
            </a:r>
            <a:r>
              <a:rPr lang="ru-RU" sz="4900" b="1" spc="45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нарушайте!</a:t>
            </a:r>
            <a:endParaRPr lang="ru-RU" sz="4900" b="1" spc="45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MS Gothic" charset="-128"/>
            </a:endParaRPr>
          </a:p>
        </p:txBody>
      </p:sp>
      <p:pic>
        <p:nvPicPr>
          <p:cNvPr id="7171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7651"/>
            <a:ext cx="4459936" cy="3121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38239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81000">
              <a:schemeClr val="bg1"/>
            </a:gs>
            <a:gs pos="51000">
              <a:srgbClr val="DBED5B"/>
            </a:gs>
            <a:gs pos="64000">
              <a:srgbClr val="99CCFF">
                <a:alpha val="58000"/>
              </a:srgbClr>
            </a:gs>
            <a:gs pos="76000">
              <a:srgbClr val="9966FF"/>
            </a:gs>
            <a:gs pos="100000">
              <a:srgbClr val="CC99FF"/>
            </a:gs>
            <a:gs pos="99000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9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uk-UA" sz="8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Фокс</a:t>
            </a:r>
            <a:r>
              <a:rPr lang="uk-UA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і Трот</a:t>
            </a:r>
            <a:endParaRPr lang="ru-RU" sz="8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" t="13024" r="2476"/>
          <a:stretch/>
        </p:blipFill>
        <p:spPr>
          <a:xfrm>
            <a:off x="1259631" y="1556792"/>
            <a:ext cx="6688015" cy="5003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382102"/>
            <a:ext cx="5674506" cy="54758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39952" y="188640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Колективна </a:t>
            </a:r>
          </a:p>
          <a:p>
            <a:pPr algn="ctr"/>
            <a:r>
              <a:rPr lang="uk-UA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робота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30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77686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88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ПОВЕДІНКИ ПРИ </a:t>
            </a:r>
            <a:r>
              <a:rPr lang="uk-UA" sz="88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ПОЖЕЖІ</a:t>
            </a:r>
            <a:endParaRPr lang="uk-UA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845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214289"/>
            <a:ext cx="9144000" cy="52322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R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uk-UA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ДІЇ  ПІД ЧАС ВИНИКНЕННЯ ПОЖЕЖ У БУДИНКУ</a:t>
            </a:r>
          </a:p>
        </p:txBody>
      </p:sp>
      <p:pic>
        <p:nvPicPr>
          <p:cNvPr id="49154" name="Picture 2" descr="http://teikovo37.ru/files/p_gildom.jpg"/>
          <p:cNvPicPr>
            <a:picLocks noChangeAspect="1" noChangeArrowheads="1"/>
          </p:cNvPicPr>
          <p:nvPr/>
        </p:nvPicPr>
        <p:blipFill rotWithShape="1">
          <a:blip r:embed="rId3"/>
          <a:srcRect l="1864" t="9404" r="3591" b="57680"/>
          <a:stretch/>
        </p:blipFill>
        <p:spPr bwMode="auto">
          <a:xfrm>
            <a:off x="129727" y="1064421"/>
            <a:ext cx="8891020" cy="2586018"/>
          </a:xfrm>
          <a:prstGeom prst="rect">
            <a:avLst/>
          </a:prstGeom>
          <a:noFill/>
        </p:spPr>
      </p:pic>
      <p:pic>
        <p:nvPicPr>
          <p:cNvPr id="4" name="Picture 2" descr="http://teikovo37.ru/files/p_gildom.jpg"/>
          <p:cNvPicPr>
            <a:picLocks noChangeAspect="1" noChangeArrowheads="1"/>
          </p:cNvPicPr>
          <p:nvPr/>
        </p:nvPicPr>
        <p:blipFill>
          <a:blip r:embed="rId3"/>
          <a:srcRect l="3149" t="58778" r="3969" b="7023"/>
          <a:stretch>
            <a:fillRect/>
          </a:stretch>
        </p:blipFill>
        <p:spPr bwMode="auto">
          <a:xfrm>
            <a:off x="123253" y="4286256"/>
            <a:ext cx="8897494" cy="25717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4314" y="3233697"/>
            <a:ext cx="1321603" cy="41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07447" y="1340768"/>
            <a:ext cx="907605" cy="576064"/>
          </a:xfrm>
          <a:prstGeom prst="roundRect">
            <a:avLst>
              <a:gd name="adj" fmla="val 3109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101</a:t>
            </a:r>
            <a:endParaRPr lang="uk-U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go-chs.ru/wp-content/uploads/2011/09/%D0%B4%D0%B5%D0%B9%D1%81%D1%82%D0%B2%D0%B8%D1%8F.jpg"/>
          <p:cNvPicPr>
            <a:picLocks noChangeAspect="1" noChangeArrowheads="1"/>
          </p:cNvPicPr>
          <p:nvPr/>
        </p:nvPicPr>
        <p:blipFill>
          <a:blip r:embed="rId2"/>
          <a:srcRect l="31775" t="7938" r="1144" b="51052"/>
          <a:stretch>
            <a:fillRect/>
          </a:stretch>
        </p:blipFill>
        <p:spPr bwMode="auto">
          <a:xfrm>
            <a:off x="214282" y="3143248"/>
            <a:ext cx="8756916" cy="3571900"/>
          </a:xfrm>
          <a:prstGeom prst="rect">
            <a:avLst/>
          </a:prstGeom>
          <a:noFill/>
        </p:spPr>
      </p:pic>
      <p:pic>
        <p:nvPicPr>
          <p:cNvPr id="1030" name="Picture 6" descr="http://vzv-books.ucoz.ru/_ld/4/491.jpg"/>
          <p:cNvPicPr>
            <a:picLocks noChangeAspect="1" noChangeArrowheads="1"/>
          </p:cNvPicPr>
          <p:nvPr/>
        </p:nvPicPr>
        <p:blipFill>
          <a:blip r:embed="rId3"/>
          <a:srcRect l="66097" t="12690" r="2135" b="56853"/>
          <a:stretch>
            <a:fillRect/>
          </a:stretch>
        </p:blipFill>
        <p:spPr bwMode="auto">
          <a:xfrm>
            <a:off x="214282" y="214290"/>
            <a:ext cx="4251432" cy="28575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429256" y="214290"/>
            <a:ext cx="2252155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uk-UA" b="1" dirty="0" smtClean="0"/>
              <a:t>Дії учнів при пожежі</a:t>
            </a:r>
            <a:endParaRPr lang="uk-UA" dirty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4572000" y="642918"/>
            <a:ext cx="435775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Під час виникнення пожежі у приміщенні школи учні мають виконувати накази і розпорядження вчителів. План евакуації школярів має знаходитися у рамці під склом на видному місці. На ньому позначено також аварійні та запасні виходи. 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можна ховатися у кабінетах, підсобних приміщеннях, туалетах тощо. 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Під час евакуації треба поводитися організовано та не піддаватися паніці. 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071678"/>
            <a:ext cx="93610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uk-UA" sz="6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безпеку власну </a:t>
            </a:r>
            <a:r>
              <a:rPr lang="uk-UA" sz="6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дбаєм</a:t>
            </a:r>
            <a:r>
              <a:rPr lang="uk-UA" sz="5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5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6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Уроки вдумливо </a:t>
            </a:r>
            <a:r>
              <a:rPr lang="uk-UA" sz="6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вивчаєм</a:t>
            </a:r>
            <a:r>
              <a:rPr lang="uk-UA" sz="5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6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Знаєм</a:t>
            </a:r>
            <a:r>
              <a:rPr lang="uk-UA" sz="6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правила ми з</a:t>
            </a:r>
            <a:r>
              <a:rPr lang="uk-UA" sz="6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000" b="1" dirty="0" smtClean="0">
                <a:solidFill>
                  <a:srgbClr val="0000FF"/>
                </a:solidFill>
                <a:latin typeface="Pompadur" pitchFamily="34" charset="-52"/>
                <a:cs typeface="Times New Roman" pitchFamily="18" charset="0"/>
              </a:rPr>
              <a:t>«</a:t>
            </a:r>
            <a:r>
              <a:rPr lang="uk-UA" sz="6000" b="1" dirty="0" smtClean="0">
                <a:solidFill>
                  <a:srgbClr val="FF0000"/>
                </a:solidFill>
                <a:latin typeface="Pompadur" pitchFamily="34" charset="-52"/>
                <a:cs typeface="Times New Roman" pitchFamily="18" charset="0"/>
              </a:rPr>
              <a:t>Не</a:t>
            </a:r>
            <a:r>
              <a:rPr lang="uk-UA" sz="6000" b="1" dirty="0" smtClean="0">
                <a:solidFill>
                  <a:srgbClr val="0000FF"/>
                </a:solidFill>
                <a:latin typeface="Pompadur" pitchFamily="34" charset="-52"/>
                <a:cs typeface="Times New Roman" pitchFamily="18" charset="0"/>
              </a:rPr>
              <a:t>»</a:t>
            </a:r>
            <a:r>
              <a:rPr lang="uk-UA" sz="5400" b="1" dirty="0" smtClean="0">
                <a:solidFill>
                  <a:srgbClr val="0000FF"/>
                </a:solidFill>
                <a:latin typeface="Pompadur" pitchFamily="34" charset="-52"/>
                <a:cs typeface="Times New Roman" pitchFamily="18" charset="0"/>
              </a:rPr>
              <a:t>,</a:t>
            </a:r>
            <a:endParaRPr lang="ru-RU" sz="5400" b="1" dirty="0">
              <a:solidFill>
                <a:srgbClr val="0000FF"/>
              </a:solidFill>
              <a:latin typeface="Pompadur" pitchFamily="34" charset="-52"/>
              <a:cs typeface="Times New Roman" pitchFamily="18" charset="0"/>
            </a:endParaRPr>
          </a:p>
          <a:p>
            <a:r>
              <a:rPr lang="uk-UA" sz="6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Пам'ять нас не </a:t>
            </a:r>
            <a:r>
              <a:rPr lang="uk-UA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підведе</a:t>
            </a:r>
            <a:r>
              <a:rPr lang="uk-UA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142984"/>
            <a:ext cx="88582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i="1" dirty="0">
                <a:solidFill>
                  <a:srgbClr val="FF0066"/>
                </a:solidFill>
                <a:latin typeface="Arial Black" pitchFamily="34" charset="0"/>
              </a:rPr>
              <a:t>Основи  </a:t>
            </a:r>
            <a:r>
              <a:rPr lang="uk-UA" sz="6600" i="1" dirty="0" smtClean="0">
                <a:solidFill>
                  <a:srgbClr val="FF0066"/>
                </a:solidFill>
                <a:latin typeface="Arial Black" pitchFamily="34" charset="0"/>
              </a:rPr>
              <a:t>здоров </a:t>
            </a:r>
            <a:r>
              <a:rPr lang="en-US" sz="6600" i="1" dirty="0">
                <a:solidFill>
                  <a:srgbClr val="FF0066"/>
                </a:solidFill>
                <a:latin typeface="Arial Black" pitchFamily="34" charset="0"/>
              </a:rPr>
              <a:t>’</a:t>
            </a:r>
            <a:r>
              <a:rPr lang="uk-UA" sz="6600" i="1" dirty="0">
                <a:solidFill>
                  <a:srgbClr val="FF0066"/>
                </a:solidFill>
                <a:latin typeface="Arial Black" pitchFamily="34" charset="0"/>
              </a:rPr>
              <a:t>я</a:t>
            </a:r>
          </a:p>
        </p:txBody>
      </p:sp>
    </p:spTree>
    <p:extLst>
      <p:ext uri="{BB962C8B-B14F-4D97-AF65-F5344CB8AC3E}">
        <p14:creationId xmlns:p14="http://schemas.microsoft.com/office/powerpoint/2010/main" val="20827061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1" y="201413"/>
            <a:ext cx="8964488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Будьте  </a:t>
            </a:r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уважними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! </a:t>
            </a:r>
          </a:p>
          <a:p>
            <a:pPr algn="ctr"/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Бережіть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себе !</a:t>
            </a:r>
          </a:p>
          <a:p>
            <a:pPr algn="ctr"/>
            <a:endParaRPr lang="uk-UA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6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допомогою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звертайтеся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батьків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та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вчителів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—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вони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ваші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перші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помічники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та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порадники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184255"/>
            <a:ext cx="3096344" cy="25705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6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10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74995"/>
            <a:ext cx="7848872" cy="637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0564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9"/>
          <a:stretch/>
        </p:blipFill>
        <p:spPr>
          <a:xfrm>
            <a:off x="107504" y="980728"/>
            <a:ext cx="9036496" cy="3744416"/>
          </a:xfrm>
          <a:prstGeom prst="rect">
            <a:avLst/>
          </a:prstGeom>
        </p:spPr>
      </p:pic>
      <p:pic>
        <p:nvPicPr>
          <p:cNvPr id="6" name="Picture 4" descr="http://s012.radikal.ru/i320/1110/26/0ab010fb272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6875" r="94167"/>
                    </a14:imgEffect>
                  </a14:imgLayer>
                </a14:imgProps>
              </a:ext>
            </a:extLst>
          </a:blip>
          <a:srcRect r="12676"/>
          <a:stretch/>
        </p:blipFill>
        <p:spPr bwMode="auto">
          <a:xfrm>
            <a:off x="3779912" y="4509120"/>
            <a:ext cx="2565739" cy="234888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34167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dirty="0" err="1" smtClean="0">
                <a:solidFill>
                  <a:srgbClr val="FF0000"/>
                </a:solidFill>
                <a:latin typeface="Comic Sans MS" pitchFamily="66" charset="0"/>
              </a:rPr>
              <a:t>Вогонь</a:t>
            </a:r>
            <a:r>
              <a:rPr lang="ru-RU" sz="5400" b="1" dirty="0" smtClean="0">
                <a:solidFill>
                  <a:srgbClr val="FF0000"/>
                </a:solidFill>
                <a:latin typeface="Comic Sans MS" pitchFamily="66" charset="0"/>
              </a:rPr>
              <a:t> – друг </a:t>
            </a:r>
            <a:r>
              <a:rPr lang="ru-RU" sz="5400" b="1" dirty="0" err="1" smtClean="0">
                <a:solidFill>
                  <a:srgbClr val="FF0000"/>
                </a:solidFill>
                <a:latin typeface="Comic Sans MS" pitchFamily="66" charset="0"/>
              </a:rPr>
              <a:t>людини</a:t>
            </a:r>
            <a:endParaRPr lang="ru-RU" sz="54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124" name="Oval 18" descr="107"/>
          <p:cNvSpPr>
            <a:spLocks noChangeArrowheads="1"/>
          </p:cNvSpPr>
          <p:nvPr/>
        </p:nvSpPr>
        <p:spPr bwMode="auto">
          <a:xfrm>
            <a:off x="3057281" y="1528188"/>
            <a:ext cx="2447925" cy="237648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Picture 11" descr="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949" y="3849140"/>
            <a:ext cx="2761110" cy="3008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16870" y="1528188"/>
            <a:ext cx="1680158" cy="197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3368">
            <a:off x="996990" y="1528188"/>
            <a:ext cx="2340260" cy="9361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83" t="13667" r="23879" b="16217"/>
          <a:stretch/>
        </p:blipFill>
        <p:spPr>
          <a:xfrm>
            <a:off x="179512" y="3779504"/>
            <a:ext cx="3671448" cy="3008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704" y="1277167"/>
            <a:ext cx="1715284" cy="28657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1"/>
          <a:stretch/>
        </p:blipFill>
        <p:spPr>
          <a:xfrm>
            <a:off x="19961" y="1980803"/>
            <a:ext cx="1171864" cy="18134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456" y="4142904"/>
            <a:ext cx="2097301" cy="250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61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7" y="116632"/>
            <a:ext cx="7488832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800" b="1" dirty="0" err="1" smtClean="0">
                <a:solidFill>
                  <a:srgbClr val="FF0000"/>
                </a:solidFill>
                <a:latin typeface="Comic Sans MS" pitchFamily="66" charset="0"/>
              </a:rPr>
              <a:t>Вогонь</a:t>
            </a:r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 - наш друг,</a:t>
            </a:r>
            <a:b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 але не </a:t>
            </a:r>
            <a:r>
              <a:rPr lang="ru-RU" sz="4800" b="1" dirty="0" err="1" smtClean="0">
                <a:solidFill>
                  <a:srgbClr val="FF0000"/>
                </a:solidFill>
                <a:latin typeface="Comic Sans MS" pitchFamily="66" charset="0"/>
              </a:rPr>
              <a:t>завжди</a:t>
            </a:r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…</a:t>
            </a:r>
          </a:p>
        </p:txBody>
      </p:sp>
      <p:pic>
        <p:nvPicPr>
          <p:cNvPr id="9221" name="Picture 5" descr="Копия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7" y="1558340"/>
            <a:ext cx="7811555" cy="529966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mg-fotki.yandex.ru/get/4913/34172781.48/0_8410b_1d656be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228184" y="1558340"/>
            <a:ext cx="3168352" cy="52518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757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1685338" y="2641519"/>
            <a:ext cx="5510802" cy="1448780"/>
          </a:xfrm>
          <a:prstGeom prst="ellipse">
            <a:avLst/>
          </a:prstGeom>
          <a:solidFill>
            <a:srgbClr val="FFC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endParaRPr lang="ru-RU">
              <a:latin typeface="Arno Pro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2883406"/>
            <a:ext cx="4450715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uk-UA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20 db" pitchFamily="50" charset="0"/>
              </a:rPr>
              <a:t>Вогонь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20 db" pitchFamily="50" charset="0"/>
              <a:ea typeface="MS Gothic" charset="-128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H="1" flipV="1">
            <a:off x="3625202" y="1516325"/>
            <a:ext cx="12361" cy="106804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no Pro" pitchFamily="18" charset="0"/>
            </a:endParaRP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H="1">
            <a:off x="1259236" y="3838431"/>
            <a:ext cx="792484" cy="69447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no Pro" pitchFamily="18" charset="0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H="1">
            <a:off x="4571895" y="4185668"/>
            <a:ext cx="55690" cy="53062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no Pro" pitchFamily="18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6407203" y="3886277"/>
            <a:ext cx="889571" cy="4277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no Pro" pitchFamily="18" charset="0"/>
            </a:endParaRP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H="1">
            <a:off x="2670169" y="4090299"/>
            <a:ext cx="792773" cy="1570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no Pro" pitchFamily="18" charset="0"/>
            </a:endParaRP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5580112" y="4090299"/>
            <a:ext cx="796724" cy="139742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no Pro" pitchFamily="18" charset="0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 flipV="1">
            <a:off x="5438994" y="836711"/>
            <a:ext cx="601252" cy="180480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no Pro" pitchFamily="18" charset="0"/>
            </a:endParaRP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 flipH="1" flipV="1">
            <a:off x="1676487" y="1100235"/>
            <a:ext cx="1142640" cy="162026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no Pro" pitchFamily="18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H="1" flipV="1">
            <a:off x="1261682" y="2883406"/>
            <a:ext cx="612268" cy="32393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no Pro" pitchFamily="18" charset="0"/>
            </a:endParaRPr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 flipV="1">
            <a:off x="6950893" y="2458153"/>
            <a:ext cx="691761" cy="52469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no Pro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7170" y="692696"/>
            <a:ext cx="2269024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uk-UA" sz="4000" b="1" spc="50" dirty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" pitchFamily="18" charset="0"/>
              </a:rPr>
              <a:t>Біда</a:t>
            </a:r>
            <a:endParaRPr lang="ru-RU" sz="4000" b="1" spc="50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no Pro" pitchFamily="18" charset="0"/>
              <a:ea typeface="MS Gothic" charset="-128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4000" y="4313989"/>
            <a:ext cx="14186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uk-UA" sz="40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no Pro" pitchFamily="18" charset="0"/>
              </a:rPr>
              <a:t>Піч</a:t>
            </a:r>
            <a:endParaRPr lang="ru-RU" sz="4000" b="1" spc="50" dirty="0">
              <a:ln w="11430"/>
              <a:solidFill>
                <a:srgbClr val="CC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no Pro" pitchFamily="18" charset="0"/>
              <a:ea typeface="MS Gothic" charset="-128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88818" y="857213"/>
            <a:ext cx="259298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uk-UA" sz="4000" b="1" spc="50" dirty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no Pro" pitchFamily="18" charset="0"/>
              </a:rPr>
              <a:t>Горе</a:t>
            </a:r>
            <a:endParaRPr lang="ru-RU" sz="4000" b="1" spc="50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no Pro" pitchFamily="18" charset="0"/>
              <a:ea typeface="MS Gothic" charset="-128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40739" y="266472"/>
            <a:ext cx="3731661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uk-UA" sz="4000" b="1" spc="50" dirty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no Pro" pitchFamily="18" charset="0"/>
              </a:rPr>
              <a:t>Небезпека</a:t>
            </a:r>
            <a:endParaRPr lang="ru-RU" sz="4000" b="1" spc="50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no Pro" pitchFamily="18" charset="0"/>
              <a:ea typeface="MS Gothic" charset="-128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81805" y="5460026"/>
            <a:ext cx="448918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uk-UA" sz="4000" b="1" spc="50" dirty="0" err="1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no Pro" pitchFamily="18" charset="0"/>
              </a:rPr>
              <a:t>Полум</a:t>
            </a:r>
            <a:r>
              <a:rPr lang="el-GR" sz="40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no Pro" pitchFamily="18" charset="0"/>
              </a:rPr>
              <a:t>΄</a:t>
            </a:r>
            <a:r>
              <a:rPr lang="uk-UA" sz="40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no Pro" pitchFamily="18" charset="0"/>
              </a:rPr>
              <a:t>я</a:t>
            </a:r>
            <a:endParaRPr lang="ru-RU" sz="4000" b="1" spc="50" dirty="0">
              <a:ln w="11430"/>
              <a:solidFill>
                <a:srgbClr val="CC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no Pro" pitchFamily="18" charset="0"/>
              <a:ea typeface="MS Gothic" charset="-128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69253" y="4779838"/>
            <a:ext cx="2460974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uk-UA" sz="40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no Pro" pitchFamily="18" charset="0"/>
              </a:rPr>
              <a:t>Тепло</a:t>
            </a:r>
            <a:endParaRPr lang="ru-RU" sz="4000" b="1" spc="50" dirty="0">
              <a:ln w="11430"/>
              <a:solidFill>
                <a:srgbClr val="CC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no Pro" pitchFamily="18" charset="0"/>
              <a:ea typeface="MS Gothic" charset="-128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13167" y="1863223"/>
            <a:ext cx="1795564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uk-UA" sz="4000" b="1" spc="50" dirty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no Pro" pitchFamily="18" charset="0"/>
              </a:rPr>
              <a:t>Руїни</a:t>
            </a:r>
            <a:endParaRPr lang="ru-RU" sz="4000" b="1" spc="50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no Pro" pitchFamily="18" charset="0"/>
              <a:ea typeface="MS Gothic" charset="-128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70934" y="5658521"/>
            <a:ext cx="478741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uk-UA" sz="40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no Pro" pitchFamily="18" charset="0"/>
              </a:rPr>
              <a:t>Рятувальники</a:t>
            </a:r>
            <a:endParaRPr lang="ru-RU" sz="4000" b="1" spc="50" dirty="0">
              <a:ln w="11430"/>
              <a:solidFill>
                <a:srgbClr val="CC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no Pro" pitchFamily="18" charset="0"/>
              <a:ea typeface="MS Gothic" charset="-128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-251999" y="2217166"/>
            <a:ext cx="2648193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uk-UA" sz="4000" b="1" spc="50" dirty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no Pro" pitchFamily="18" charset="0"/>
              </a:rPr>
              <a:t>Сльози</a:t>
            </a:r>
            <a:endParaRPr lang="ru-RU" sz="4000" b="1" spc="50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no Pro" pitchFamily="18" charset="0"/>
              <a:ea typeface="MS Gothic" charset="-128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576577" y="4097036"/>
            <a:ext cx="2132154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uk-UA" sz="40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no Pro" pitchFamily="18" charset="0"/>
              </a:rPr>
              <a:t>Сірники</a:t>
            </a:r>
            <a:endParaRPr lang="ru-RU" sz="4000" b="1" spc="50" dirty="0">
              <a:ln w="11430"/>
              <a:solidFill>
                <a:srgbClr val="CC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no Pro" pitchFamily="18" charset="0"/>
              <a:ea typeface="MS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61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2033693" y="2670397"/>
            <a:ext cx="5038814" cy="192390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>
              <a:solidFill>
                <a:srgbClr val="660033"/>
              </a:solidFill>
              <a:latin typeface="Arnold BocklinC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760" y="3000372"/>
            <a:ext cx="40808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rgbClr val="FF0000"/>
                </a:solidFill>
                <a:latin typeface="AdverGothicC" pitchFamily="82" charset="0"/>
              </a:rPr>
              <a:t>ПОЖЕЖА</a:t>
            </a:r>
            <a:endParaRPr lang="ru-RU" sz="6000" dirty="0">
              <a:solidFill>
                <a:srgbClr val="FF0000"/>
              </a:solidFill>
              <a:latin typeface="AdverGothicC" pitchFamily="82" charset="0"/>
            </a:endParaRPr>
          </a:p>
        </p:txBody>
      </p:sp>
      <p:cxnSp>
        <p:nvCxnSpPr>
          <p:cNvPr id="8" name="Прямая со стрелкой 7"/>
          <p:cNvCxnSpPr>
            <a:stCxn id="6" idx="0"/>
          </p:cNvCxnSpPr>
          <p:nvPr/>
        </p:nvCxnSpPr>
        <p:spPr>
          <a:xfrm flipV="1">
            <a:off x="4553100" y="1568365"/>
            <a:ext cx="0" cy="1102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6362304" y="1788346"/>
            <a:ext cx="1234032" cy="11186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5"/>
          </p:cNvCxnSpPr>
          <p:nvPr/>
        </p:nvCxnSpPr>
        <p:spPr>
          <a:xfrm>
            <a:off x="6334590" y="4312555"/>
            <a:ext cx="523426" cy="7661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4001291" y="4535830"/>
            <a:ext cx="544924" cy="8352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3"/>
          </p:cNvCxnSpPr>
          <p:nvPr/>
        </p:nvCxnSpPr>
        <p:spPr>
          <a:xfrm flipH="1">
            <a:off x="1747943" y="4312555"/>
            <a:ext cx="1023667" cy="5724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6" idx="1"/>
          </p:cNvCxnSpPr>
          <p:nvPr/>
        </p:nvCxnSpPr>
        <p:spPr>
          <a:xfrm flipH="1" flipV="1">
            <a:off x="1605067" y="2027457"/>
            <a:ext cx="1166543" cy="9246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7072507" y="3607562"/>
            <a:ext cx="730556" cy="1121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6" idx="2"/>
          </p:cNvCxnSpPr>
          <p:nvPr/>
        </p:nvCxnSpPr>
        <p:spPr>
          <a:xfrm flipH="1">
            <a:off x="1187624" y="3632351"/>
            <a:ext cx="84606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751197" y="840840"/>
            <a:ext cx="2320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660033"/>
                </a:solidFill>
                <a:latin typeface="Arnold BocklinC" pitchFamily="2" charset="0"/>
              </a:rPr>
              <a:t>Вогонь</a:t>
            </a:r>
            <a:endParaRPr lang="ru-RU" sz="4000" dirty="0">
              <a:solidFill>
                <a:srgbClr val="660033"/>
              </a:solidFill>
              <a:latin typeface="Arnold BocklinC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07547" y="1171657"/>
            <a:ext cx="1529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660033"/>
                </a:solidFill>
                <a:latin typeface="Arnold BocklinC" pitchFamily="2" charset="0"/>
              </a:rPr>
              <a:t>Дим</a:t>
            </a:r>
            <a:endParaRPr lang="ru-RU" sz="4000" dirty="0">
              <a:solidFill>
                <a:srgbClr val="660033"/>
              </a:solidFill>
              <a:latin typeface="Arnold BocklinC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54802" y="3632351"/>
            <a:ext cx="1646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660033"/>
                </a:solidFill>
                <a:latin typeface="Arnold BocklinC" pitchFamily="2" charset="0"/>
              </a:rPr>
              <a:t>Іскра</a:t>
            </a:r>
            <a:endParaRPr lang="ru-RU" sz="4000" dirty="0">
              <a:solidFill>
                <a:srgbClr val="660033"/>
              </a:solidFill>
              <a:latin typeface="Arnold BocklinC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72197" y="4786322"/>
            <a:ext cx="2565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660033"/>
                </a:solidFill>
                <a:latin typeface="Arnold BocklinC" pitchFamily="2" charset="0"/>
              </a:rPr>
              <a:t>Попіл</a:t>
            </a:r>
            <a:endParaRPr lang="ru-RU" sz="4000" dirty="0">
              <a:solidFill>
                <a:srgbClr val="660033"/>
              </a:solidFill>
              <a:latin typeface="Arnold BocklinC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00429" y="5286388"/>
            <a:ext cx="2061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660033"/>
                </a:solidFill>
                <a:latin typeface="Arnold BocklinC" pitchFamily="2" charset="0"/>
              </a:rPr>
              <a:t>Біль</a:t>
            </a:r>
            <a:endParaRPr lang="ru-RU" sz="4000" dirty="0">
              <a:solidFill>
                <a:srgbClr val="660033"/>
              </a:solidFill>
              <a:latin typeface="Arnold BocklinC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47" y="4929198"/>
            <a:ext cx="2748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660033"/>
                </a:solidFill>
                <a:latin typeface="Arnold BocklinC" pitchFamily="2" charset="0"/>
              </a:rPr>
              <a:t>Жертви</a:t>
            </a:r>
            <a:endParaRPr lang="ru-RU" sz="4000" dirty="0">
              <a:solidFill>
                <a:srgbClr val="660033"/>
              </a:solidFill>
              <a:latin typeface="Arnold BocklinC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8791" y="3003559"/>
            <a:ext cx="1454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660033"/>
                </a:solidFill>
                <a:latin typeface="Arnold BocklinC" pitchFamily="2" charset="0"/>
              </a:rPr>
              <a:t>Горе</a:t>
            </a:r>
            <a:endParaRPr lang="ru-RU" sz="4000" dirty="0">
              <a:solidFill>
                <a:srgbClr val="660033"/>
              </a:solidFill>
              <a:latin typeface="Arnold BocklinC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8791" y="1214422"/>
            <a:ext cx="29158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660033"/>
                </a:solidFill>
                <a:latin typeface="Arnold BocklinC" pitchFamily="2" charset="0"/>
              </a:rPr>
              <a:t>Небезпека</a:t>
            </a:r>
            <a:endParaRPr lang="ru-RU" sz="4000" dirty="0">
              <a:solidFill>
                <a:srgbClr val="660033"/>
              </a:solidFill>
              <a:latin typeface="Arnold Bocklin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88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1" grpId="0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06125" y="3298351"/>
            <a:ext cx="7184924" cy="3099966"/>
          </a:xfrm>
          <a:prstGeom prst="rect">
            <a:avLst/>
          </a:prstGeom>
          <a:noFill/>
        </p:spPr>
        <p:txBody>
          <a:bodyPr lIns="82945" tIns="41473" rIns="82945" bIns="414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Правила </a:t>
            </a:r>
            <a:r>
              <a:rPr lang="ru-RU" sz="4900" b="1" spc="45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пожежні</a:t>
            </a: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 </a:t>
            </a:r>
            <a:r>
              <a:rPr lang="ru-RU" sz="4900" b="1" spc="45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бездоганно</a:t>
            </a: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 знайте,</a:t>
            </a:r>
          </a:p>
          <a:p>
            <a:pPr algn="ctr">
              <a:buFont typeface="Times New Roman" pitchFamily="16" charset="0"/>
              <a:buNone/>
              <a:defRPr/>
            </a:pP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правила </a:t>
            </a:r>
            <a:r>
              <a:rPr lang="ru-RU" sz="4900" b="1" spc="45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пожежні</a:t>
            </a: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 </a:t>
            </a:r>
            <a:endParaRPr lang="ru-RU" sz="4900" b="1" spc="45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MS Gothic" charset="-128"/>
            </a:endParaRPr>
          </a:p>
          <a:p>
            <a:pPr algn="ctr">
              <a:buFont typeface="Times New Roman" pitchFamily="16" charset="0"/>
              <a:buNone/>
              <a:defRPr/>
            </a:pPr>
            <a:r>
              <a:rPr lang="ru-RU" sz="4900" b="1" spc="45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ніде</a:t>
            </a:r>
            <a:r>
              <a:rPr lang="ru-RU" sz="4900" b="1" spc="45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 </a:t>
            </a:r>
            <a:r>
              <a:rPr lang="ru-RU" sz="4900" b="1" spc="45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не </a:t>
            </a:r>
            <a:r>
              <a:rPr lang="ru-RU" sz="4900" b="1" spc="45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нарушайте!</a:t>
            </a:r>
            <a:endParaRPr lang="ru-RU" sz="4900" b="1" spc="45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MS Gothic" charset="-128"/>
            </a:endParaRPr>
          </a:p>
        </p:txBody>
      </p:sp>
      <p:pic>
        <p:nvPicPr>
          <p:cNvPr id="7171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7651"/>
            <a:ext cx="4459936" cy="3121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86556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2063</TotalTime>
  <Words>264</Words>
  <Application>Microsoft Office PowerPoint</Application>
  <PresentationFormat>Экран (4:3)</PresentationFormat>
  <Paragraphs>223</Paragraphs>
  <Slides>32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9" baseType="lpstr">
      <vt:lpstr>MS Gothic</vt:lpstr>
      <vt:lpstr>20 db</vt:lpstr>
      <vt:lpstr>AdverGothicC</vt:lpstr>
      <vt:lpstr>Advokat Modern</vt:lpstr>
      <vt:lpstr>Arial</vt:lpstr>
      <vt:lpstr>Arial Black</vt:lpstr>
      <vt:lpstr>Arial Unicode MS</vt:lpstr>
      <vt:lpstr>Arno Pro</vt:lpstr>
      <vt:lpstr>Arnold BocklinC</vt:lpstr>
      <vt:lpstr>BrushType</vt:lpstr>
      <vt:lpstr>Calibri</vt:lpstr>
      <vt:lpstr>Comic Sans MS</vt:lpstr>
      <vt:lpstr>Pompadur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Вогонь – друг людини</vt:lpstr>
      <vt:lpstr>Вогонь - наш друг,  але не завжди…</vt:lpstr>
      <vt:lpstr>Презентация PowerPoint</vt:lpstr>
      <vt:lpstr>Презентация PowerPoint</vt:lpstr>
      <vt:lpstr>Презентация PowerPoint</vt:lpstr>
      <vt:lpstr>Музей</vt:lpstr>
      <vt:lpstr>Історія   пожежної  охорони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Фокс і Трот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172</cp:revision>
  <cp:lastPrinted>2016-02-07T23:14:54Z</cp:lastPrinted>
  <dcterms:created xsi:type="dcterms:W3CDTF">2012-10-20T17:03:20Z</dcterms:created>
  <dcterms:modified xsi:type="dcterms:W3CDTF">2016-12-14T11:55:55Z</dcterms:modified>
</cp:coreProperties>
</file>