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CC"/>
    <a:srgbClr val="FF3300"/>
    <a:srgbClr val="003300"/>
    <a:srgbClr val="6600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81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30425"/>
            <a:ext cx="7672414" cy="1470025"/>
          </a:xfrm>
        </p:spPr>
        <p:txBody>
          <a:bodyPr>
            <a:normAutofit/>
          </a:bodyPr>
          <a:lstStyle>
            <a:lvl1pPr>
              <a:defRPr sz="5400" b="1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i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81078" y="6356350"/>
            <a:ext cx="21336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15B778C8-B58B-4CAE-AC6E-B1D56D00DEBD}" type="datetimeFigureOut">
              <a:rPr lang="ru-RU" smtClean="0"/>
              <a:pPr/>
              <a:t>22.12.2016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48064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2468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6008962-E7AC-4F1D-A561-C0E59B1D4C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78C8-B58B-4CAE-AC6E-B1D56D00DEBD}" type="datetimeFigureOut">
              <a:rPr lang="ru-RU" smtClean="0"/>
              <a:pPr/>
              <a:t>22.12.2016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08962-E7AC-4F1D-A561-C0E59B1D4C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78C8-B58B-4CAE-AC6E-B1D56D00DEBD}" type="datetimeFigureOut">
              <a:rPr lang="ru-RU" smtClean="0"/>
              <a:pPr/>
              <a:t>22.12.2016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08962-E7AC-4F1D-A561-C0E59B1D4C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78C8-B58B-4CAE-AC6E-B1D56D00DEBD}" type="datetimeFigureOut">
              <a:rPr lang="ru-RU" smtClean="0"/>
              <a:pPr/>
              <a:t>22.12.2016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08962-E7AC-4F1D-A561-C0E59B1D4C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C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78C8-B58B-4CAE-AC6E-B1D56D00DEBD}" type="datetimeFigureOut">
              <a:rPr lang="ru-RU" smtClean="0"/>
              <a:pPr/>
              <a:t>22.12.2016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08962-E7AC-4F1D-A561-C0E59B1D4C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1600200"/>
            <a:ext cx="385765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600200"/>
            <a:ext cx="390048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78C8-B58B-4CAE-AC6E-B1D56D00DEBD}" type="datetimeFigureOut">
              <a:rPr lang="ru-RU" smtClean="0"/>
              <a:pPr/>
              <a:t>22.12.2016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08962-E7AC-4F1D-A561-C0E59B1D4C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60398" y="1535113"/>
            <a:ext cx="385447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60398" y="2174875"/>
            <a:ext cx="385447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4" y="1535113"/>
            <a:ext cx="3900486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6314" y="2174875"/>
            <a:ext cx="39004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78C8-B58B-4CAE-AC6E-B1D56D00DEBD}" type="datetimeFigureOut">
              <a:rPr lang="ru-RU" smtClean="0"/>
              <a:pPr/>
              <a:t>22.12.2016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08962-E7AC-4F1D-A561-C0E59B1D4C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78C8-B58B-4CAE-AC6E-B1D56D00DEBD}" type="datetimeFigureOut">
              <a:rPr lang="ru-RU" smtClean="0"/>
              <a:pPr/>
              <a:t>22.12.2016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08962-E7AC-4F1D-A561-C0E59B1D4C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78C8-B58B-4CAE-AC6E-B1D56D00DEBD}" type="datetimeFigureOut">
              <a:rPr lang="ru-RU" smtClean="0"/>
              <a:pPr/>
              <a:t>22.12.2016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08962-E7AC-4F1D-A561-C0E59B1D4C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3050"/>
            <a:ext cx="307183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273050"/>
            <a:ext cx="47577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1435100"/>
            <a:ext cx="3071834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FFC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78C8-B58B-4CAE-AC6E-B1D56D00DEBD}" type="datetimeFigureOut">
              <a:rPr lang="ru-RU" smtClean="0"/>
              <a:pPr/>
              <a:t>22.12.2016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08962-E7AC-4F1D-A561-C0E59B1D4C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FFC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78C8-B58B-4CAE-AC6E-B1D56D00DEBD}" type="datetimeFigureOut">
              <a:rPr lang="ru-RU" smtClean="0"/>
              <a:pPr/>
              <a:t>22.12.2016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08962-E7AC-4F1D-A561-C0E59B1D4C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1600200"/>
            <a:ext cx="782957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57224" y="6356350"/>
            <a:ext cx="2000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15B778C8-B58B-4CAE-AC6E-B1D56D00DEBD}" type="datetimeFigureOut">
              <a:rPr lang="ru-RU" smtClean="0"/>
              <a:pPr/>
              <a:t>22.12.2016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19474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72468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6008962-E7AC-4F1D-A561-C0E59B1D4C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1" kern="1200">
          <a:solidFill>
            <a:srgbClr val="0033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rgbClr val="FFFF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FF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"/>
            <a:ext cx="7672414" cy="1142984"/>
          </a:xfrm>
        </p:spPr>
        <p:txBody>
          <a:bodyPr/>
          <a:lstStyle/>
          <a:p>
            <a:r>
              <a:rPr lang="ru-RU" dirty="0" smtClean="0"/>
              <a:t>КОНСТРУКТОР  УРОКУ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28670"/>
            <a:ext cx="9144000" cy="5929330"/>
          </a:xfrm>
        </p:spPr>
        <p:txBody>
          <a:bodyPr>
            <a:normAutofit lnSpcReduction="10000"/>
          </a:bodyPr>
          <a:lstStyle/>
          <a:p>
            <a:pPr algn="l"/>
            <a:r>
              <a:rPr lang="uk-UA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             І.  Організаційна  та  </a:t>
            </a:r>
            <a:r>
              <a:rPr lang="uk-UA" sz="1800" i="0" dirty="0" err="1" smtClean="0">
                <a:solidFill>
                  <a:srgbClr val="002060"/>
                </a:solidFill>
                <a:effectLst/>
                <a:latin typeface="Georgia" pitchFamily="18" charset="0"/>
              </a:rPr>
              <a:t>психолого</a:t>
            </a:r>
            <a:r>
              <a:rPr lang="uk-UA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 – емоційна підготовка.</a:t>
            </a:r>
          </a:p>
          <a:p>
            <a:r>
              <a:rPr lang="uk-UA" sz="1800" dirty="0" smtClean="0">
                <a:solidFill>
                  <a:srgbClr val="660066"/>
                </a:solidFill>
                <a:effectLst/>
                <a:latin typeface="Georgia" pitchFamily="18" charset="0"/>
              </a:rPr>
              <a:t>Вітальня</a:t>
            </a:r>
          </a:p>
          <a:p>
            <a:pPr algn="l"/>
            <a:r>
              <a:rPr lang="uk-UA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            ІІ.  Перевірка домашнього завдання і знань учнів.</a:t>
            </a:r>
          </a:p>
          <a:p>
            <a:r>
              <a:rPr lang="uk-UA" sz="1800" dirty="0" smtClean="0">
                <a:solidFill>
                  <a:srgbClr val="660066"/>
                </a:solidFill>
                <a:effectLst/>
                <a:latin typeface="Georgia" pitchFamily="18" charset="0"/>
              </a:rPr>
              <a:t>Кімната  Домашніх  завдань</a:t>
            </a:r>
          </a:p>
          <a:p>
            <a:pPr algn="l"/>
            <a:r>
              <a:rPr lang="uk-UA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             ІІІ.  Актуалізація опорних знань учнів.</a:t>
            </a:r>
          </a:p>
          <a:p>
            <a:pPr marL="342900" indent="-342900">
              <a:buAutoNum type="arabicPeriod"/>
            </a:pPr>
            <a:r>
              <a:rPr lang="uk-UA" sz="1800" dirty="0" smtClean="0">
                <a:solidFill>
                  <a:srgbClr val="660066"/>
                </a:solidFill>
                <a:effectLst/>
                <a:latin typeface="Georgia" pitchFamily="18" charset="0"/>
              </a:rPr>
              <a:t>Країна Каліграфії</a:t>
            </a:r>
          </a:p>
          <a:p>
            <a:pPr marL="342900" indent="-342900">
              <a:buAutoNum type="arabicPeriod"/>
            </a:pPr>
            <a:r>
              <a:rPr lang="uk-UA" sz="1800" dirty="0" smtClean="0">
                <a:solidFill>
                  <a:srgbClr val="660066"/>
                </a:solidFill>
                <a:effectLst/>
                <a:latin typeface="Georgia" pitchFamily="18" charset="0"/>
              </a:rPr>
              <a:t>Царство диктантів</a:t>
            </a:r>
          </a:p>
          <a:p>
            <a:pPr marL="342900" indent="-342900" algn="l"/>
            <a:r>
              <a:rPr lang="uk-UA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            І</a:t>
            </a:r>
            <a:r>
              <a:rPr lang="en-US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V.</a:t>
            </a:r>
            <a:r>
              <a:rPr lang="uk-UA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 Оголошення  теми  і  мети  уроку.</a:t>
            </a:r>
          </a:p>
          <a:p>
            <a:pPr marL="342900" indent="-342900" algn="l"/>
            <a:r>
              <a:rPr lang="uk-UA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            </a:t>
            </a:r>
            <a:r>
              <a:rPr lang="en-US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V</a:t>
            </a:r>
            <a:r>
              <a:rPr lang="uk-UA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. Вивчення нового матеріалу.</a:t>
            </a:r>
          </a:p>
          <a:p>
            <a:pPr marL="342900" indent="-342900"/>
            <a:r>
              <a:rPr lang="uk-UA" sz="1800" dirty="0" smtClean="0">
                <a:solidFill>
                  <a:srgbClr val="660066"/>
                </a:solidFill>
                <a:effectLst/>
                <a:latin typeface="Georgia" pitchFamily="18" charset="0"/>
              </a:rPr>
              <a:t>Зал Нових  знань</a:t>
            </a:r>
          </a:p>
          <a:p>
            <a:pPr marL="342900" indent="-342900" algn="l"/>
            <a:r>
              <a:rPr lang="uk-UA" sz="180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            </a:t>
            </a:r>
            <a:r>
              <a:rPr lang="en-US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V</a:t>
            </a:r>
            <a:r>
              <a:rPr lang="uk-UA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І. </a:t>
            </a:r>
            <a:r>
              <a:rPr lang="uk-UA" sz="1800" i="0" dirty="0" err="1" smtClean="0">
                <a:solidFill>
                  <a:srgbClr val="002060"/>
                </a:solidFill>
                <a:effectLst/>
                <a:latin typeface="Georgia" pitchFamily="18" charset="0"/>
              </a:rPr>
              <a:t>Оздоровчо</a:t>
            </a:r>
            <a:r>
              <a:rPr lang="uk-UA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 - рухова частина.</a:t>
            </a:r>
          </a:p>
          <a:p>
            <a:pPr marL="342900" indent="-342900"/>
            <a:r>
              <a:rPr lang="uk-UA" sz="1800" dirty="0" smtClean="0">
                <a:solidFill>
                  <a:srgbClr val="660066"/>
                </a:solidFill>
                <a:effectLst/>
                <a:latin typeface="Georgia" pitchFamily="18" charset="0"/>
              </a:rPr>
              <a:t>Фітнес  - центр</a:t>
            </a:r>
          </a:p>
          <a:p>
            <a:pPr marL="342900" indent="-342900" algn="l"/>
            <a:r>
              <a:rPr lang="uk-UA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            </a:t>
            </a:r>
            <a:r>
              <a:rPr lang="en-US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V</a:t>
            </a:r>
            <a:r>
              <a:rPr lang="uk-UA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ІІ. Узагальнення й систематизація знань.</a:t>
            </a:r>
          </a:p>
          <a:p>
            <a:pPr marL="342900" indent="-342900"/>
            <a:r>
              <a:rPr lang="uk-UA" sz="1800" dirty="0" smtClean="0">
                <a:solidFill>
                  <a:srgbClr val="660066"/>
                </a:solidFill>
                <a:effectLst/>
                <a:latin typeface="Georgia" pitchFamily="18" charset="0"/>
              </a:rPr>
              <a:t>Бібліотека</a:t>
            </a:r>
          </a:p>
          <a:p>
            <a:pPr marL="342900" indent="-342900" algn="l"/>
            <a:r>
              <a:rPr lang="uk-UA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            </a:t>
            </a:r>
            <a:r>
              <a:rPr lang="en-US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V</a:t>
            </a:r>
            <a:r>
              <a:rPr lang="uk-UA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ІІІ. Підсумок  уроку.</a:t>
            </a:r>
          </a:p>
          <a:p>
            <a:pPr marL="342900" indent="-342900">
              <a:buAutoNum type="arabicPeriod"/>
            </a:pPr>
            <a:r>
              <a:rPr lang="uk-UA" sz="1800" dirty="0" smtClean="0">
                <a:solidFill>
                  <a:srgbClr val="660066"/>
                </a:solidFill>
                <a:effectLst/>
                <a:latin typeface="Georgia" pitchFamily="18" charset="0"/>
              </a:rPr>
              <a:t>Затишний  куточок</a:t>
            </a:r>
          </a:p>
          <a:p>
            <a:pPr marL="342900" indent="-342900">
              <a:buAutoNum type="arabicPeriod"/>
            </a:pPr>
            <a:r>
              <a:rPr lang="uk-UA" sz="1800" dirty="0" smtClean="0">
                <a:solidFill>
                  <a:srgbClr val="660066"/>
                </a:solidFill>
                <a:effectLst/>
                <a:latin typeface="Georgia" pitchFamily="18" charset="0"/>
              </a:rPr>
              <a:t> Саморефлексія</a:t>
            </a:r>
          </a:p>
          <a:p>
            <a:pPr marL="342900" indent="-342900" algn="l"/>
            <a:r>
              <a:rPr lang="uk-UA" sz="1800" i="0" dirty="0" smtClean="0">
                <a:solidFill>
                  <a:srgbClr val="002060"/>
                </a:solidFill>
                <a:effectLst/>
                <a:latin typeface="Georgia" pitchFamily="18" charset="0"/>
              </a:rPr>
              <a:t>            ІХ. Завдання додому.</a:t>
            </a:r>
          </a:p>
          <a:p>
            <a:pPr marL="342900" indent="-342900">
              <a:buAutoNum type="arabicPeriod"/>
            </a:pPr>
            <a:endParaRPr lang="uk-UA" sz="1800" dirty="0" smtClean="0">
              <a:solidFill>
                <a:srgbClr val="002060"/>
              </a:solidFill>
              <a:effectLst/>
              <a:latin typeface="Georgia" pitchFamily="18" charset="0"/>
            </a:endParaRPr>
          </a:p>
          <a:p>
            <a:pPr algn="l"/>
            <a:endParaRPr lang="ru-RU" sz="1800" b="0" i="0" dirty="0">
              <a:solidFill>
                <a:srgbClr val="002060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uk-UA" sz="6000" dirty="0" smtClean="0"/>
          </a:p>
          <a:p>
            <a:pPr algn="ctr">
              <a:buNone/>
            </a:pPr>
            <a:endParaRPr lang="uk-UA" sz="6000" dirty="0" smtClean="0"/>
          </a:p>
          <a:p>
            <a:pPr algn="ctr">
              <a:buNone/>
            </a:pPr>
            <a:endParaRPr lang="uk-UA" sz="2000" dirty="0" smtClean="0"/>
          </a:p>
          <a:p>
            <a:pPr algn="ctr">
              <a:buNone/>
            </a:pPr>
            <a:r>
              <a:rPr lang="uk-UA" sz="4800" dirty="0" smtClean="0">
                <a:solidFill>
                  <a:srgbClr val="FF0000"/>
                </a:solidFill>
              </a:rPr>
              <a:t>ЧАСТИНИ  МОВИ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642910" y="500042"/>
            <a:ext cx="2571768" cy="1785950"/>
          </a:xfrm>
          <a:prstGeom prst="cloudCallout">
            <a:avLst>
              <a:gd name="adj1" fmla="val 45137"/>
              <a:gd name="adj2" fmla="val 581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i="1" dirty="0" smtClean="0">
                <a:solidFill>
                  <a:srgbClr val="0000CC"/>
                </a:solidFill>
                <a:latin typeface="Georgia" pitchFamily="18" charset="0"/>
              </a:rPr>
              <a:t>Прийменник</a:t>
            </a:r>
            <a:endParaRPr lang="ru-RU" sz="1600" b="1" i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3786182" y="71414"/>
            <a:ext cx="2571768" cy="1785950"/>
          </a:xfrm>
          <a:prstGeom prst="cloudCallout">
            <a:avLst>
              <a:gd name="adj1" fmla="val -31114"/>
              <a:gd name="adj2" fmla="val 810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i="1" dirty="0" smtClean="0">
                <a:solidFill>
                  <a:srgbClr val="0000CC"/>
                </a:solidFill>
                <a:latin typeface="Georgia" pitchFamily="18" charset="0"/>
              </a:rPr>
              <a:t>Іменник</a:t>
            </a:r>
            <a:endParaRPr lang="ru-RU" b="1" i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0" y="3071810"/>
            <a:ext cx="2571768" cy="1785950"/>
          </a:xfrm>
          <a:prstGeom prst="cloudCallout">
            <a:avLst>
              <a:gd name="adj1" fmla="val 72553"/>
              <a:gd name="adj2" fmla="val -318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i="1" dirty="0" smtClean="0">
                <a:solidFill>
                  <a:srgbClr val="0000CC"/>
                </a:solidFill>
                <a:latin typeface="Georgia" pitchFamily="18" charset="0"/>
              </a:rPr>
              <a:t>Сполучник</a:t>
            </a:r>
            <a:endParaRPr lang="ru-RU" b="1" i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1785918" y="4643446"/>
            <a:ext cx="2571768" cy="1785950"/>
          </a:xfrm>
          <a:prstGeom prst="cloudCallout">
            <a:avLst>
              <a:gd name="adj1" fmla="val 41282"/>
              <a:gd name="adj2" fmla="val -892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i="1" dirty="0" smtClean="0">
                <a:solidFill>
                  <a:srgbClr val="0000CC"/>
                </a:solidFill>
                <a:latin typeface="Georgia" pitchFamily="18" charset="0"/>
              </a:rPr>
              <a:t>Дієслово</a:t>
            </a:r>
            <a:endParaRPr lang="ru-RU" b="1" i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4786314" y="4714884"/>
            <a:ext cx="2571768" cy="1785950"/>
          </a:xfrm>
          <a:prstGeom prst="cloudCallout">
            <a:avLst>
              <a:gd name="adj1" fmla="val -27259"/>
              <a:gd name="adj2" fmla="val -824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i="1" dirty="0" smtClean="0">
                <a:solidFill>
                  <a:srgbClr val="0000CC"/>
                </a:solidFill>
                <a:latin typeface="Georgia" pitchFamily="18" charset="0"/>
              </a:rPr>
              <a:t>Займенник</a:t>
            </a:r>
            <a:endParaRPr lang="ru-RU" sz="1600" b="1" i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6572232" y="2857496"/>
            <a:ext cx="2571768" cy="1785950"/>
          </a:xfrm>
          <a:prstGeom prst="cloudCallout">
            <a:avLst>
              <a:gd name="adj1" fmla="val -73095"/>
              <a:gd name="adj2" fmla="val 82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i="1" dirty="0" smtClean="0">
                <a:solidFill>
                  <a:srgbClr val="0000CC"/>
                </a:solidFill>
                <a:latin typeface="Georgia" pitchFamily="18" charset="0"/>
              </a:rPr>
              <a:t>Числівник</a:t>
            </a:r>
            <a:endParaRPr lang="ru-RU" sz="1600" b="1" i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6357950" y="571480"/>
            <a:ext cx="2571768" cy="178595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i="1" dirty="0" smtClean="0">
                <a:solidFill>
                  <a:srgbClr val="0000CC"/>
                </a:solidFill>
                <a:latin typeface="Georgia" pitchFamily="18" charset="0"/>
              </a:rPr>
              <a:t>Прикметник</a:t>
            </a:r>
            <a:endParaRPr lang="ru-RU" b="1" i="1" dirty="0">
              <a:solidFill>
                <a:srgbClr val="0000CC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3300"/>
                </a:solidFill>
                <a:latin typeface="Georgia" pitchFamily="18" charset="0"/>
              </a:rPr>
              <a:t>ДІЄСЛОВО</a:t>
            </a:r>
          </a:p>
          <a:p>
            <a:pPr algn="ctr">
              <a:spcBef>
                <a:spcPts val="0"/>
              </a:spcBef>
              <a:buNone/>
            </a:pPr>
            <a:endParaRPr lang="uk-UA" dirty="0" smtClean="0">
              <a:solidFill>
                <a:srgbClr val="003300"/>
              </a:solidFill>
              <a:latin typeface="Georgia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uk-UA" sz="2800" dirty="0" smtClean="0">
                <a:solidFill>
                  <a:srgbClr val="003300"/>
                </a:solidFill>
                <a:latin typeface="Georgia" pitchFamily="18" charset="0"/>
              </a:rPr>
              <a:t>Означає дію  </a:t>
            </a:r>
            <a:r>
              <a:rPr lang="uk-UA" sz="2800" dirty="0" smtClean="0">
                <a:solidFill>
                  <a:srgbClr val="003300"/>
                </a:solidFill>
                <a:latin typeface="Georgia" pitchFamily="18" charset="0"/>
              </a:rPr>
              <a:t>предмета</a:t>
            </a:r>
            <a:endParaRPr lang="ru-RU" sz="2800" dirty="0" smtClean="0">
              <a:solidFill>
                <a:srgbClr val="003300"/>
              </a:solidFill>
              <a:latin typeface="Georgia" pitchFamily="18" charset="0"/>
            </a:endParaRPr>
          </a:p>
          <a:p>
            <a:pPr algn="ctr">
              <a:buNone/>
            </a:pPr>
            <a:endParaRPr lang="uk-UA" sz="2800" dirty="0" smtClean="0">
              <a:solidFill>
                <a:srgbClr val="003300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uk-UA" sz="2800" dirty="0" smtClean="0">
                <a:solidFill>
                  <a:srgbClr val="003300"/>
                </a:solidFill>
                <a:latin typeface="Georgia" pitchFamily="18" charset="0"/>
              </a:rPr>
              <a:t>що робити? що зробив? що будуть робити?</a:t>
            </a:r>
          </a:p>
          <a:p>
            <a:pPr algn="ctr">
              <a:buNone/>
            </a:pPr>
            <a:endParaRPr lang="uk-UA" sz="2800" dirty="0" smtClean="0">
              <a:solidFill>
                <a:srgbClr val="003300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uk-UA" sz="2800" dirty="0" smtClean="0">
                <a:solidFill>
                  <a:srgbClr val="003300"/>
                </a:solidFill>
                <a:latin typeface="Georgia" pitchFamily="18" charset="0"/>
              </a:rPr>
              <a:t>Змінюється : за часами, числами, особами, родами (</a:t>
            </a:r>
            <a:r>
              <a:rPr lang="uk-UA" sz="2800" dirty="0" err="1" smtClean="0">
                <a:solidFill>
                  <a:srgbClr val="003300"/>
                </a:solidFill>
                <a:latin typeface="Georgia" pitchFamily="18" charset="0"/>
              </a:rPr>
              <a:t>мин.час</a:t>
            </a:r>
            <a:r>
              <a:rPr lang="uk-UA" sz="2800" dirty="0" smtClean="0">
                <a:solidFill>
                  <a:srgbClr val="003300"/>
                </a:solidFill>
                <a:latin typeface="Georgia" pitchFamily="18" charset="0"/>
              </a:rPr>
              <a:t>)</a:t>
            </a:r>
          </a:p>
          <a:p>
            <a:pPr algn="ctr">
              <a:buNone/>
            </a:pPr>
            <a:endParaRPr lang="uk-UA" sz="2800" dirty="0" smtClean="0">
              <a:solidFill>
                <a:srgbClr val="003300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uk-UA" sz="2800" dirty="0" smtClean="0">
                <a:solidFill>
                  <a:srgbClr val="003300"/>
                </a:solidFill>
                <a:latin typeface="Georgia" pitchFamily="18" charset="0"/>
              </a:rPr>
              <a:t>У реченні є присудком</a:t>
            </a:r>
          </a:p>
          <a:p>
            <a:pPr algn="ctr">
              <a:buNone/>
            </a:pPr>
            <a:endParaRPr lang="uk-UA" sz="2800" dirty="0" smtClean="0">
              <a:solidFill>
                <a:srgbClr val="003300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uk-UA" sz="2800" i="1" dirty="0" smtClean="0">
                <a:solidFill>
                  <a:srgbClr val="003300"/>
                </a:solidFill>
                <a:latin typeface="Georgia" pitchFamily="18" charset="0"/>
              </a:rPr>
              <a:t>Не </a:t>
            </a:r>
            <a:r>
              <a:rPr lang="uk-UA" sz="2800" dirty="0" smtClean="0">
                <a:solidFill>
                  <a:srgbClr val="003300"/>
                </a:solidFill>
                <a:latin typeface="Georgia" pitchFamily="18" charset="0"/>
              </a:rPr>
              <a:t>з дієсловами  - окремо</a:t>
            </a:r>
          </a:p>
          <a:p>
            <a:pPr algn="ctr">
              <a:buNone/>
            </a:pPr>
            <a:endParaRPr lang="uk-UA" sz="2800" i="1" dirty="0" smtClean="0">
              <a:solidFill>
                <a:srgbClr val="003300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uk-UA" sz="2800" dirty="0" smtClean="0">
                <a:solidFill>
                  <a:srgbClr val="003300"/>
                </a:solidFill>
                <a:latin typeface="Georgia" pitchFamily="18" charset="0"/>
              </a:rPr>
              <a:t>Неозначена форма </a:t>
            </a:r>
          </a:p>
          <a:p>
            <a:pPr algn="ctr">
              <a:buNone/>
            </a:pPr>
            <a:endParaRPr lang="uk-UA" sz="2800" dirty="0" smtClean="0">
              <a:solidFill>
                <a:srgbClr val="003300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uk-UA" sz="2800" dirty="0" smtClean="0">
                <a:solidFill>
                  <a:srgbClr val="003300"/>
                </a:solidFill>
                <a:latin typeface="Georgia" pitchFamily="18" charset="0"/>
              </a:rPr>
              <a:t>Завершена і незавершена дія</a:t>
            </a:r>
          </a:p>
          <a:p>
            <a:pPr algn="ctr">
              <a:buNone/>
            </a:pPr>
            <a:r>
              <a:rPr lang="uk-UA" sz="2800" dirty="0" smtClean="0">
                <a:solidFill>
                  <a:srgbClr val="003300"/>
                </a:solidFill>
                <a:latin typeface="Georgia" pitchFamily="18" charset="0"/>
              </a:rPr>
              <a:t>  </a:t>
            </a:r>
          </a:p>
          <a:p>
            <a:pPr algn="ctr">
              <a:buNone/>
            </a:pPr>
            <a:endParaRPr lang="ru-RU" sz="2800" dirty="0">
              <a:solidFill>
                <a:srgbClr val="003300"/>
              </a:solidFill>
              <a:latin typeface="Georgia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4358480" y="570686"/>
            <a:ext cx="428628" cy="1588"/>
          </a:xfrm>
          <a:prstGeom prst="straightConnector1">
            <a:avLst/>
          </a:prstGeom>
          <a:ln w="3810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4358480" y="1285066"/>
            <a:ext cx="428628" cy="1588"/>
          </a:xfrm>
          <a:prstGeom prst="straightConnector1">
            <a:avLst/>
          </a:prstGeom>
          <a:ln w="3810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4358480" y="2070884"/>
            <a:ext cx="428628" cy="1588"/>
          </a:xfrm>
          <a:prstGeom prst="straightConnector1">
            <a:avLst/>
          </a:prstGeom>
          <a:ln w="3810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4358480" y="3213892"/>
            <a:ext cx="428628" cy="1588"/>
          </a:xfrm>
          <a:prstGeom prst="straightConnector1">
            <a:avLst/>
          </a:prstGeom>
          <a:ln w="3810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4358480" y="4071148"/>
            <a:ext cx="428628" cy="1588"/>
          </a:xfrm>
          <a:prstGeom prst="straightConnector1">
            <a:avLst/>
          </a:prstGeom>
          <a:ln w="3810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4358480" y="4856966"/>
            <a:ext cx="428628" cy="1588"/>
          </a:xfrm>
          <a:prstGeom prst="straightConnector1">
            <a:avLst/>
          </a:prstGeom>
          <a:ln w="3810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4358480" y="5571346"/>
            <a:ext cx="428628" cy="1588"/>
          </a:xfrm>
          <a:prstGeom prst="straightConnector1">
            <a:avLst/>
          </a:prstGeom>
          <a:ln w="3810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endParaRPr lang="uk-UA" dirty="0" smtClean="0">
              <a:solidFill>
                <a:srgbClr val="FF3300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uk-UA" sz="3600" dirty="0" smtClean="0">
                <a:solidFill>
                  <a:srgbClr val="FF3300"/>
                </a:solidFill>
                <a:latin typeface="Georgia" pitchFamily="18" charset="0"/>
              </a:rPr>
              <a:t>ДІЄСЛОВО</a:t>
            </a:r>
            <a:endParaRPr lang="uk-UA" dirty="0" smtClean="0">
              <a:solidFill>
                <a:srgbClr val="FF3300"/>
              </a:solidFill>
              <a:latin typeface="Georgia" pitchFamily="18" charset="0"/>
            </a:endParaRPr>
          </a:p>
          <a:p>
            <a:pPr algn="ctr">
              <a:buNone/>
            </a:pPr>
            <a:endParaRPr lang="uk-UA" dirty="0" smtClean="0">
              <a:solidFill>
                <a:srgbClr val="FF3300"/>
              </a:solidFill>
              <a:latin typeface="Georgia" pitchFamily="18" charset="0"/>
            </a:endParaRPr>
          </a:p>
          <a:p>
            <a:pPr>
              <a:buNone/>
            </a:pPr>
            <a:r>
              <a:rPr lang="uk-UA" dirty="0" smtClean="0">
                <a:solidFill>
                  <a:srgbClr val="FF3300"/>
                </a:solidFill>
                <a:latin typeface="Georgia" pitchFamily="18" charset="0"/>
              </a:rPr>
              <a:t>      </a:t>
            </a:r>
            <a:r>
              <a:rPr lang="uk-UA" dirty="0" smtClean="0">
                <a:solidFill>
                  <a:srgbClr val="FF3300"/>
                </a:solidFill>
                <a:latin typeface="Georgia" pitchFamily="18" charset="0"/>
              </a:rPr>
              <a:t>     </a:t>
            </a:r>
            <a:r>
              <a:rPr lang="uk-UA" dirty="0" smtClean="0">
                <a:solidFill>
                  <a:srgbClr val="0000CC"/>
                </a:solidFill>
                <a:latin typeface="Georgia" pitchFamily="18" charset="0"/>
              </a:rPr>
              <a:t>І  дієвідміна                  ІІ  дієвідміна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3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особа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множини:</a:t>
            </a:r>
            <a:endParaRPr lang="uk-UA" dirty="0" smtClean="0">
              <a:solidFill>
                <a:srgbClr val="0000CC"/>
              </a:solidFill>
              <a:latin typeface="Georgia" pitchFamily="18" charset="0"/>
            </a:endParaRP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уть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ють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ать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-ять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>
              <a:buNone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Інші  форми :  -  е, -є          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Інші  форми :  -  и, -е</a:t>
            </a:r>
          </a:p>
          <a:p>
            <a:pPr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читають                     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сплять</a:t>
            </a:r>
          </a:p>
          <a:p>
            <a:pPr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                  пишуть                                                   кричать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143504" y="1071546"/>
            <a:ext cx="1785950" cy="785818"/>
          </a:xfrm>
          <a:prstGeom prst="straightConnector1">
            <a:avLst/>
          </a:prstGeom>
          <a:ln w="3810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2214546" y="1071546"/>
            <a:ext cx="1857388" cy="785818"/>
          </a:xfrm>
          <a:prstGeom prst="straightConnector1">
            <a:avLst/>
          </a:prstGeom>
          <a:ln w="3810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6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6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S03000771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A9B086B-981B-4B78-BBF0-101F3DAC5F1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TS030007719</Template>
  <TotalTime>85</TotalTime>
  <Words>195</Words>
  <Application>Microsoft Office PowerPoint</Application>
  <PresentationFormat>Экран (4:3)</PresentationFormat>
  <Paragraphs>56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Georgia</vt:lpstr>
      <vt:lpstr>Times New Roman</vt:lpstr>
      <vt:lpstr>TS030007719</vt:lpstr>
      <vt:lpstr>КОНСТРУКТОР  УРОКУ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КОНСТРУКТОР  УРОКУ</dc:title>
  <dc:creator>Каристувач</dc:creator>
  <cp:lastModifiedBy>Пользователь</cp:lastModifiedBy>
  <cp:revision>12</cp:revision>
  <dcterms:created xsi:type="dcterms:W3CDTF">2013-03-12T16:52:26Z</dcterms:created>
  <dcterms:modified xsi:type="dcterms:W3CDTF">2016-12-22T10:59:42Z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TC300077199990</vt:lpwstr>
  </property>
</Properties>
</file>