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87" r:id="rId3"/>
    <p:sldId id="278" r:id="rId4"/>
    <p:sldId id="279" r:id="rId5"/>
    <p:sldId id="280" r:id="rId6"/>
    <p:sldId id="281" r:id="rId7"/>
    <p:sldId id="284" r:id="rId8"/>
    <p:sldId id="286" r:id="rId9"/>
    <p:sldId id="258" r:id="rId10"/>
    <p:sldId id="282" r:id="rId11"/>
    <p:sldId id="259" r:id="rId12"/>
    <p:sldId id="260" r:id="rId13"/>
    <p:sldId id="262" r:id="rId14"/>
    <p:sldId id="263" r:id="rId15"/>
    <p:sldId id="264" r:id="rId16"/>
    <p:sldId id="265" r:id="rId17"/>
    <p:sldId id="266" r:id="rId18"/>
    <p:sldId id="267" r:id="rId19"/>
    <p:sldId id="288" r:id="rId20"/>
    <p:sldId id="269" r:id="rId21"/>
    <p:sldId id="270" r:id="rId22"/>
    <p:sldId id="271" r:id="rId23"/>
    <p:sldId id="273" r:id="rId24"/>
    <p:sldId id="274" r:id="rId25"/>
    <p:sldId id="275" r:id="rId26"/>
    <p:sldId id="27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9" autoAdjust="0"/>
  </p:normalViewPr>
  <p:slideViewPr>
    <p:cSldViewPr>
      <p:cViewPr varScale="1">
        <p:scale>
          <a:sx n="66" d="100"/>
          <a:sy n="66" d="100"/>
        </p:scale>
        <p:origin x="-15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Ус</a:t>
            </a:r>
            <a:r>
              <a:rPr lang="uk-UA" b="1" dirty="0" err="1" smtClean="0">
                <a:solidFill>
                  <a:srgbClr val="0070C0"/>
                </a:solidFill>
              </a:rPr>
              <a:t>ім</a:t>
            </a:r>
            <a:r>
              <a:rPr lang="uk-UA" b="1" dirty="0" smtClean="0">
                <a:solidFill>
                  <a:srgbClr val="0070C0"/>
                </a:solidFill>
              </a:rPr>
              <a:t> гарного настрою!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809" y="2055881"/>
            <a:ext cx="4950381" cy="355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9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09442" y="1844825"/>
            <a:ext cx="7117180" cy="2932556"/>
          </a:xfrm>
        </p:spPr>
        <p:txBody>
          <a:bodyPr/>
          <a:lstStyle/>
          <a:p>
            <a:pPr algn="ctr"/>
            <a:r>
              <a:rPr lang="uk-UA" sz="4400" b="1" dirty="0" smtClean="0">
                <a:solidFill>
                  <a:srgbClr val="0070C0"/>
                </a:solidFill>
              </a:rPr>
              <a:t>Одноклітинні організми –</a:t>
            </a:r>
            <a:br>
              <a:rPr lang="uk-UA" sz="4400" b="1" dirty="0" smtClean="0">
                <a:solidFill>
                  <a:srgbClr val="0070C0"/>
                </a:solidFill>
              </a:rPr>
            </a:br>
            <a:r>
              <a:rPr lang="uk-UA" sz="4400" b="1" dirty="0" smtClean="0">
                <a:solidFill>
                  <a:srgbClr val="0070C0"/>
                </a:solidFill>
              </a:rPr>
              <a:t/>
            </a:r>
            <a:br>
              <a:rPr lang="uk-UA" sz="4400" b="1" dirty="0" smtClean="0">
                <a:solidFill>
                  <a:srgbClr val="0070C0"/>
                </a:solidFill>
              </a:rPr>
            </a:br>
            <a:r>
              <a:rPr lang="uk-UA" sz="4400" b="1" dirty="0" smtClean="0">
                <a:solidFill>
                  <a:srgbClr val="0070C0"/>
                </a:solidFill>
              </a:rPr>
              <a:t>збудники хвороб людини</a:t>
            </a:r>
            <a:br>
              <a:rPr lang="uk-UA" sz="4400" b="1" dirty="0" smtClean="0">
                <a:solidFill>
                  <a:srgbClr val="0070C0"/>
                </a:solidFill>
              </a:rPr>
            </a:br>
            <a:r>
              <a:rPr lang="uk-UA" sz="4400" b="1" dirty="0" smtClean="0">
                <a:solidFill>
                  <a:srgbClr val="0070C0"/>
                </a:solidFill>
              </a:rPr>
              <a:t> 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2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Наші очікування 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2008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80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7435" y="548680"/>
            <a:ext cx="7125113" cy="92447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err="1" smtClean="0">
                <a:solidFill>
                  <a:srgbClr val="0070C0"/>
                </a:solidFill>
              </a:rPr>
              <a:t>Паразити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, що </a:t>
            </a:r>
            <a:r>
              <a:rPr lang="ru-RU" dirty="0" err="1"/>
              <a:t>оселившись</a:t>
            </a:r>
            <a:r>
              <a:rPr lang="ru-RU" dirty="0"/>
              <a:t> </a:t>
            </a:r>
            <a:r>
              <a:rPr lang="ru-RU" dirty="0" err="1"/>
              <a:t>усередині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на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істот</a:t>
            </a:r>
            <a:r>
              <a:rPr lang="ru-RU" dirty="0"/>
              <a:t>, </a:t>
            </a:r>
            <a:r>
              <a:rPr lang="ru-RU" dirty="0" err="1"/>
              <a:t>тривалий</a:t>
            </a:r>
            <a:r>
              <a:rPr lang="ru-RU" dirty="0"/>
              <a:t> час </a:t>
            </a:r>
            <a:r>
              <a:rPr lang="ru-RU" dirty="0" err="1"/>
              <a:t>живляться</a:t>
            </a:r>
            <a:r>
              <a:rPr lang="ru-RU" dirty="0"/>
              <a:t> за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рахунок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3528392" cy="318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08920"/>
            <a:ext cx="3263036" cy="318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9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0070C0"/>
                </a:solidFill>
              </a:rPr>
              <a:t>Дизентерійна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амеба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96044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746" y="1700808"/>
            <a:ext cx="3955127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09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Способи уникнення уражень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3200" b="1" dirty="0" smtClean="0">
                <a:solidFill>
                  <a:srgbClr val="0070C0"/>
                </a:solidFill>
              </a:rPr>
              <a:t> Мий руки перед споживанням  їжі та після контакту с ґрунтом.</a:t>
            </a:r>
          </a:p>
          <a:p>
            <a:pPr algn="just"/>
            <a:r>
              <a:rPr lang="uk-UA" sz="3200" b="1" dirty="0" smtClean="0">
                <a:solidFill>
                  <a:srgbClr val="0070C0"/>
                </a:solidFill>
              </a:rPr>
              <a:t> Мий овочі і фрукти перед вживанням.</a:t>
            </a:r>
          </a:p>
          <a:p>
            <a:pPr algn="just"/>
            <a:r>
              <a:rPr lang="uk-UA" sz="3200" b="1" dirty="0" smtClean="0">
                <a:solidFill>
                  <a:srgbClr val="0070C0"/>
                </a:solidFill>
              </a:rPr>
              <a:t> Пий кип'ячену воду. 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Малярійний плазмодій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566300" cy="268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2"/>
            <a:ext cx="4292600" cy="279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Схема розмноження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5"/>
            <a:ext cx="648072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5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125113" cy="924475"/>
          </a:xfrm>
        </p:spPr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Способи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уникнення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уражень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 </a:t>
            </a:r>
            <a:r>
              <a:rPr lang="uk-UA" sz="2800" b="1" dirty="0" smtClean="0">
                <a:solidFill>
                  <a:srgbClr val="0070C0"/>
                </a:solidFill>
              </a:rPr>
              <a:t>Захищай своє тіло спеціальними мазями, аерозолями.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 Вдома застосовуй різні засоби для знищення або відлякування комарів.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Ілля Ілліч Мечников – видатний український біолог та медик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50376"/>
            <a:ext cx="3960439" cy="430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7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uk-UA" sz="4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uk-UA" sz="4000" b="1" dirty="0" smtClean="0">
                <a:solidFill>
                  <a:srgbClr val="FF0000"/>
                </a:solidFill>
              </a:rPr>
              <a:t>ФІЗКУЛЬТХВИЛИНКА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0688"/>
            <a:ext cx="388843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83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Біологічний диктант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1</a:t>
            </a:r>
            <a:r>
              <a:rPr lang="ru-RU" sz="4000" dirty="0" smtClean="0"/>
              <a:t>. </a:t>
            </a:r>
            <a:r>
              <a:rPr lang="ru-RU" sz="4000" b="1" dirty="0" err="1" smtClean="0"/>
              <a:t>Виріст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тіла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амеби</a:t>
            </a:r>
            <a:r>
              <a:rPr lang="ru-RU" sz="4000" b="1" dirty="0" smtClean="0"/>
              <a:t>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851920" y="4437112"/>
            <a:ext cx="3348225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Несправжня ніжка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6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«</a:t>
            </a:r>
            <a:r>
              <a:rPr lang="ru-RU" sz="3600" b="1" dirty="0" err="1">
                <a:solidFill>
                  <a:srgbClr val="0070C0"/>
                </a:solidFill>
              </a:rPr>
              <a:t>Творча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лабораторія</a:t>
            </a:r>
            <a:r>
              <a:rPr lang="ru-RU" sz="3600" b="1" dirty="0">
                <a:solidFill>
                  <a:srgbClr val="0070C0"/>
                </a:solidFill>
              </a:rPr>
              <a:t>»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 algn="ctr"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2800" b="1" dirty="0" err="1">
                <a:solidFill>
                  <a:srgbClr val="FF0000"/>
                </a:solidFill>
              </a:rPr>
              <a:t>Профілактика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захворювань</a:t>
            </a:r>
            <a:r>
              <a:rPr lang="ru-RU" sz="2800" b="1" dirty="0">
                <a:solidFill>
                  <a:srgbClr val="FF0000"/>
                </a:solidFill>
              </a:rPr>
              <a:t>, що </a:t>
            </a:r>
            <a:r>
              <a:rPr lang="ru-RU" sz="2800" b="1" dirty="0" err="1">
                <a:solidFill>
                  <a:srgbClr val="FF0000"/>
                </a:solidFill>
              </a:rPr>
              <a:t>викликаються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найпростішими</a:t>
            </a:r>
            <a:endParaRPr lang="ru-RU" sz="2800" b="1" dirty="0">
              <a:solidFill>
                <a:srgbClr val="FF0000"/>
              </a:solidFill>
            </a:endParaRPr>
          </a:p>
          <a:p>
            <a:endParaRPr lang="ru-RU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988840"/>
            <a:ext cx="380332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27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Пам'ятка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lvl="0" indent="0" algn="ctr"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2800" b="1" dirty="0" err="1">
                <a:solidFill>
                  <a:srgbClr val="FF0000"/>
                </a:solidFill>
              </a:rPr>
              <a:t>Профілактика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захворювань</a:t>
            </a:r>
            <a:r>
              <a:rPr lang="ru-RU" sz="2800" b="1" dirty="0">
                <a:solidFill>
                  <a:srgbClr val="FF0000"/>
                </a:solidFill>
              </a:rPr>
              <a:t>, що </a:t>
            </a:r>
            <a:r>
              <a:rPr lang="ru-RU" sz="2800" b="1" dirty="0" err="1">
                <a:solidFill>
                  <a:srgbClr val="FF0000"/>
                </a:solidFill>
              </a:rPr>
              <a:t>викликаються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найпростішими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3281" y="1844824"/>
            <a:ext cx="3469242" cy="401622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600" b="1" dirty="0">
                <a:latin typeface="Times New Roman"/>
                <a:ea typeface="Calibri"/>
                <a:cs typeface="Times New Roman"/>
              </a:rPr>
              <a:t>1. </a:t>
            </a:r>
            <a:r>
              <a:rPr lang="ru-RU" sz="9600" b="1" dirty="0" err="1">
                <a:latin typeface="Times New Roman"/>
                <a:ea typeface="Calibri"/>
                <a:cs typeface="Times New Roman"/>
              </a:rPr>
              <a:t>Пити</a:t>
            </a:r>
            <a:r>
              <a:rPr lang="ru-RU" sz="96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9600" b="1" dirty="0" err="1">
                <a:latin typeface="Times New Roman"/>
                <a:ea typeface="Calibri"/>
                <a:cs typeface="Times New Roman"/>
              </a:rPr>
              <a:t>тільки</a:t>
            </a:r>
            <a:r>
              <a:rPr lang="ru-RU" sz="96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9600" b="1" dirty="0" err="1">
                <a:latin typeface="Times New Roman"/>
                <a:ea typeface="Calibri"/>
                <a:cs typeface="Times New Roman"/>
              </a:rPr>
              <a:t>кип’ячену</a:t>
            </a:r>
            <a:r>
              <a:rPr lang="ru-RU" sz="9600" b="1" dirty="0">
                <a:latin typeface="Times New Roman"/>
                <a:ea typeface="Calibri"/>
                <a:cs typeface="Times New Roman"/>
              </a:rPr>
              <a:t> воду.</a:t>
            </a:r>
            <a:endParaRPr lang="ru-RU" sz="96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600" b="1" dirty="0">
                <a:latin typeface="Times New Roman"/>
                <a:ea typeface="Calibri"/>
                <a:cs typeface="Times New Roman"/>
              </a:rPr>
              <a:t>2. Не </a:t>
            </a:r>
            <a:r>
              <a:rPr lang="ru-RU" sz="9600" b="1" dirty="0" err="1">
                <a:latin typeface="Times New Roman"/>
                <a:ea typeface="Calibri"/>
                <a:cs typeface="Times New Roman"/>
              </a:rPr>
              <a:t>купатись</a:t>
            </a:r>
            <a:r>
              <a:rPr lang="ru-RU" sz="9600" b="1" dirty="0">
                <a:latin typeface="Times New Roman"/>
                <a:ea typeface="Calibri"/>
                <a:cs typeface="Times New Roman"/>
              </a:rPr>
              <a:t> у </a:t>
            </a:r>
            <a:r>
              <a:rPr lang="ru-RU" sz="9600" b="1" dirty="0" err="1">
                <a:latin typeface="Times New Roman"/>
                <a:ea typeface="Calibri"/>
                <a:cs typeface="Times New Roman"/>
              </a:rPr>
              <a:t>водоймах</a:t>
            </a:r>
            <a:r>
              <a:rPr lang="ru-RU" sz="96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9600" b="1" dirty="0" err="1">
                <a:latin typeface="Times New Roman"/>
                <a:ea typeface="Calibri"/>
                <a:cs typeface="Times New Roman"/>
              </a:rPr>
              <a:t>зі</a:t>
            </a:r>
            <a:r>
              <a:rPr lang="ru-RU" sz="96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9600" b="1" dirty="0" err="1">
                <a:latin typeface="Times New Roman"/>
                <a:ea typeface="Calibri"/>
                <a:cs typeface="Times New Roman"/>
              </a:rPr>
              <a:t>стоячою</a:t>
            </a:r>
            <a:r>
              <a:rPr lang="ru-RU" sz="96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9600" b="1" dirty="0" err="1">
                <a:latin typeface="Times New Roman"/>
                <a:ea typeface="Calibri"/>
                <a:cs typeface="Times New Roman"/>
              </a:rPr>
              <a:t>забрудненою</a:t>
            </a:r>
            <a:r>
              <a:rPr lang="ru-RU" sz="9600" b="1" dirty="0">
                <a:latin typeface="Times New Roman"/>
                <a:ea typeface="Calibri"/>
                <a:cs typeface="Times New Roman"/>
              </a:rPr>
              <a:t> водою.</a:t>
            </a:r>
            <a:endParaRPr lang="ru-RU" sz="96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600" b="1" dirty="0">
                <a:latin typeface="Times New Roman"/>
                <a:ea typeface="Calibri"/>
                <a:cs typeface="Times New Roman"/>
              </a:rPr>
              <a:t>3. </a:t>
            </a:r>
            <a:r>
              <a:rPr lang="ru-RU" sz="9600" b="1" dirty="0" err="1">
                <a:latin typeface="Times New Roman"/>
                <a:ea typeface="Calibri"/>
                <a:cs typeface="Times New Roman"/>
              </a:rPr>
              <a:t>Дотримуватись</a:t>
            </a:r>
            <a:r>
              <a:rPr lang="ru-RU" sz="9600" b="1" dirty="0">
                <a:latin typeface="Times New Roman"/>
                <a:ea typeface="Calibri"/>
                <a:cs typeface="Times New Roman"/>
              </a:rPr>
              <a:t> правил </a:t>
            </a:r>
            <a:r>
              <a:rPr lang="ru-RU" sz="9600" b="1" dirty="0" err="1">
                <a:latin typeface="Times New Roman"/>
                <a:ea typeface="Calibri"/>
                <a:cs typeface="Times New Roman"/>
              </a:rPr>
              <a:t>особистої</a:t>
            </a:r>
            <a:r>
              <a:rPr lang="ru-RU" sz="96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9600" b="1" dirty="0" err="1">
                <a:latin typeface="Times New Roman"/>
                <a:ea typeface="Calibri"/>
                <a:cs typeface="Times New Roman"/>
              </a:rPr>
              <a:t>гігієни</a:t>
            </a:r>
            <a:r>
              <a:rPr lang="ru-RU" sz="9600" b="1" dirty="0">
                <a:latin typeface="Times New Roman"/>
                <a:ea typeface="Calibri"/>
                <a:cs typeface="Times New Roman"/>
              </a:rPr>
              <a:t>. Мити руки </a:t>
            </a:r>
            <a:r>
              <a:rPr lang="ru-RU" sz="9600" b="1" dirty="0" err="1">
                <a:latin typeface="Times New Roman"/>
                <a:ea typeface="Calibri"/>
                <a:cs typeface="Times New Roman"/>
              </a:rPr>
              <a:t>після</a:t>
            </a:r>
            <a:r>
              <a:rPr lang="ru-RU" sz="96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9600" b="1" dirty="0" err="1">
                <a:latin typeface="Times New Roman"/>
                <a:ea typeface="Calibri"/>
                <a:cs typeface="Times New Roman"/>
              </a:rPr>
              <a:t>роботи</a:t>
            </a:r>
            <a:r>
              <a:rPr lang="ru-RU" sz="9600" b="1" dirty="0">
                <a:latin typeface="Times New Roman"/>
                <a:ea typeface="Calibri"/>
                <a:cs typeface="Times New Roman"/>
              </a:rPr>
              <a:t> з землею, </a:t>
            </a:r>
            <a:r>
              <a:rPr lang="ru-RU" sz="9600" b="1" dirty="0" err="1">
                <a:latin typeface="Times New Roman"/>
                <a:ea typeface="Calibri"/>
                <a:cs typeface="Times New Roman"/>
              </a:rPr>
              <a:t>спілкування</a:t>
            </a:r>
            <a:r>
              <a:rPr lang="ru-RU" sz="9600" b="1" dirty="0">
                <a:latin typeface="Times New Roman"/>
                <a:ea typeface="Calibri"/>
                <a:cs typeface="Times New Roman"/>
              </a:rPr>
              <a:t> з </a:t>
            </a:r>
            <a:r>
              <a:rPr lang="ru-RU" sz="9600" b="1" dirty="0" err="1">
                <a:latin typeface="Times New Roman"/>
                <a:ea typeface="Calibri"/>
                <a:cs typeface="Times New Roman"/>
              </a:rPr>
              <a:t>тваринами</a:t>
            </a:r>
            <a:r>
              <a:rPr lang="ru-RU" sz="9600" b="1" dirty="0">
                <a:latin typeface="Times New Roman"/>
                <a:ea typeface="Calibri"/>
                <a:cs typeface="Times New Roman"/>
              </a:rPr>
              <a:t>.</a:t>
            </a:r>
            <a:endParaRPr lang="ru-RU" sz="96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600" b="1" dirty="0">
                <a:latin typeface="Times New Roman"/>
                <a:ea typeface="Calibri"/>
                <a:cs typeface="Times New Roman"/>
              </a:rPr>
              <a:t>4. </a:t>
            </a:r>
            <a:r>
              <a:rPr lang="ru-RU" sz="9600" b="1" dirty="0" err="1">
                <a:latin typeface="Times New Roman"/>
                <a:ea typeface="Calibri"/>
                <a:cs typeface="Times New Roman"/>
              </a:rPr>
              <a:t>Робити</a:t>
            </a:r>
            <a:r>
              <a:rPr lang="ru-RU" sz="96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9600" b="1" dirty="0" err="1">
                <a:latin typeface="Times New Roman"/>
                <a:ea typeface="Calibri"/>
                <a:cs typeface="Times New Roman"/>
              </a:rPr>
              <a:t>попереджувальні</a:t>
            </a:r>
            <a:r>
              <a:rPr lang="ru-RU" sz="96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9600" b="1" dirty="0" err="1">
                <a:latin typeface="Times New Roman"/>
                <a:ea typeface="Calibri"/>
                <a:cs typeface="Times New Roman"/>
              </a:rPr>
              <a:t>щеплення</a:t>
            </a:r>
            <a:r>
              <a:rPr lang="ru-RU" sz="9600" b="1" dirty="0">
                <a:latin typeface="Times New Roman"/>
                <a:ea typeface="Calibri"/>
                <a:cs typeface="Times New Roman"/>
              </a:rPr>
              <a:t> перед </a:t>
            </a:r>
            <a:r>
              <a:rPr lang="ru-RU" sz="9600" b="1" dirty="0" err="1">
                <a:latin typeface="Times New Roman"/>
                <a:ea typeface="Calibri"/>
                <a:cs typeface="Times New Roman"/>
              </a:rPr>
              <a:t>поїздками</a:t>
            </a:r>
            <a:r>
              <a:rPr lang="ru-RU" sz="9600" b="1" dirty="0">
                <a:latin typeface="Times New Roman"/>
                <a:ea typeface="Calibri"/>
                <a:cs typeface="Times New Roman"/>
              </a:rPr>
              <a:t> в </a:t>
            </a:r>
            <a:r>
              <a:rPr lang="ru-RU" sz="9600" b="1" dirty="0" err="1">
                <a:latin typeface="Times New Roman"/>
                <a:ea typeface="Calibri"/>
                <a:cs typeface="Times New Roman"/>
              </a:rPr>
              <a:t>тропічні</a:t>
            </a:r>
            <a:r>
              <a:rPr lang="ru-RU" sz="96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9600" b="1" dirty="0" err="1">
                <a:latin typeface="Times New Roman"/>
                <a:ea typeface="Calibri"/>
                <a:cs typeface="Times New Roman"/>
              </a:rPr>
              <a:t>країни</a:t>
            </a:r>
            <a:r>
              <a:rPr lang="ru-RU" sz="9600" b="1" dirty="0">
                <a:latin typeface="Times New Roman"/>
                <a:ea typeface="Calibri"/>
                <a:cs typeface="Times New Roman"/>
              </a:rPr>
              <a:t>.</a:t>
            </a:r>
            <a:endParaRPr lang="ru-RU" sz="9600" b="1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400" b="1" dirty="0">
              <a:latin typeface="Calibri"/>
              <a:ea typeface="Calibri"/>
              <a:cs typeface="Times New Roman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255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Виконання тестових завдань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561662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6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Прийом «Так чи ні»</a:t>
            </a:r>
            <a:r>
              <a:rPr lang="ru-RU" sz="2400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err="1" smtClean="0"/>
              <a:t>Дизентерійна</a:t>
            </a:r>
            <a:r>
              <a:rPr lang="ru-RU" sz="2400" b="1" dirty="0" smtClean="0"/>
              <a:t> амеба не є паразитом.</a:t>
            </a:r>
            <a:endParaRPr lang="ru-RU" sz="2400" b="1" dirty="0"/>
          </a:p>
          <a:p>
            <a:r>
              <a:rPr lang="ru-RU" sz="2400" b="1" dirty="0"/>
              <a:t> </a:t>
            </a:r>
            <a:r>
              <a:rPr lang="ru-RU" sz="2400" b="1" dirty="0" err="1" smtClean="0"/>
              <a:t>Малярійний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плазмодій</a:t>
            </a:r>
            <a:r>
              <a:rPr lang="ru-RU" sz="2400" b="1" dirty="0" smtClean="0"/>
              <a:t> є </a:t>
            </a:r>
            <a:r>
              <a:rPr lang="ru-RU" sz="2400" b="1" dirty="0" err="1" smtClean="0"/>
              <a:t>збудником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малярії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r>
              <a:rPr lang="ru-RU" sz="2400" b="1" dirty="0"/>
              <a:t>Кров </a:t>
            </a:r>
            <a:r>
              <a:rPr lang="ru-RU" sz="2400" b="1" dirty="0" err="1"/>
              <a:t>людини</a:t>
            </a:r>
            <a:r>
              <a:rPr lang="ru-RU" sz="2400" b="1" dirty="0"/>
              <a:t> </a:t>
            </a:r>
            <a:r>
              <a:rPr lang="ru-RU" sz="2400" b="1" dirty="0" err="1" smtClean="0"/>
              <a:t>споживають</a:t>
            </a:r>
            <a:r>
              <a:rPr lang="ru-RU" sz="2400" b="1" dirty="0" smtClean="0"/>
              <a:t> </a:t>
            </a:r>
            <a:r>
              <a:rPr lang="ru-RU" sz="2400" b="1" dirty="0" err="1"/>
              <a:t>лише</a:t>
            </a:r>
            <a:r>
              <a:rPr lang="ru-RU" sz="2400" b="1" dirty="0"/>
              <a:t> самки </a:t>
            </a:r>
            <a:r>
              <a:rPr lang="ru-RU" sz="2400" b="1" dirty="0" err="1" smtClean="0"/>
              <a:t>комарів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r>
              <a:rPr lang="ru-RU" sz="2400" b="1" dirty="0" err="1"/>
              <a:t>Вживання</a:t>
            </a:r>
            <a:r>
              <a:rPr lang="ru-RU" sz="2400" b="1" dirty="0"/>
              <a:t> </a:t>
            </a:r>
            <a:r>
              <a:rPr lang="ru-RU" sz="2400" b="1" dirty="0" err="1"/>
              <a:t>немитих</a:t>
            </a:r>
            <a:r>
              <a:rPr lang="ru-RU" sz="2400" b="1" dirty="0"/>
              <a:t> </a:t>
            </a:r>
            <a:r>
              <a:rPr lang="ru-RU" sz="2400" b="1" dirty="0" err="1"/>
              <a:t>овочей</a:t>
            </a:r>
            <a:r>
              <a:rPr lang="ru-RU" sz="2400" b="1" dirty="0"/>
              <a:t> не </a:t>
            </a:r>
            <a:r>
              <a:rPr lang="ru-RU" sz="2400" b="1" dirty="0" err="1"/>
              <a:t>спричиняє</a:t>
            </a:r>
            <a:r>
              <a:rPr lang="ru-RU" sz="2400" b="1" dirty="0"/>
              <a:t> </a:t>
            </a:r>
            <a:r>
              <a:rPr lang="ru-RU" sz="2400" b="1" dirty="0" err="1"/>
              <a:t>захворюванню</a:t>
            </a:r>
            <a:r>
              <a:rPr lang="ru-RU" sz="2400" b="1" dirty="0"/>
              <a:t> </a:t>
            </a:r>
            <a:r>
              <a:rPr lang="ru-RU" sz="2400" b="1" dirty="0" err="1"/>
              <a:t>дизентерією</a:t>
            </a:r>
            <a:r>
              <a:rPr lang="ru-RU" sz="2400" b="1" dirty="0"/>
              <a:t>.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9606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Домашнє завдання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b="1" dirty="0" smtClean="0">
                <a:latin typeface="Times New Roman"/>
                <a:ea typeface="Calibri"/>
                <a:cs typeface="Times New Roman"/>
              </a:rPr>
              <a:t>Опрацювати матеріал </a:t>
            </a:r>
            <a:r>
              <a:rPr lang="uk-UA" sz="3200" b="1" dirty="0">
                <a:latin typeface="Times New Roman"/>
                <a:ea typeface="Calibri"/>
                <a:cs typeface="Times New Roman"/>
              </a:rPr>
              <a:t>§14.</a:t>
            </a:r>
            <a:endParaRPr lang="ru-RU" sz="32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b="1" dirty="0">
                <a:latin typeface="Times New Roman"/>
                <a:ea typeface="Calibri"/>
                <a:cs typeface="Times New Roman"/>
              </a:rPr>
              <a:t>Знайти інформацію про інші хвороби, збудниками яких є найпростіші.</a:t>
            </a:r>
            <a:endParaRPr lang="ru-RU" sz="3200" b="1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37112"/>
            <a:ext cx="329043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60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Наші очікування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51" y="1806575"/>
            <a:ext cx="6331297" cy="40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1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Усім гарного настрою!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809" y="2055881"/>
            <a:ext cx="4950381" cy="355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8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Біологічний диктант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2. </a:t>
            </a:r>
            <a:r>
              <a:rPr lang="ru-RU" sz="3600" b="1" dirty="0" err="1"/>
              <a:t>Реакція</a:t>
            </a:r>
            <a:r>
              <a:rPr lang="ru-RU" sz="3600" b="1" dirty="0"/>
              <a:t> </a:t>
            </a:r>
            <a:r>
              <a:rPr lang="ru-RU" sz="3600" b="1" dirty="0" err="1"/>
              <a:t>найпростіших</a:t>
            </a:r>
            <a:r>
              <a:rPr lang="ru-RU" sz="3600" b="1" dirty="0"/>
              <a:t> на </a:t>
            </a:r>
            <a:r>
              <a:rPr lang="ru-RU" sz="3600" b="1" dirty="0" err="1"/>
              <a:t>зовнішні</a:t>
            </a:r>
            <a:r>
              <a:rPr lang="ru-RU" sz="3600" b="1" dirty="0"/>
              <a:t> </a:t>
            </a:r>
            <a:r>
              <a:rPr lang="ru-RU" sz="3600" b="1" dirty="0" err="1" smtClean="0"/>
              <a:t>подразники</a:t>
            </a:r>
            <a:endParaRPr lang="ru-RU" sz="3600" b="1" dirty="0" smtClean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004047" y="4653136"/>
            <a:ext cx="2772161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таксис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9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Біологічний диктант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3. </a:t>
            </a:r>
            <a:r>
              <a:rPr lang="ru-RU" sz="3600" b="1" dirty="0"/>
              <a:t>Вакуоля, </a:t>
            </a:r>
            <a:r>
              <a:rPr lang="ru-RU" sz="3600" b="1" dirty="0" err="1"/>
              <a:t>що</a:t>
            </a:r>
            <a:r>
              <a:rPr lang="ru-RU" sz="3600" b="1" dirty="0"/>
              <a:t> </a:t>
            </a:r>
            <a:r>
              <a:rPr lang="ru-RU" sz="3600" b="1" dirty="0" err="1"/>
              <a:t>виводить</a:t>
            </a:r>
            <a:r>
              <a:rPr lang="ru-RU" sz="3600" b="1" dirty="0"/>
              <a:t> </a:t>
            </a:r>
            <a:r>
              <a:rPr lang="ru-RU" sz="3600" b="1" dirty="0" err="1"/>
              <a:t>надлишок</a:t>
            </a:r>
            <a:r>
              <a:rPr lang="ru-RU" sz="3600" b="1" dirty="0"/>
              <a:t> води та </a:t>
            </a:r>
            <a:r>
              <a:rPr lang="ru-RU" sz="3600" b="1" dirty="0" err="1"/>
              <a:t>продукти</a:t>
            </a:r>
            <a:r>
              <a:rPr lang="ru-RU" sz="3600" b="1" dirty="0"/>
              <a:t> </a:t>
            </a:r>
            <a:r>
              <a:rPr lang="ru-RU" sz="3600" b="1" dirty="0" err="1"/>
              <a:t>обміну</a:t>
            </a:r>
            <a:r>
              <a:rPr lang="ru-RU" sz="3600" b="1" dirty="0"/>
              <a:t> </a:t>
            </a:r>
            <a:r>
              <a:rPr lang="ru-RU" sz="3600" b="1" dirty="0" err="1"/>
              <a:t>називається</a:t>
            </a:r>
            <a:endParaRPr lang="ru-RU" sz="3600" b="1" dirty="0" smtClean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572000" y="4653136"/>
            <a:ext cx="3204209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скоротлива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4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Біологічний диктант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4. </a:t>
            </a:r>
            <a:r>
              <a:rPr lang="ru-RU" sz="3200" b="1" dirty="0" err="1"/>
              <a:t>Надходження</a:t>
            </a:r>
            <a:r>
              <a:rPr lang="ru-RU" sz="3200" b="1" dirty="0"/>
              <a:t> в </a:t>
            </a:r>
            <a:r>
              <a:rPr lang="ru-RU" sz="3200" b="1" dirty="0" err="1"/>
              <a:t>тіло</a:t>
            </a:r>
            <a:r>
              <a:rPr lang="ru-RU" sz="3200" b="1" dirty="0"/>
              <a:t> </a:t>
            </a:r>
            <a:r>
              <a:rPr lang="ru-RU" sz="3200" b="1" dirty="0" err="1"/>
              <a:t>найпростіших</a:t>
            </a:r>
            <a:r>
              <a:rPr lang="ru-RU" sz="3200" b="1" dirty="0"/>
              <a:t> </a:t>
            </a:r>
            <a:r>
              <a:rPr lang="ru-RU" sz="3200" b="1" dirty="0" err="1"/>
              <a:t>їжі</a:t>
            </a:r>
            <a:r>
              <a:rPr lang="ru-RU" sz="3200" b="1" dirty="0"/>
              <a:t>, </a:t>
            </a:r>
            <a:r>
              <a:rPr lang="ru-RU" sz="3200" b="1" dirty="0" smtClean="0"/>
              <a:t>води, </a:t>
            </a:r>
            <a:r>
              <a:rPr lang="ru-RU" sz="3200" b="1" dirty="0" err="1"/>
              <a:t>кисню</a:t>
            </a:r>
            <a:r>
              <a:rPr lang="ru-RU" sz="3200" b="1" dirty="0"/>
              <a:t> та </a:t>
            </a:r>
            <a:r>
              <a:rPr lang="ru-RU" sz="3200" b="1" dirty="0" err="1"/>
              <a:t>виведення</a:t>
            </a:r>
            <a:r>
              <a:rPr lang="ru-RU" sz="3200" b="1" dirty="0"/>
              <a:t> </a:t>
            </a:r>
            <a:r>
              <a:rPr lang="ru-RU" sz="3200" b="1" dirty="0" err="1"/>
              <a:t>продуктів</a:t>
            </a:r>
            <a:r>
              <a:rPr lang="ru-RU" sz="3200" b="1" dirty="0"/>
              <a:t> </a:t>
            </a:r>
            <a:r>
              <a:rPr lang="ru-RU" sz="3200" b="1" dirty="0" err="1"/>
              <a:t>обміну</a:t>
            </a:r>
            <a:r>
              <a:rPr lang="ru-RU" sz="3200" b="1" dirty="0"/>
              <a:t> </a:t>
            </a:r>
            <a:r>
              <a:rPr lang="ru-RU" sz="3200" b="1" dirty="0" err="1"/>
              <a:t>називається</a:t>
            </a:r>
            <a:endParaRPr lang="ru-RU" sz="3200" b="1" dirty="0" smtClean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788024" y="4653136"/>
            <a:ext cx="2988185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</a:rPr>
              <a:t>Обміном речовин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Біологічний диктант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5. </a:t>
            </a:r>
            <a:r>
              <a:rPr lang="ru-RU" sz="3600" b="1" dirty="0" err="1"/>
              <a:t>Захисна</a:t>
            </a:r>
            <a:r>
              <a:rPr lang="ru-RU" sz="3600" b="1" dirty="0"/>
              <a:t> </a:t>
            </a:r>
            <a:r>
              <a:rPr lang="ru-RU" sz="3600" b="1" dirty="0" err="1"/>
              <a:t>оболонка</a:t>
            </a:r>
            <a:r>
              <a:rPr lang="ru-RU" sz="3600" b="1" dirty="0"/>
              <a:t> у </a:t>
            </a:r>
            <a:r>
              <a:rPr lang="ru-RU" sz="3600" b="1" dirty="0" err="1"/>
              <a:t>найпростіших</a:t>
            </a:r>
            <a:r>
              <a:rPr lang="ru-RU" sz="3600" b="1" dirty="0"/>
              <a:t> </a:t>
            </a:r>
            <a:r>
              <a:rPr lang="ru-RU" sz="3600" b="1" dirty="0" err="1"/>
              <a:t>під</a:t>
            </a:r>
            <a:r>
              <a:rPr lang="ru-RU" sz="3600" b="1" dirty="0"/>
              <a:t> час </a:t>
            </a:r>
            <a:r>
              <a:rPr lang="ru-RU" sz="3600" b="1" dirty="0" err="1"/>
              <a:t>несприятливих</a:t>
            </a:r>
            <a:r>
              <a:rPr lang="ru-RU" sz="3600" b="1" dirty="0"/>
              <a:t> умов</a:t>
            </a:r>
            <a:endParaRPr lang="ru-RU" sz="3600" b="1" dirty="0" smtClean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23928" y="4944402"/>
            <a:ext cx="2693820" cy="13063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циста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9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132" y="188640"/>
            <a:ext cx="7123080" cy="9244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1809749"/>
            <a:ext cx="3797151" cy="4355555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endParaRPr lang="uk-UA" sz="14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endParaRPr lang="uk-UA" sz="14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uk-UA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1 </a:t>
            </a: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- Форма клітини непостійна.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2 - Має постійну форму тіла.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3 – Рухається за допомогою численних  війок.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4 – Має несправжні ніжки.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5 - Має два ядра: велике і мале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6-  </a:t>
            </a:r>
            <a:r>
              <a:rPr lang="uk-UA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Має </a:t>
            </a: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лише одне ядро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7 - </a:t>
            </a:r>
            <a:r>
              <a:rPr lang="uk-UA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Їжа </a:t>
            </a: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перетравлюється в травній вакуолі.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8 - </a:t>
            </a:r>
            <a:r>
              <a:rPr lang="uk-UA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Розмножується </a:t>
            </a: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поділом клітини навпіл.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  <a:p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1917576" cy="130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567" y="912829"/>
            <a:ext cx="3140426" cy="92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95173" y="1988840"/>
            <a:ext cx="3096344" cy="645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cs typeface="Times New Roman"/>
              </a:rPr>
              <a:t>Має несправжні ніжки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29567" y="2924944"/>
            <a:ext cx="3096344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cs typeface="Times New Roman"/>
              </a:rPr>
              <a:t>Має лише одне ядро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83341" y="3789040"/>
            <a:ext cx="3096344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cs typeface="Times New Roman"/>
              </a:rPr>
              <a:t>Їжа перетравлюється в травній вакуолі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66145" y="5301208"/>
            <a:ext cx="3153497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cs typeface="Times New Roman"/>
              </a:rPr>
              <a:t>Розмножується поділом клітини навпіл</a:t>
            </a:r>
            <a:endParaRPr lang="ru-RU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0648"/>
            <a:ext cx="2016224" cy="135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97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132" y="188640"/>
            <a:ext cx="7123080" cy="9244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355555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endParaRPr lang="uk-UA" sz="14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uk-UA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1 </a:t>
            </a: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- Форма клітини непостійна.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2 - Має постійну форму тіла.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3 – Рухається за допомогою численних  війок.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4 – Має несправжні ніжки.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5 - Має два ядра: велике і мале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6-  </a:t>
            </a:r>
            <a:r>
              <a:rPr lang="uk-UA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Має </a:t>
            </a: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лише одне ядро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7 - </a:t>
            </a:r>
            <a:r>
              <a:rPr lang="uk-UA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Їжа </a:t>
            </a: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перетравлюється в травній вакуолі.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8 - </a:t>
            </a:r>
            <a:r>
              <a:rPr lang="uk-UA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Розмножується </a:t>
            </a:r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поділом клітини навпіл.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  <a:p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04979" y="742306"/>
            <a:ext cx="3096344" cy="7424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cs typeface="Times New Roman"/>
              </a:rPr>
              <a:t>Має постійну форму тіла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86092" y="1772816"/>
            <a:ext cx="3096344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cs typeface="Times New Roman"/>
              </a:rPr>
              <a:t>Рухається за допомогою війок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55936" y="2708920"/>
            <a:ext cx="3096344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cs typeface="Times New Roman"/>
              </a:rPr>
              <a:t>Має два ядра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81719" y="3573016"/>
            <a:ext cx="3096344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cs typeface="Times New Roman"/>
              </a:rPr>
              <a:t>Їжа перетравлюється </a:t>
            </a:r>
            <a:r>
              <a:rPr lang="uk-UA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cs typeface="Times New Roman"/>
              </a:rPr>
              <a:t>в </a:t>
            </a:r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cs typeface="Times New Roman"/>
              </a:rPr>
              <a:t>травній вакуолі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80112" y="4944638"/>
            <a:ext cx="3096344" cy="11486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cs typeface="Times New Roman"/>
              </a:rPr>
              <a:t>Розмножується поділом клітини навпіл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276225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Объект 15"/>
          <p:cNvSpPr>
            <a:spLocks noGrp="1"/>
          </p:cNvSpPr>
          <p:nvPr>
            <p:ph sz="half" idx="2"/>
          </p:nvPr>
        </p:nvSpPr>
        <p:spPr>
          <a:xfrm>
            <a:off x="1907704" y="2685309"/>
            <a:ext cx="3469242" cy="405130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71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err="1" smtClean="0">
                <a:solidFill>
                  <a:srgbClr val="0070C0"/>
                </a:solidFill>
              </a:rPr>
              <a:t>Олександр</a:t>
            </a:r>
            <a:r>
              <a:rPr lang="ru-RU" sz="3600" b="1" dirty="0" smtClean="0">
                <a:solidFill>
                  <a:srgbClr val="0070C0"/>
                </a:solidFill>
              </a:rPr>
              <a:t>  </a:t>
            </a:r>
            <a:r>
              <a:rPr lang="ru-RU" sz="3600" b="1" dirty="0" err="1">
                <a:solidFill>
                  <a:srgbClr val="0070C0"/>
                </a:solidFill>
              </a:rPr>
              <a:t>Купрін</a:t>
            </a:r>
            <a:r>
              <a:rPr lang="ru-RU" sz="3600" b="1" dirty="0" smtClean="0">
                <a:solidFill>
                  <a:srgbClr val="0070C0"/>
                </a:solidFill>
              </a:rPr>
              <a:t>,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повість</a:t>
            </a:r>
            <a:r>
              <a:rPr lang="ru-RU" sz="3600" b="1" dirty="0" smtClean="0">
                <a:solidFill>
                  <a:srgbClr val="0070C0"/>
                </a:solidFill>
              </a:rPr>
              <a:t>  «Олеся»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708920"/>
            <a:ext cx="7234963" cy="31498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/>
              <a:t>«</a:t>
            </a:r>
            <a:r>
              <a:rPr lang="ru-RU" sz="2200" b="1" dirty="0" err="1"/>
              <a:t>Рівно</a:t>
            </a:r>
            <a:r>
              <a:rPr lang="ru-RU" sz="2200" b="1" dirty="0"/>
              <a:t> </a:t>
            </a:r>
            <a:r>
              <a:rPr lang="ru-RU" sz="2200" b="1" dirty="0" err="1"/>
              <a:t>шість</a:t>
            </a:r>
            <a:r>
              <a:rPr lang="ru-RU" sz="2200" b="1" dirty="0"/>
              <a:t> </a:t>
            </a:r>
            <a:r>
              <a:rPr lang="ru-RU" sz="2200" b="1" dirty="0" err="1"/>
              <a:t>днів</a:t>
            </a:r>
            <a:r>
              <a:rPr lang="ru-RU" sz="2200" b="1" dirty="0"/>
              <a:t> била мене </a:t>
            </a:r>
            <a:r>
              <a:rPr lang="ru-RU" sz="2200" b="1" dirty="0" err="1"/>
              <a:t>невідступна</a:t>
            </a:r>
            <a:r>
              <a:rPr lang="ru-RU" sz="2200" b="1" dirty="0"/>
              <a:t> </a:t>
            </a:r>
            <a:r>
              <a:rPr lang="ru-RU" sz="2200" b="1" dirty="0" err="1"/>
              <a:t>жахлива</a:t>
            </a:r>
            <a:r>
              <a:rPr lang="ru-RU" sz="2200" b="1" dirty="0"/>
              <a:t> </a:t>
            </a:r>
            <a:r>
              <a:rPr lang="ru-RU" sz="2200" b="1" dirty="0" smtClean="0"/>
              <a:t> лихоманка</a:t>
            </a:r>
            <a:r>
              <a:rPr lang="ru-RU" sz="2200" b="1" dirty="0"/>
              <a:t>. Вдень хвороба </a:t>
            </a:r>
            <a:r>
              <a:rPr lang="ru-RU" sz="2200" b="1" dirty="0" smtClean="0"/>
              <a:t>затихала</a:t>
            </a:r>
            <a:r>
              <a:rPr lang="ru-RU" sz="2200" b="1" dirty="0"/>
              <a:t>, і до мене </a:t>
            </a:r>
            <a:r>
              <a:rPr lang="ru-RU" sz="2200" b="1" dirty="0" err="1"/>
              <a:t>поверталася</a:t>
            </a:r>
            <a:r>
              <a:rPr lang="ru-RU" sz="2200" b="1" dirty="0"/>
              <a:t> </a:t>
            </a:r>
            <a:r>
              <a:rPr lang="ru-RU" sz="2200" b="1" dirty="0" err="1"/>
              <a:t>свідомість</a:t>
            </a:r>
            <a:r>
              <a:rPr lang="ru-RU" sz="2200" b="1" dirty="0"/>
              <a:t>. </a:t>
            </a:r>
            <a:r>
              <a:rPr lang="ru-RU" sz="2200" b="1" dirty="0" err="1"/>
              <a:t>Тоді</a:t>
            </a:r>
            <a:r>
              <a:rPr lang="ru-RU" sz="2200" b="1" dirty="0"/>
              <a:t>, абсолютно </a:t>
            </a:r>
            <a:r>
              <a:rPr lang="ru-RU" sz="2200" b="1" dirty="0" err="1"/>
              <a:t>знесилений</a:t>
            </a:r>
            <a:r>
              <a:rPr lang="ru-RU" sz="2200" b="1" dirty="0"/>
              <a:t> хворобою, я </a:t>
            </a:r>
            <a:r>
              <a:rPr lang="ru-RU" sz="2200" b="1" dirty="0" smtClean="0"/>
              <a:t>бродив </a:t>
            </a:r>
            <a:r>
              <a:rPr lang="ru-RU" sz="2200" b="1" dirty="0"/>
              <a:t>по </a:t>
            </a:r>
            <a:r>
              <a:rPr lang="ru-RU" sz="2200" b="1" dirty="0" err="1"/>
              <a:t>кімнаті</a:t>
            </a:r>
            <a:r>
              <a:rPr lang="ru-RU" sz="2200" b="1" dirty="0"/>
              <a:t> з </a:t>
            </a:r>
            <a:r>
              <a:rPr lang="ru-RU" sz="2200" b="1" dirty="0" err="1"/>
              <a:t>біллю</a:t>
            </a:r>
            <a:r>
              <a:rPr lang="ru-RU" sz="2200" b="1" dirty="0"/>
              <a:t> та </a:t>
            </a:r>
            <a:r>
              <a:rPr lang="ru-RU" sz="2200" b="1" dirty="0" err="1"/>
              <a:t>слабкістю</a:t>
            </a:r>
            <a:r>
              <a:rPr lang="ru-RU" sz="2200" b="1" dirty="0"/>
              <a:t> в </a:t>
            </a:r>
            <a:r>
              <a:rPr lang="ru-RU" sz="2200" b="1" dirty="0" err="1"/>
              <a:t>колінах</a:t>
            </a:r>
            <a:r>
              <a:rPr lang="ru-RU" sz="2200" b="1" dirty="0"/>
              <a:t>; при кожному </a:t>
            </a:r>
            <a:r>
              <a:rPr lang="ru-RU" sz="2200" b="1" dirty="0" err="1"/>
              <a:t>більш</a:t>
            </a:r>
            <a:r>
              <a:rPr lang="ru-RU" sz="2200" b="1" dirty="0"/>
              <a:t> сильному </a:t>
            </a:r>
            <a:r>
              <a:rPr lang="ru-RU" sz="2200" b="1" dirty="0" err="1"/>
              <a:t>моєму</a:t>
            </a:r>
            <a:r>
              <a:rPr lang="ru-RU" sz="2200" b="1" dirty="0"/>
              <a:t> </a:t>
            </a:r>
            <a:r>
              <a:rPr lang="ru-RU" sz="2200" b="1" dirty="0" err="1"/>
              <a:t>русі</a:t>
            </a:r>
            <a:r>
              <a:rPr lang="ru-RU" sz="2200" b="1" dirty="0"/>
              <a:t> кров приливала </a:t>
            </a:r>
            <a:r>
              <a:rPr lang="ru-RU" sz="2200" b="1" dirty="0" err="1"/>
              <a:t>гарячою</a:t>
            </a:r>
            <a:r>
              <a:rPr lang="ru-RU" sz="2200" b="1" dirty="0"/>
              <a:t> </a:t>
            </a:r>
            <a:r>
              <a:rPr lang="ru-RU" sz="2200" b="1" dirty="0" err="1"/>
              <a:t>хвилею</a:t>
            </a:r>
            <a:r>
              <a:rPr lang="ru-RU" sz="2200" b="1" dirty="0"/>
              <a:t> до </a:t>
            </a:r>
            <a:r>
              <a:rPr lang="ru-RU" sz="2200" b="1" dirty="0" err="1"/>
              <a:t>голови</a:t>
            </a:r>
            <a:r>
              <a:rPr lang="ru-RU" sz="2200" b="1" dirty="0"/>
              <a:t> і </a:t>
            </a:r>
            <a:r>
              <a:rPr lang="ru-RU" sz="2200" b="1" dirty="0" err="1"/>
              <a:t>закривала</a:t>
            </a:r>
            <a:r>
              <a:rPr lang="ru-RU" sz="2200" b="1" dirty="0"/>
              <a:t> </a:t>
            </a:r>
            <a:r>
              <a:rPr lang="ru-RU" sz="2200" b="1" dirty="0" smtClean="0"/>
              <a:t>  </a:t>
            </a:r>
            <a:r>
              <a:rPr lang="ru-RU" sz="2200" b="1" dirty="0" err="1"/>
              <a:t>всі</a:t>
            </a:r>
            <a:r>
              <a:rPr lang="ru-RU" sz="2200" b="1" dirty="0"/>
              <a:t> </a:t>
            </a:r>
            <a:r>
              <a:rPr lang="ru-RU" sz="2200" b="1" dirty="0" err="1"/>
              <a:t>предмети</a:t>
            </a:r>
            <a:r>
              <a:rPr lang="ru-RU" sz="2200" b="1" dirty="0"/>
              <a:t> перед </a:t>
            </a:r>
            <a:r>
              <a:rPr lang="ru-RU" sz="2200" b="1" dirty="0" err="1"/>
              <a:t>моїми</a:t>
            </a:r>
            <a:r>
              <a:rPr lang="ru-RU" sz="2200" b="1" dirty="0"/>
              <a:t> </a:t>
            </a:r>
            <a:r>
              <a:rPr lang="ru-RU" sz="2200" b="1" dirty="0" err="1"/>
              <a:t>очима</a:t>
            </a:r>
            <a:r>
              <a:rPr lang="ru-RU" sz="2200" b="1" dirty="0"/>
              <a:t>. </a:t>
            </a:r>
            <a:r>
              <a:rPr lang="ru-RU" sz="2200" b="1" dirty="0" err="1"/>
              <a:t>Увечері</a:t>
            </a:r>
            <a:r>
              <a:rPr lang="ru-RU" sz="2200" b="1" dirty="0"/>
              <a:t> </a:t>
            </a:r>
            <a:r>
              <a:rPr lang="ru-RU" sz="2200" b="1" dirty="0" err="1" smtClean="0"/>
              <a:t>налітав</a:t>
            </a:r>
            <a:r>
              <a:rPr lang="ru-RU" sz="2200" b="1" dirty="0" smtClean="0"/>
              <a:t> </a:t>
            </a:r>
            <a:r>
              <a:rPr lang="ru-RU" sz="2200" b="1" dirty="0"/>
              <a:t>на мене приступ </a:t>
            </a:r>
            <a:r>
              <a:rPr lang="ru-RU" sz="2200" b="1" dirty="0" err="1"/>
              <a:t>хвороби</a:t>
            </a:r>
            <a:r>
              <a:rPr lang="ru-RU" sz="2200" b="1" dirty="0"/>
              <a:t>, і я проводив у </a:t>
            </a:r>
            <a:r>
              <a:rPr lang="ru-RU" sz="2200" b="1" dirty="0" err="1"/>
              <a:t>ліжку</a:t>
            </a:r>
            <a:r>
              <a:rPr lang="ru-RU" sz="2200" b="1" dirty="0"/>
              <a:t> </a:t>
            </a:r>
            <a:r>
              <a:rPr lang="ru-RU" sz="2200" b="1" dirty="0" err="1" smtClean="0"/>
              <a:t>жахливу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ніч</a:t>
            </a:r>
            <a:r>
              <a:rPr lang="ru-RU" sz="2200" b="1" dirty="0"/>
              <a:t>, то </a:t>
            </a:r>
            <a:r>
              <a:rPr lang="ru-RU" sz="2200" b="1" dirty="0" err="1"/>
              <a:t>трясучись</a:t>
            </a:r>
            <a:r>
              <a:rPr lang="ru-RU" sz="2200" b="1" dirty="0"/>
              <a:t> </a:t>
            </a:r>
            <a:r>
              <a:rPr lang="ru-RU" sz="2200" b="1" dirty="0" err="1" smtClean="0"/>
              <a:t>від</a:t>
            </a:r>
            <a:r>
              <a:rPr lang="ru-RU" sz="2200" b="1" dirty="0" smtClean="0"/>
              <a:t> </a:t>
            </a:r>
            <a:r>
              <a:rPr lang="ru-RU" sz="2200" b="1" dirty="0"/>
              <a:t>холоду, то </a:t>
            </a:r>
            <a:r>
              <a:rPr lang="ru-RU" sz="2200" b="1" dirty="0" err="1"/>
              <a:t>згораючи</a:t>
            </a:r>
            <a:r>
              <a:rPr lang="ru-RU" sz="2200" b="1" dirty="0"/>
              <a:t> </a:t>
            </a:r>
            <a:r>
              <a:rPr lang="ru-RU" sz="2200" b="1" dirty="0" err="1"/>
              <a:t>від</a:t>
            </a:r>
            <a:r>
              <a:rPr lang="ru-RU" sz="2200" b="1" dirty="0"/>
              <a:t> </a:t>
            </a:r>
            <a:r>
              <a:rPr lang="ru-RU" sz="2200" b="1" dirty="0" smtClean="0"/>
              <a:t>жару</a:t>
            </a:r>
            <a:r>
              <a:rPr lang="ru-RU" sz="2200" b="1" dirty="0" smtClean="0"/>
              <a:t>.»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8557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297</TotalTime>
  <Words>506</Words>
  <Application>Microsoft Office PowerPoint</Application>
  <PresentationFormat>Экран (4:3)</PresentationFormat>
  <Paragraphs>82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Spring</vt:lpstr>
      <vt:lpstr>Усім гарного настрою!</vt:lpstr>
      <vt:lpstr>Біологічний диктант</vt:lpstr>
      <vt:lpstr>Біологічний диктант</vt:lpstr>
      <vt:lpstr>Біологічний диктант</vt:lpstr>
      <vt:lpstr>Біологічний диктант</vt:lpstr>
      <vt:lpstr>Біологічний диктант</vt:lpstr>
      <vt:lpstr>Презентация PowerPoint</vt:lpstr>
      <vt:lpstr>Презентация PowerPoint</vt:lpstr>
      <vt:lpstr>Олександр  Купрін,  повість  «Олеся»</vt:lpstr>
      <vt:lpstr>Одноклітинні організми –  збудники хвороб людини  </vt:lpstr>
      <vt:lpstr>Наші очікування </vt:lpstr>
      <vt:lpstr>  Паразити – це організми, що оселившись усередині або на поверхні інших істот, тривалий час живляться за їх рахунок. </vt:lpstr>
      <vt:lpstr>Дизентерійна амеба</vt:lpstr>
      <vt:lpstr>Способи уникнення уражень</vt:lpstr>
      <vt:lpstr>Малярійний плазмодій</vt:lpstr>
      <vt:lpstr>Схема розмноження</vt:lpstr>
      <vt:lpstr>Способи уникнення уражень</vt:lpstr>
      <vt:lpstr>Ілля Ілліч Мечников – видатний український біолог та медик</vt:lpstr>
      <vt:lpstr>Презентация PowerPoint</vt:lpstr>
      <vt:lpstr>«Творча лабораторія»</vt:lpstr>
      <vt:lpstr>Пам'ятка </vt:lpstr>
      <vt:lpstr>Виконання тестових завдань</vt:lpstr>
      <vt:lpstr>Прийом «Так чи ні» </vt:lpstr>
      <vt:lpstr>Домашнє завдання</vt:lpstr>
      <vt:lpstr>Наші очікування</vt:lpstr>
      <vt:lpstr>Усім гарного настрою!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Біологічний диктант</dc:title>
  <dc:creator>User</dc:creator>
  <cp:lastModifiedBy>User</cp:lastModifiedBy>
  <cp:revision>28</cp:revision>
  <dcterms:created xsi:type="dcterms:W3CDTF">2016-11-01T15:51:01Z</dcterms:created>
  <dcterms:modified xsi:type="dcterms:W3CDTF">2016-11-10T18:56:19Z</dcterms:modified>
</cp:coreProperties>
</file>