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CF1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DF35E04-123A-4574-A5C6-60EA39FB3A73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473C65E-FDB0-4C37-A8E6-43A73C7D84C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642918"/>
            <a:ext cx="725230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Літературне читання</a:t>
            </a:r>
          </a:p>
          <a:p>
            <a:pPr algn="ctr"/>
            <a:endParaRPr lang="uk-UA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uk-UA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 клас</a:t>
            </a: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857224" y="3357562"/>
            <a:ext cx="7500990" cy="207170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928794" y="4071942"/>
            <a:ext cx="5929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FFC000"/>
                </a:solidFill>
              </a:rPr>
              <a:t>Автор: </a:t>
            </a:r>
            <a:r>
              <a:rPr lang="uk-UA" sz="2800" b="1" dirty="0" err="1" smtClean="0">
                <a:solidFill>
                  <a:srgbClr val="FFC000"/>
                </a:solidFill>
              </a:rPr>
              <a:t>Лах</a:t>
            </a:r>
            <a:r>
              <a:rPr lang="uk-UA" sz="2800" b="1" dirty="0" smtClean="0">
                <a:solidFill>
                  <a:srgbClr val="FFC000"/>
                </a:solidFill>
              </a:rPr>
              <a:t> Наталя Василівна</a:t>
            </a:r>
            <a:endParaRPr lang="ru-RU" sz="28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1584" y="1340768"/>
            <a:ext cx="7617790" cy="35394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Гумор</a:t>
            </a:r>
            <a:r>
              <a:rPr lang="ru-RU" sz="4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 </a:t>
            </a:r>
          </a:p>
          <a:p>
            <a:pPr algn="ctr"/>
            <a:r>
              <a:rPr lang="ru-RU" sz="4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</a:t>
            </a:r>
            <a:r>
              <a:rPr lang="ru-RU" sz="4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оброзичливо-глузливе</a:t>
            </a:r>
            <a:endParaRPr lang="ru-RU" sz="4400" b="1" cap="none" spc="0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4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4400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тавлення</a:t>
            </a:r>
            <a:r>
              <a:rPr lang="ru-RU" sz="4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 </a:t>
            </a:r>
            <a:r>
              <a:rPr lang="ru-RU" sz="4400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чого-небудь</a:t>
            </a:r>
            <a:r>
              <a:rPr lang="ru-RU" sz="4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</a:t>
            </a:r>
          </a:p>
          <a:p>
            <a:pPr algn="ctr"/>
            <a:r>
              <a:rPr lang="ru-RU" sz="4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ru-RU" sz="4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прямоване</a:t>
            </a:r>
            <a:r>
              <a:rPr lang="ru-RU" sz="4400" b="1" cap="none" spc="0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</a:t>
            </a:r>
          </a:p>
          <a:p>
            <a:pPr algn="ctr"/>
            <a:r>
              <a:rPr lang="ru-RU" sz="4400" b="1" dirty="0" err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4400" b="1" cap="none" spc="0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икриття</a:t>
            </a:r>
            <a:r>
              <a:rPr lang="ru-RU" sz="44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недоліків</a:t>
            </a:r>
            <a:endParaRPr lang="ru-RU" sz="4400" b="1" cap="none" spc="0" dirty="0" smtClean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Администратор\Рабочий стол\21 березня\невдячний кы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2" y="116632"/>
            <a:ext cx="3950678" cy="5976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Администратор\Рабочий стол\подивис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6633"/>
            <a:ext cx="3301543" cy="43924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5085184"/>
            <a:ext cx="2941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Зверніть увагу на різні породи котів.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280517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кот в одежд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91752" cy="63367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2646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16632"/>
            <a:ext cx="6458183" cy="40010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Читаємо вірш </a:t>
            </a:r>
          </a:p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Ігоря Січовика </a:t>
            </a:r>
          </a:p>
          <a:p>
            <a:pPr algn="ctr"/>
            <a:r>
              <a:rPr lang="uk-UA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</a:t>
            </a:r>
            <a:r>
              <a:rPr lang="uk-UA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підручника</a:t>
            </a:r>
          </a:p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«Віддячила»</a:t>
            </a:r>
          </a:p>
          <a:p>
            <a:pPr algn="ctr"/>
            <a:endParaRPr lang="uk-UA" sz="40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Documents and Settings\Администратор\Рабочий стол\21 березня\в носка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46324"/>
            <a:ext cx="5040560" cy="34456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520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1000108"/>
            <a:ext cx="7693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 Ігор Січовик пропонує ознайомитися з віршем     «Хитра Киця».</a:t>
            </a:r>
          </a:p>
          <a:p>
            <a:pPr>
              <a:buFontTx/>
              <a:buChar char="-"/>
            </a:pP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 Чому автор дав таку назву? Ваше прогнозування.</a:t>
            </a:r>
          </a:p>
          <a:p>
            <a:endParaRPr lang="uk-UA" sz="40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4643446"/>
            <a:ext cx="6541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</a:rPr>
              <a:t>- Який 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настрій </a:t>
            </a:r>
            <a:r>
              <a:rPr lang="uk-UA" sz="4000" b="1" dirty="0" smtClean="0">
                <a:solidFill>
                  <a:schemeClr val="bg2">
                    <a:lumMod val="25000"/>
                  </a:schemeClr>
                </a:solidFill>
              </a:rPr>
              <a:t>викликає у вас цей вірш?</a:t>
            </a:r>
            <a:endParaRPr lang="ru-RU" sz="4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846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15526"/>
            <a:ext cx="4392488" cy="6545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368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дминистратор\Рабочий стол\21 березня\КІТ ТА СОБАКА\Пёс №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29" y="764704"/>
            <a:ext cx="7139142" cy="52565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5906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9763"/>
            <a:ext cx="83820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3286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к\Desktop\Запор\урок 21\през. №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8177647" cy="5040560"/>
          </a:xfrm>
          <a:prstGeom prst="rect">
            <a:avLst/>
          </a:prstGeom>
          <a:noFill/>
        </p:spPr>
      </p:pic>
      <p:sp>
        <p:nvSpPr>
          <p:cNvPr id="7" name="Скругленная прямоугольная выноска 6"/>
          <p:cNvSpPr/>
          <p:nvPr/>
        </p:nvSpPr>
        <p:spPr>
          <a:xfrm rot="19099496">
            <a:off x="1478173" y="657093"/>
            <a:ext cx="2232248" cy="1728192"/>
          </a:xfrm>
          <a:prstGeom prst="wedgeRoundRectCallout">
            <a:avLst>
              <a:gd name="adj1" fmla="val 20528"/>
              <a:gd name="adj2" fmla="val 128734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 rot="166693">
            <a:off x="1852580" y="907915"/>
            <a:ext cx="158417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Буде в нас тепер криниця!</a:t>
            </a:r>
            <a:endParaRPr lang="uk-UA" sz="2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Администратор\Рабочий стол\Допрацюй Киця\котик №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72" y="332656"/>
            <a:ext cx="7841236" cy="57606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48603"/>
            <a:ext cx="2164085" cy="150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917943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556792"/>
            <a:ext cx="508023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Скочив</a:t>
            </a:r>
            <a:r>
              <a:rPr lang="ru-RU" sz="5400" b="1" cap="none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котик,</a:t>
            </a:r>
          </a:p>
          <a:p>
            <a:pPr algn="ctr"/>
            <a:r>
              <a:rPr lang="ru-RU" sz="5400" b="1" cap="none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Сів</a:t>
            </a:r>
            <a:r>
              <a:rPr lang="ru-RU" sz="5400" b="1" cap="none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плотик,</a:t>
            </a:r>
          </a:p>
          <a:p>
            <a:pPr algn="ctr"/>
            <a:r>
              <a:rPr lang="ru-RU" sz="5400" b="1" cap="none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Миє</a:t>
            </a:r>
            <a:r>
              <a:rPr lang="ru-RU" sz="5400" b="1" cap="none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ротик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І животик.</a:t>
            </a:r>
            <a:endParaRPr lang="ru-RU" sz="5400" b="1" cap="none" spc="5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00319" y="476672"/>
            <a:ext cx="44069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Скоромовка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43512"/>
            <a:ext cx="1458225" cy="145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82" y="4929198"/>
            <a:ext cx="1726677" cy="119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3240" y="5357826"/>
            <a:ext cx="3000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Прочитати з різним настроєм.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2097046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рк\Desktop\соба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320675"/>
            <a:ext cx="8172450" cy="6215063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25438"/>
            <a:ext cx="8169275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696572" y="325438"/>
            <a:ext cx="2363259" cy="2030660"/>
          </a:xfrm>
          <a:prstGeom prst="cloudCallout">
            <a:avLst>
              <a:gd name="adj1" fmla="val 125878"/>
              <a:gd name="adj2" fmla="val 503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128" y="836712"/>
            <a:ext cx="1296145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090" y="5877272"/>
            <a:ext cx="5904655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   Треба, мабуть, глибше ритись!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101711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548681"/>
            <a:ext cx="8192268" cy="5404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Выноска-облако 1"/>
          <p:cNvSpPr/>
          <p:nvPr/>
        </p:nvSpPr>
        <p:spPr>
          <a:xfrm flipV="1">
            <a:off x="6516216" y="0"/>
            <a:ext cx="2808312" cy="2719734"/>
          </a:xfrm>
          <a:prstGeom prst="cloudCallout">
            <a:avLst>
              <a:gd name="adj1" fmla="val -92135"/>
              <a:gd name="adj2" fmla="val -5923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308304" y="764704"/>
            <a:ext cx="1835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Буде в нас криниця скоро!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561803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Марк\Desktop\собака стои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764704"/>
            <a:ext cx="8146438" cy="5097343"/>
          </a:xfrm>
          <a:prstGeom prst="rect">
            <a:avLst/>
          </a:prstGeom>
          <a:noFill/>
        </p:spPr>
      </p:pic>
      <p:sp>
        <p:nvSpPr>
          <p:cNvPr id="3" name="Овальная выноска 2"/>
          <p:cNvSpPr/>
          <p:nvPr/>
        </p:nvSpPr>
        <p:spPr>
          <a:xfrm rot="17887540">
            <a:off x="5866859" y="3098124"/>
            <a:ext cx="2574048" cy="2821991"/>
          </a:xfrm>
          <a:prstGeom prst="wedgeEllipseCallout">
            <a:avLst>
              <a:gd name="adj1" fmla="val -63552"/>
              <a:gd name="adj2" fmla="val -87256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6228184" y="3840751"/>
            <a:ext cx="1851398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Потопаю!</a:t>
            </a:r>
          </a:p>
          <a:p>
            <a:r>
              <a:rPr lang="uk-UA" sz="2800" dirty="0" smtClean="0"/>
              <a:t>Потопаю</a:t>
            </a:r>
            <a:r>
              <a:rPr lang="uk-UA" sz="2400" dirty="0" smtClean="0"/>
              <a:t>!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к\Desktop\21 БЕРЕЗНЯ№2\джере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895" y="908720"/>
            <a:ext cx="7017810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к\Desktop\Запор\урок 21\през. №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8177647" cy="5040560"/>
          </a:xfrm>
          <a:prstGeom prst="rect">
            <a:avLst/>
          </a:prstGeom>
          <a:noFill/>
        </p:spPr>
      </p:pic>
      <p:sp>
        <p:nvSpPr>
          <p:cNvPr id="6" name="Овальная выноска 5"/>
          <p:cNvSpPr/>
          <p:nvPr/>
        </p:nvSpPr>
        <p:spPr>
          <a:xfrm>
            <a:off x="6228184" y="3501008"/>
            <a:ext cx="2448272" cy="2160240"/>
          </a:xfrm>
          <a:prstGeom prst="wedgeEllipseCallout">
            <a:avLst>
              <a:gd name="adj1" fmla="val -80337"/>
              <a:gd name="adj2" fmla="val -7098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TextBox 1"/>
          <p:cNvSpPr txBox="1"/>
          <p:nvPr/>
        </p:nvSpPr>
        <p:spPr>
          <a:xfrm>
            <a:off x="6588224" y="3794136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- Що ти робиш тут?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919063"/>
            <a:ext cx="8145463" cy="510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987824" y="4992429"/>
            <a:ext cx="5256584" cy="6820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56932" y="5119028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Щойно викопав криницю.</a:t>
            </a:r>
            <a:endParaRPr lang="ru-RU" sz="2800" b="1" dirty="0"/>
          </a:p>
        </p:txBody>
      </p:sp>
    </p:spTree>
    <p:extLst>
      <p:ext uri="{BB962C8B-B14F-4D97-AF65-F5344CB8AC3E}">
        <p14:creationId xmlns="" xmlns:p14="http://schemas.microsoft.com/office/powerpoint/2010/main" val="29229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к\Desktop\21 БЕРЕЗНЯ№2\джере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895" y="908720"/>
            <a:ext cx="7017810" cy="52565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рк\Desktop\кошка и пёс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222" y="418355"/>
            <a:ext cx="8031233" cy="58909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арк\Desktop\колоде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14562"/>
            <a:ext cx="6120680" cy="650540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43808" y="476671"/>
            <a:ext cx="367240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Головне, що є криниця.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195736" y="6048752"/>
            <a:ext cx="532099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Пийте, друзі! Нам не шкода!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785794"/>
            <a:ext cx="32861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КІТ</a:t>
            </a:r>
          </a:p>
          <a:p>
            <a:r>
              <a:rPr lang="ru-RU" sz="4400" b="1" dirty="0" smtClean="0"/>
              <a:t>КІШКА</a:t>
            </a:r>
          </a:p>
          <a:p>
            <a:r>
              <a:rPr lang="ru-RU" sz="4400" b="1" dirty="0" smtClean="0"/>
              <a:t>КОТИК</a:t>
            </a:r>
          </a:p>
          <a:p>
            <a:r>
              <a:rPr lang="ru-RU" sz="4400" b="1" dirty="0" smtClean="0"/>
              <a:t>КОШЕНЯ</a:t>
            </a:r>
          </a:p>
          <a:p>
            <a:r>
              <a:rPr lang="ru-RU" sz="4400" b="1" dirty="0" smtClean="0"/>
              <a:t>КОТЯЧИЙ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857752" y="571480"/>
            <a:ext cx="309634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/>
              <a:t>ПЕС</a:t>
            </a:r>
          </a:p>
          <a:p>
            <a:r>
              <a:rPr lang="uk-UA" sz="4400" b="1" dirty="0" smtClean="0"/>
              <a:t>ПЕСИК</a:t>
            </a:r>
          </a:p>
          <a:p>
            <a:r>
              <a:rPr lang="uk-UA" sz="4400" b="1" dirty="0" smtClean="0"/>
              <a:t>ЦУЦИК</a:t>
            </a:r>
          </a:p>
          <a:p>
            <a:r>
              <a:rPr lang="uk-UA" sz="4400" b="1" dirty="0" smtClean="0"/>
              <a:t>СОБАКА</a:t>
            </a:r>
          </a:p>
          <a:p>
            <a:r>
              <a:rPr lang="uk-UA" sz="4400" b="1" dirty="0" smtClean="0"/>
              <a:t>СОБАЧИЙ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1538" y="4786322"/>
            <a:ext cx="7358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/>
              <a:t>- Діти, які ваші сподівання від уроку?</a:t>
            </a:r>
            <a:endParaRPr lang="ru-RU" sz="4000" dirty="0"/>
          </a:p>
        </p:txBody>
      </p:sp>
    </p:spTree>
    <p:extLst>
      <p:ext uri="{BB962C8B-B14F-4D97-AF65-F5344CB8AC3E}">
        <p14:creationId xmlns="" xmlns:p14="http://schemas.microsoft.com/office/powerpoint/2010/main" val="352906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4"/>
            <a:ext cx="6072230" cy="56630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 algn="ctr">
              <a:buFontTx/>
              <a:buChar char="-"/>
            </a:pPr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Який </a:t>
            </a:r>
            <a:r>
              <a:rPr lang="uk-UA" sz="4400" b="1" cap="none" spc="0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uk-UA" sz="4400" b="1" cap="none" spc="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</a:t>
            </a:r>
            <a:r>
              <a:rPr lang="uk-UA" sz="4400" b="1" cap="none" spc="0" dirty="0" smtClean="0">
                <a:ln w="1905"/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</a:t>
            </a:r>
            <a:r>
              <a:rPr lang="uk-UA" sz="4400" b="1" cap="none" spc="0" dirty="0" smtClean="0">
                <a:ln w="1905"/>
                <a:solidFill>
                  <a:schemeClr val="bg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</a:t>
            </a:r>
            <a:r>
              <a:rPr lang="uk-UA" sz="4400" b="1" cap="none" spc="0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</a:t>
            </a:r>
            <a:r>
              <a:rPr lang="uk-UA" sz="4400" b="1" cap="none" spc="0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і</a:t>
            </a:r>
            <a:r>
              <a:rPr lang="uk-UA" sz="4400" b="1" cap="none" spc="0" dirty="0" smtClean="0">
                <a:ln w="1905"/>
                <a:solidFill>
                  <a:srgbClr val="FF006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й</a:t>
            </a:r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викликав </a:t>
            </a:r>
          </a:p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вас цей вірш?</a:t>
            </a:r>
          </a:p>
          <a:p>
            <a:pPr algn="ctr"/>
            <a:endParaRPr lang="en-US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Як ви, діти, ставитесь до наших криниць, колодязів?</a:t>
            </a:r>
            <a:endParaRPr lang="en-US" sz="4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en-US" sz="5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318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8478" y="2967335"/>
            <a:ext cx="4447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Фізхвилинка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7587" y="404664"/>
            <a:ext cx="53783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</a:t>
            </a:r>
            <a:r>
              <a:rPr lang="uk-UA" sz="44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ловникова</a:t>
            </a:r>
            <a:r>
              <a:rPr lang="uk-UA" sz="4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роб</a:t>
            </a:r>
            <a:r>
              <a:rPr lang="uk-UA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ота</a:t>
            </a:r>
            <a:endParaRPr lang="ru-RU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3018" y="1934285"/>
            <a:ext cx="4643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ЧЕПУРНЕНЬКА</a:t>
            </a:r>
          </a:p>
          <a:p>
            <a:r>
              <a:rPr lang="uk-UA" sz="3600" b="1" dirty="0" smtClean="0"/>
              <a:t>ПОГОЖИЙ(ДЕНЬ)</a:t>
            </a:r>
          </a:p>
          <a:p>
            <a:r>
              <a:rPr lang="uk-UA" sz="3600" b="1" dirty="0" smtClean="0"/>
              <a:t>ВІДСАПНУВСЯ</a:t>
            </a:r>
          </a:p>
          <a:p>
            <a:r>
              <a:rPr lang="uk-UA" sz="3600" b="1" dirty="0" smtClean="0"/>
              <a:t>МЕРЩІЙ</a:t>
            </a:r>
          </a:p>
          <a:p>
            <a:r>
              <a:rPr lang="uk-UA" sz="3600" b="1" dirty="0" smtClean="0"/>
              <a:t>НИШКОМ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072066" y="1916832"/>
            <a:ext cx="39290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ПОЖИВА</a:t>
            </a:r>
          </a:p>
          <a:p>
            <a:r>
              <a:rPr lang="uk-UA" sz="3600" b="1" dirty="0" smtClean="0"/>
              <a:t>СТЕЖИТЬ</a:t>
            </a:r>
          </a:p>
          <a:p>
            <a:r>
              <a:rPr lang="uk-UA" sz="3600" b="1" dirty="0" smtClean="0"/>
              <a:t>ГАЙНУВ</a:t>
            </a:r>
          </a:p>
          <a:p>
            <a:r>
              <a:rPr lang="uk-UA" sz="3600" b="1" dirty="0"/>
              <a:t>Х</a:t>
            </a:r>
            <a:r>
              <a:rPr lang="uk-UA" sz="3600" b="1" dirty="0" smtClean="0"/>
              <a:t>ТОЗНА-КУДИ</a:t>
            </a:r>
          </a:p>
          <a:p>
            <a:r>
              <a:rPr lang="uk-UA" sz="3600" b="1" dirty="0" smtClean="0"/>
              <a:t>НАДИБАЛА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43608" y="5134287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Відсапнувся – перевів подих від фізичного напруження.</a:t>
            </a:r>
            <a:endParaRPr lang="ru-RU" sz="3600" b="1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>
            <a:off x="2915816" y="5134287"/>
            <a:ext cx="72008" cy="166921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3659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9861" y="260648"/>
            <a:ext cx="707258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</a:t>
            </a:r>
            <a:r>
              <a:rPr lang="uk-UA" sz="4400" b="1" dirty="0" err="1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-Який</a:t>
            </a:r>
            <a:r>
              <a:rPr lang="uk-UA" sz="4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епізод вірша </a:t>
            </a:r>
          </a:p>
          <a:p>
            <a:pPr algn="ctr"/>
            <a:r>
              <a:rPr lang="uk-UA" sz="4400" b="1" cap="none" spc="0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uk-UA" sz="44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ожна назвати </a:t>
            </a:r>
          </a:p>
          <a:p>
            <a:pPr algn="ctr"/>
            <a:r>
              <a:rPr lang="uk-UA" sz="4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</a:t>
            </a:r>
            <a:r>
              <a:rPr lang="uk-UA" sz="4400" b="1" cap="none" spc="0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айбільш</a:t>
            </a:r>
            <a:r>
              <a:rPr lang="uk-UA" sz="4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напруженим?</a:t>
            </a:r>
          </a:p>
          <a:p>
            <a:pPr algn="ctr"/>
            <a:endParaRPr lang="ru-RU" sz="4400" b="1" cap="none" spc="0" dirty="0">
              <a:ln w="1905"/>
              <a:solidFill>
                <a:schemeClr val="accent1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026" y="2492896"/>
            <a:ext cx="803777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2. </a:t>
            </a:r>
            <a:r>
              <a:rPr lang="uk-UA" sz="4400" b="1" cap="none" spc="0" dirty="0" err="1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-Як</a:t>
            </a:r>
            <a:r>
              <a:rPr lang="uk-UA" sz="4400" b="1" cap="none" spc="0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автор ставиться д</a:t>
            </a:r>
            <a:r>
              <a:rPr lang="uk-UA" sz="4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</a:t>
            </a:r>
          </a:p>
          <a:p>
            <a:pPr algn="ctr"/>
            <a:r>
              <a:rPr lang="uk-UA" sz="4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Киці, Пса</a:t>
            </a:r>
            <a:r>
              <a:rPr lang="uk-UA" sz="44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? </a:t>
            </a:r>
            <a:endParaRPr lang="uk-UA" sz="4400" b="1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4400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3. - Що </a:t>
            </a:r>
            <a:r>
              <a:rPr lang="uk-UA" sz="44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вірші казкового?</a:t>
            </a:r>
            <a:endParaRPr lang="uk-UA" sz="4400" b="1" cap="none" spc="0" dirty="0" smtClean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7637" y="4941168"/>
            <a:ext cx="62648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</a:t>
            </a:r>
            <a:r>
              <a:rPr lang="uk-UA" sz="4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</a:t>
            </a:r>
            <a:r>
              <a:rPr lang="uk-UA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Що вас найбільше</a:t>
            </a:r>
          </a:p>
          <a:p>
            <a:pPr algn="ctr"/>
            <a:r>
              <a:rPr lang="uk-UA" sz="4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схвилювало?</a:t>
            </a:r>
            <a:endParaRPr lang="ru-RU" sz="4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659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66179"/>
            <a:ext cx="3631424" cy="521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1413768"/>
            <a:ext cx="30644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САДОЧКУ</a:t>
            </a:r>
          </a:p>
          <a:p>
            <a:r>
              <a:rPr lang="uk-UA" sz="3200" b="1" dirty="0" smtClean="0"/>
              <a:t>КИЦЯ</a:t>
            </a:r>
          </a:p>
          <a:p>
            <a:r>
              <a:rPr lang="uk-UA" sz="3200" b="1" dirty="0" smtClean="0"/>
              <a:t>ВОРОТА </a:t>
            </a:r>
          </a:p>
          <a:p>
            <a:r>
              <a:rPr lang="uk-UA" sz="3200" b="1" dirty="0" smtClean="0"/>
              <a:t>ЗУПИНИВСЯ</a:t>
            </a:r>
          </a:p>
          <a:p>
            <a:r>
              <a:rPr lang="uk-UA" sz="3200" b="1" dirty="0" smtClean="0"/>
              <a:t>РАНОК</a:t>
            </a:r>
          </a:p>
          <a:p>
            <a:r>
              <a:rPr lang="uk-UA" sz="3200" b="1" dirty="0" smtClean="0"/>
              <a:t>З ДАХУ </a:t>
            </a:r>
          </a:p>
          <a:p>
            <a:r>
              <a:rPr lang="uk-UA" sz="3200" b="1" dirty="0" smtClean="0"/>
              <a:t>ВОДА</a:t>
            </a:r>
          </a:p>
          <a:p>
            <a:r>
              <a:rPr lang="uk-UA" sz="3200" b="1" dirty="0" smtClean="0"/>
              <a:t>ГУСКУ</a:t>
            </a:r>
          </a:p>
          <a:p>
            <a:r>
              <a:rPr lang="uk-UA" sz="3200" b="1" dirty="0" smtClean="0"/>
              <a:t>ВРАНЦІ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744483" y="204514"/>
            <a:ext cx="38314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Добери рими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091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8534" y="1412776"/>
            <a:ext cx="810830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Вірш емоційний, </a:t>
            </a:r>
          </a:p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насичений пригодами, </a:t>
            </a:r>
          </a:p>
          <a:p>
            <a:pPr algn="ctr"/>
            <a:r>
              <a:rPr lang="uk-UA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очуттями, </a:t>
            </a:r>
          </a:p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переживаннями.</a:t>
            </a:r>
            <a:endParaRPr lang="uk-UA" sz="54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146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00100" y="642918"/>
            <a:ext cx="750099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Чи справдилися ваші</a:t>
            </a:r>
          </a:p>
          <a:p>
            <a:pPr algn="ctr"/>
            <a:r>
              <a:rPr lang="uk-UA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сподівання від уроку?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2714620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Вчіться </a:t>
            </a:r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жартувати з добром </a:t>
            </a:r>
          </a:p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у серці, з симпатією в душі.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4" y="5000636"/>
            <a:ext cx="10081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endParaRPr lang="ru-RU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3042" y="4429132"/>
            <a:ext cx="77938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66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6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4786322"/>
            <a:ext cx="77617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</a:t>
            </a:r>
            <a:endParaRPr lang="ru-RU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71934" y="4286256"/>
            <a:ext cx="77938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4929198"/>
            <a:ext cx="8018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6600" b="1" dirty="0" smtClean="0">
                <a:ln/>
                <a:solidFill>
                  <a:srgbClr val="C00000"/>
                </a:solidFill>
              </a:rPr>
              <a:t>Д</a:t>
            </a:r>
            <a:endParaRPr lang="ru-RU" sz="6600" b="1" cap="none" spc="0" dirty="0">
              <a:ln/>
              <a:solidFill>
                <a:srgbClr val="C0000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57950" y="4357694"/>
            <a:ext cx="7601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66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Ц</a:t>
            </a:r>
            <a:endParaRPr lang="ru-RU" sz="66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00958" y="5143512"/>
            <a:ext cx="5148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І</a:t>
            </a:r>
            <a:endParaRPr lang="ru-RU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31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6345" y="764704"/>
            <a:ext cx="67687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uk-UA" sz="3600" b="1" dirty="0" smtClean="0">
                <a:solidFill>
                  <a:srgbClr val="002060"/>
                </a:solidFill>
              </a:rPr>
              <a:t>Вдома виразно читати вірш  </a:t>
            </a:r>
          </a:p>
          <a:p>
            <a:r>
              <a:rPr lang="uk-UA" sz="3600" b="1" dirty="0" smtClean="0">
                <a:solidFill>
                  <a:srgbClr val="002060"/>
                </a:solidFill>
              </a:rPr>
              <a:t>«Хитра Киця»,передаючи                 настрій вірша.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uk-UA" sz="3600" b="1" dirty="0" smtClean="0">
                <a:solidFill>
                  <a:srgbClr val="002060"/>
                </a:solidFill>
              </a:rPr>
              <a:t>Відповісти на запитання на сторінці </a:t>
            </a:r>
            <a:r>
              <a:rPr lang="uk-UA" sz="3600" b="1" dirty="0" smtClean="0">
                <a:solidFill>
                  <a:srgbClr val="002060"/>
                </a:solidFill>
              </a:rPr>
              <a:t>10</a:t>
            </a:r>
            <a:r>
              <a:rPr lang="uk-UA" sz="3600" b="1" dirty="0" smtClean="0">
                <a:solidFill>
                  <a:srgbClr val="002060"/>
                </a:solidFill>
              </a:rPr>
              <a:t>5.</a:t>
            </a:r>
            <a:endParaRPr lang="uk-UA" sz="3600" b="1" dirty="0" smtClean="0">
              <a:solidFill>
                <a:srgbClr val="002060"/>
              </a:solidFill>
            </a:endParaRPr>
          </a:p>
          <a:p>
            <a:pPr marL="571500" indent="-571500">
              <a:buFont typeface="Wingdings" pitchFamily="2" charset="2"/>
              <a:buChar char="Ø"/>
            </a:pPr>
            <a:r>
              <a:rPr lang="uk-UA" sz="3600" b="1" dirty="0" smtClean="0">
                <a:solidFill>
                  <a:srgbClr val="002060"/>
                </a:solidFill>
              </a:rPr>
              <a:t>Уважно озирніться довкола: тренуйтесь розповідати з гумором.</a:t>
            </a:r>
          </a:p>
        </p:txBody>
      </p:sp>
    </p:spTree>
    <p:extLst>
      <p:ext uri="{BB962C8B-B14F-4D97-AF65-F5344CB8AC3E}">
        <p14:creationId xmlns="" xmlns:p14="http://schemas.microsoft.com/office/powerpoint/2010/main" val="4758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76672"/>
            <a:ext cx="4036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Розшифруй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5244146"/>
              </p:ext>
            </p:extLst>
          </p:nvPr>
        </p:nvGraphicFramePr>
        <p:xfrm>
          <a:off x="1475656" y="2276872"/>
          <a:ext cx="6576391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39"/>
                <a:gridCol w="657639"/>
                <a:gridCol w="657639"/>
                <a:gridCol w="657639"/>
                <a:gridCol w="579957"/>
                <a:gridCol w="735322"/>
                <a:gridCol w="657639"/>
                <a:gridCol w="657639"/>
                <a:gridCol w="657639"/>
                <a:gridCol w="657639"/>
              </a:tblGrid>
              <a:tr h="1512168"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Ф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Т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Б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І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Г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О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Р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З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У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О</a:t>
                      </a:r>
                      <a:endParaRPr lang="ru-RU" sz="4400" dirty="0"/>
                    </a:p>
                  </a:txBody>
                  <a:tcPr/>
                </a:tc>
              </a:tr>
              <a:tr h="1512168"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О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П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Н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С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І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Ч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О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В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И</a:t>
                      </a:r>
                      <a:endParaRPr lang="ru-RU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К</a:t>
                      </a:r>
                      <a:endParaRPr lang="ru-RU" sz="4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450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548680"/>
            <a:ext cx="4036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Розшифруй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62381699"/>
              </p:ext>
            </p:extLst>
          </p:nvPr>
        </p:nvGraphicFramePr>
        <p:xfrm>
          <a:off x="1547664" y="2564904"/>
          <a:ext cx="6576391" cy="2592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639"/>
                <a:gridCol w="657639"/>
                <a:gridCol w="657639"/>
                <a:gridCol w="657639"/>
                <a:gridCol w="579957"/>
                <a:gridCol w="735322"/>
                <a:gridCol w="657639"/>
                <a:gridCol w="657639"/>
                <a:gridCol w="657639"/>
                <a:gridCol w="657639"/>
              </a:tblGrid>
              <a:tr h="1296144"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Ф</a:t>
                      </a:r>
                      <a:endParaRPr lang="ru-RU" sz="4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Т</a:t>
                      </a:r>
                      <a:endParaRPr lang="ru-RU" sz="4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Б</a:t>
                      </a:r>
                      <a:endParaRPr lang="ru-RU" sz="4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І</a:t>
                      </a:r>
                      <a:endParaRPr lang="ru-RU" sz="4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</a:t>
                      </a:r>
                      <a:endParaRPr lang="ru-RU" sz="4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О</a:t>
                      </a:r>
                      <a:endParaRPr lang="ru-RU" sz="4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Р</a:t>
                      </a:r>
                      <a:endParaRPr lang="ru-RU" sz="4400" b="1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З</a:t>
                      </a:r>
                      <a:endParaRPr lang="ru-RU" sz="4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У</a:t>
                      </a:r>
                      <a:endParaRPr lang="ru-RU" sz="4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/>
                        <a:t>О</a:t>
                      </a:r>
                      <a:endParaRPr lang="ru-RU" sz="44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r>
                        <a:rPr lang="uk-UA" sz="4400" dirty="0" smtClean="0">
                          <a:solidFill>
                            <a:schemeClr val="bg1"/>
                          </a:solidFill>
                        </a:rPr>
                        <a:t>В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>
                          <a:solidFill>
                            <a:schemeClr val="bg1"/>
                          </a:solidFill>
                        </a:rPr>
                        <a:t>Ц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dirty="0" smtClean="0">
                          <a:solidFill>
                            <a:schemeClr val="bg1"/>
                          </a:solidFill>
                        </a:rPr>
                        <a:t>Р</a:t>
                      </a:r>
                      <a:endParaRPr lang="ru-RU" sz="4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С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І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Ч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О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В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И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4400" b="1" dirty="0" smtClean="0"/>
                        <a:t>К</a:t>
                      </a:r>
                      <a:endParaRPr lang="ru-RU" sz="44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1225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65" y="5254625"/>
            <a:ext cx="544353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Documents and Settings\Администратор\Рабочий стол\Ігор Січовик.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6085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вста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1" y="571480"/>
            <a:ext cx="3857652" cy="5794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Администратор\Рабочий стол\вс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38" y="620689"/>
            <a:ext cx="3730414" cy="5739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384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789" y="404664"/>
            <a:ext cx="26084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Волинь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8" name="Picture 4" descr="C:\Documents and Settings\Администратор\Рабочий стол\Волин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27994"/>
            <a:ext cx="8102550" cy="54169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2411760" y="1327994"/>
            <a:ext cx="1584176" cy="58883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115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34336"/>
            <a:ext cx="4401472" cy="564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Documents and Settings\Администратор\Рабочий стол\21 березня\книги Сычвика\кн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734336"/>
            <a:ext cx="4088475" cy="5645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6816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</TotalTime>
  <Words>358</Words>
  <Application>Microsoft Office PowerPoint</Application>
  <PresentationFormat>Экран (4:3)</PresentationFormat>
  <Paragraphs>140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Company>Pirated Aliance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12</cp:revision>
  <dcterms:created xsi:type="dcterms:W3CDTF">2016-12-21T10:29:23Z</dcterms:created>
  <dcterms:modified xsi:type="dcterms:W3CDTF">2016-12-21T11:10:17Z</dcterms:modified>
</cp:coreProperties>
</file>