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8E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79EB0-8B2A-4282-BE32-CA25A0A1C125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B3384B-EFDF-4CC7-A65B-FCB39189F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B3384B-EFDF-4CC7-A65B-FCB39189FC9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B3384B-EFDF-4CC7-A65B-FCB39189FC9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300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50437_klassnaya-doska-p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214290"/>
            <a:ext cx="7429520" cy="4774076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00232" y="571480"/>
            <a:ext cx="6429420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792000" rtl="0" eaLnBrk="1" fontAlgn="base" latinLnBrk="0" hangingPunct="1"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Ми </a:t>
            </a:r>
            <a:r>
              <a:rPr kumimoji="0" lang="ru-RU" sz="32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навчаємося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не для </a:t>
            </a:r>
            <a:r>
              <a:rPr kumimoji="0" lang="ru-RU" sz="32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школи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en-US" sz="3200" b="1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792000" rtl="0" eaLnBrk="1" fontAlgn="base" latinLnBrk="0" hangingPunct="1"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а для</a:t>
            </a:r>
            <a:r>
              <a:rPr kumimoji="0" lang="en-US" sz="3200" b="1" i="0" u="none" strike="noStrike" cap="none" normalizeH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життя</a:t>
            </a:r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uk-UA" sz="27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</a:t>
            </a:r>
          </a:p>
          <a:p>
            <a:pPr marL="0" marR="0" lvl="0" indent="0" algn="r" defTabSz="792000" rtl="0" eaLnBrk="0" fontAlgn="base" latinLnBrk="0" hangingPunct="0"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7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2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Сенека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Молодший</a:t>
            </a:r>
            <a:r>
              <a:rPr kumimoji="0" lang="en-US" sz="20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700" b="1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" name="Рисунок 2" descr="Owl_Teacher_PNG_Clipar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2000240"/>
            <a:ext cx="4316201" cy="2928958"/>
          </a:xfrm>
          <a:prstGeom prst="rect">
            <a:avLst/>
          </a:prstGeom>
        </p:spPr>
      </p:pic>
      <p:pic>
        <p:nvPicPr>
          <p:cNvPr id="5" name="Рисунок 4" descr="matematika-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1643050"/>
            <a:ext cx="1428760" cy="1428760"/>
          </a:xfrm>
          <a:prstGeom prst="rect">
            <a:avLst/>
          </a:prstGeom>
        </p:spPr>
      </p:pic>
      <p:pic>
        <p:nvPicPr>
          <p:cNvPr id="6" name="Рисунок 5" descr="Школьники спрашивают_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00098" y="1071546"/>
            <a:ext cx="8275378" cy="646514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open-boo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28934"/>
            <a:ext cx="9144000" cy="40633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57356" y="142852"/>
            <a:ext cx="58849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Інтегроване навчання 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2500306"/>
            <a:ext cx="739817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Практична спрямованість дозволяє : </a:t>
            </a:r>
          </a:p>
          <a:p>
            <a:pPr algn="ctr">
              <a:buFont typeface="Arial" pitchFamily="34" charset="0"/>
              <a:buChar char="•"/>
            </a:pPr>
            <a:r>
              <a:rPr lang="uk-UA" sz="24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виробити систему знань;</a:t>
            </a:r>
          </a:p>
          <a:p>
            <a:pPr algn="ctr">
              <a:buFont typeface="Arial" pitchFamily="34" charset="0"/>
              <a:buChar char="•"/>
            </a:pPr>
            <a:r>
              <a:rPr lang="uk-UA" sz="24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розвиває здібності до їх переносу в інші галузі;</a:t>
            </a:r>
          </a:p>
          <a:p>
            <a:pPr algn="ctr">
              <a:buFont typeface="Arial" pitchFamily="34" charset="0"/>
              <a:buChar char="•"/>
            </a:pPr>
            <a:r>
              <a:rPr lang="uk-UA" sz="24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сприяє формуванню цілісного світогляду учня.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3143240" y="857232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643042" y="1428736"/>
            <a:ext cx="1997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Інтеграція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14942" y="1500174"/>
            <a:ext cx="3783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Інтеграційні зв'язки 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857884" y="857232"/>
            <a:ext cx="776294" cy="6334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" name="Рисунок 14" descr="education_5-5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428604"/>
            <a:ext cx="1795458" cy="1795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142852"/>
            <a:ext cx="49792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Проблемне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6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навчання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14422"/>
            <a:ext cx="22541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Методи:</a:t>
            </a:r>
            <a:endParaRPr lang="ru-RU" sz="4000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1071546"/>
            <a:ext cx="4143404" cy="138499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uk-UA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Засоби реалізації:</a:t>
            </a:r>
          </a:p>
          <a:p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857364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проблемний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виклад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пошуковий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дослідницький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евристичний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0562" y="1928802"/>
            <a:ext cx="52149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робот</a:t>
            </a:r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текстом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підручника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пошук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фактів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асоціативний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ряд;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вивчення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таблиць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графіків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перегляд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відео-сюжетів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спілкування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короткі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перевірочні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роботи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математичні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диктанти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Рисунок 7" descr="OpenEMIS_Icon_Size25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3143248"/>
            <a:ext cx="3429024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14290"/>
            <a:ext cx="7095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Інтерактивні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технології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ru-RU" sz="32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навчання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9058" y="785794"/>
            <a:ext cx="1930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Завдання: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1050437_klassnaya-doska-p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285860"/>
            <a:ext cx="8715436" cy="54292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1538" y="1928802"/>
            <a:ext cx="67151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а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ктивне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включення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кожного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учня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в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процес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засвоєння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учбового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матеріалу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;</a:t>
            </a:r>
            <a:endParaRPr lang="ru-RU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п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ідвищення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пізнавальної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мотивації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;</a:t>
            </a:r>
            <a:endParaRPr lang="ru-RU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ф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ормування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навичок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 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успішного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спілкування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уміння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слухати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чути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один одного,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вибудовувати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діалог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ставити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питання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розуміння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);</a:t>
            </a:r>
            <a:endParaRPr lang="ru-RU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р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озвиток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навичок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самостійної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учбової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діяльності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визначення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провідних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проміжних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завдань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уміння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передбачати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наслідки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свого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вибору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його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об'єктивна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оцінка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;</a:t>
            </a:r>
            <a:endParaRPr lang="ru-RU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в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иховання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лідерських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якостей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;</a:t>
            </a:r>
            <a:endParaRPr lang="ru-RU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у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міння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працювати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командою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в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команді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;</a:t>
            </a:r>
            <a:endParaRPr lang="ru-RU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п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ереймати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на себе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відповідальність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за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спільну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власну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діяльність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по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досягненню</a:t>
            </a: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результату.</a:t>
            </a:r>
            <a:endParaRPr lang="ru-RU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686" y="3429000"/>
            <a:ext cx="47863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itchFamily="66" charset="0"/>
              </a:rPr>
              <a:t>Використання сучасних інноваційних технологій:</a:t>
            </a:r>
            <a:endParaRPr lang="ru-RU" sz="2000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1500174"/>
            <a:ext cx="602600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технологі</a:t>
            </a:r>
            <a:r>
              <a:rPr lang="uk-UA" sz="20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кооперативної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групової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роботи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20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робот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в невеликих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групах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 (4-8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осіб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); </a:t>
            </a:r>
            <a:endParaRPr kumimoji="0" lang="ru-RU" sz="20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метод 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мозкового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штурму; </a:t>
            </a:r>
            <a:endParaRPr kumimoji="0" lang="ru-RU" sz="20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т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ехнологі</a:t>
            </a:r>
            <a:r>
              <a:rPr lang="uk-UA" sz="20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ситуативного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моделювання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0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т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ехнологія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«К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арусель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0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навчальн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ділов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ігр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и. </a:t>
            </a:r>
            <a:endParaRPr kumimoji="0" lang="uk-UA" sz="20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142984"/>
            <a:ext cx="4006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Comic Sans MS" pitchFamily="66" charset="0"/>
              </a:rPr>
              <a:t>Форми і методи навчання: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41433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проектна технологія</a:t>
            </a:r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інформаційні </a:t>
            </a:r>
            <a:r>
              <a:rPr lang="uk-UA" b="1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комп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’</a:t>
            </a:r>
            <a:r>
              <a:rPr lang="uk-UA" b="1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ютерні</a:t>
            </a:r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технології;</a:t>
            </a:r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технологія на основі системи ефективних уроків;</a:t>
            </a:r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компетентний спеціаліст;</a:t>
            </a:r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технологія інтенсифікації навчання на основі схемних і знакових моделей.</a:t>
            </a:r>
            <a:endParaRPr lang="uk-UA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142852"/>
            <a:ext cx="4963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Інтерактивне навчання 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Рисунок 7" descr="Gambar-utama2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104218"/>
            <a:ext cx="4500562" cy="2753782"/>
          </a:xfrm>
          <a:prstGeom prst="rect">
            <a:avLst/>
          </a:prstGeom>
        </p:spPr>
      </p:pic>
      <p:pic>
        <p:nvPicPr>
          <p:cNvPr id="9" name="Рисунок 8" descr="30630_html_m3a41cca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1357298"/>
            <a:ext cx="3426052" cy="2443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142852"/>
            <a:ext cx="5801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</a:rPr>
              <a:t>Розвиток якості особистості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8596" y="1142984"/>
            <a:ext cx="56276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уміння приймати рішення;</a:t>
            </a:r>
            <a:endParaRPr kumimoji="0" lang="ru-RU" sz="2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вміти співпрацювати </a:t>
            </a:r>
            <a:r>
              <a:rPr kumimoji="0" lang="uk-UA" sz="24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 </a:t>
            </a:r>
            <a:r>
              <a:rPr kumimoji="0" lang="uk-UA" sz="24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іншими людьми;</a:t>
            </a:r>
            <a:endParaRPr kumimoji="0" lang="ru-RU" sz="2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завжди працювати якісно;</a:t>
            </a:r>
            <a:endParaRPr kumimoji="0" lang="ru-RU" sz="2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проявляти ініціативу.</a:t>
            </a:r>
            <a:endParaRPr kumimoji="0" lang="uk-UA" sz="2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115452359_s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3429000"/>
            <a:ext cx="2813679" cy="5024426"/>
          </a:xfrm>
          <a:prstGeom prst="rect">
            <a:avLst/>
          </a:prstGeom>
        </p:spPr>
      </p:pic>
      <p:pic>
        <p:nvPicPr>
          <p:cNvPr id="5" name="Рисунок 4" descr="думаю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2857520"/>
            <a:ext cx="2382786" cy="4000480"/>
          </a:xfrm>
          <a:prstGeom prst="rect">
            <a:avLst/>
          </a:prstGeom>
        </p:spPr>
      </p:pic>
      <p:pic>
        <p:nvPicPr>
          <p:cNvPr id="6" name="Рисунок 5" descr="SixthSense (7)(1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2714620"/>
            <a:ext cx="1715873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214290"/>
            <a:ext cx="51988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4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етодичні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засоби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40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786182" y="1142984"/>
            <a:ext cx="46137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створення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ситуації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вибору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створення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ситуації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успіху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договір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з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воротний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зв'язок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діалог</a:t>
            </a:r>
            <a:r>
              <a:rPr kumimoji="0" lang="uk-UA" sz="2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" name="Рисунок 3" descr="group-discussion-icon-success-best-design-group-session-800-clr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6124"/>
            <a:ext cx="5500726" cy="3437954"/>
          </a:xfrm>
          <a:prstGeom prst="rect">
            <a:avLst/>
          </a:prstGeom>
        </p:spPr>
      </p:pic>
      <p:pic>
        <p:nvPicPr>
          <p:cNvPr id="8" name="Рисунок 7" descr="Step9_Signing-Contrac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3429000"/>
            <a:ext cx="3502766" cy="2714644"/>
          </a:xfrm>
          <a:prstGeom prst="rect">
            <a:avLst/>
          </a:prstGeom>
        </p:spPr>
      </p:pic>
      <p:pic>
        <p:nvPicPr>
          <p:cNvPr id="10" name="Рисунок 9" descr="success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1000108"/>
            <a:ext cx="250033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142852"/>
            <a:ext cx="39533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</a:rPr>
              <a:t>Траєкторія успіху 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1050437_klassnaya-doska-p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857232"/>
            <a:ext cx="8858280" cy="55186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5852" y="1857364"/>
            <a:ext cx="68580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Тому впроваджуючи в  навчально-вихований процес всі методи, прийоми навчання сподіваємося, що робота на ІІ етапі  обласного науково-методичного проекту «Освітні стратегії соціалізації особистості громадянського суспільства» принесе позитивні зміни у розвитку освіти як кожної школи, так і міста  в цілому.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Рисунок 5" descr="development-1024x76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571876"/>
            <a:ext cx="3095615" cy="2321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50437_klassnaya-doska-p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214290"/>
            <a:ext cx="7429520" cy="4774076"/>
          </a:xfrm>
          <a:prstGeom prst="rect">
            <a:avLst/>
          </a:prstGeom>
        </p:spPr>
      </p:pic>
      <p:pic>
        <p:nvPicPr>
          <p:cNvPr id="3" name="Рисунок 2" descr="Owl_Teacher_PNG_Clipar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2000240"/>
            <a:ext cx="4316201" cy="2928958"/>
          </a:xfrm>
          <a:prstGeom prst="rect">
            <a:avLst/>
          </a:prstGeom>
        </p:spPr>
      </p:pic>
      <p:pic>
        <p:nvPicPr>
          <p:cNvPr id="5" name="Рисунок 4" descr="matematika-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1643050"/>
            <a:ext cx="1428760" cy="14287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00232" y="857232"/>
            <a:ext cx="6286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Хочеш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зробити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світ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кращим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- почни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зі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своїх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уроків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24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8" name="Рисунок 7" descr="думаю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57884" y="1857364"/>
            <a:ext cx="2680666" cy="4643470"/>
          </a:xfrm>
          <a:prstGeom prst="rect">
            <a:avLst/>
          </a:prstGeom>
        </p:spPr>
      </p:pic>
      <p:pic>
        <p:nvPicPr>
          <p:cNvPr id="10" name="Рисунок 9" descr="math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00760" y="2143116"/>
            <a:ext cx="1516086" cy="10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85720" y="2357430"/>
            <a:ext cx="3429024" cy="157163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Компетентна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  <a:latin typeface="Comic Sans MS" pitchFamily="66" charset="0"/>
              </a:rPr>
              <a:t>людина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500430" y="2000242"/>
            <a:ext cx="1145111" cy="7858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23" idx="1"/>
          </p:cNvCxnSpPr>
          <p:nvPr/>
        </p:nvCxnSpPr>
        <p:spPr>
          <a:xfrm rot="5400000" flipH="1" flipV="1">
            <a:off x="3000364" y="928670"/>
            <a:ext cx="1714512" cy="15716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643438" y="500042"/>
            <a:ext cx="4143404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A38EBC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Брати на себе відповідальність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43438" y="1571612"/>
            <a:ext cx="4143404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Приймати рішення мати свою позицію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14876" y="2714620"/>
            <a:ext cx="4143404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Здатна творчо мислити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14876" y="4000504"/>
            <a:ext cx="4143404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Адаптуватися до умов життя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14876" y="5214950"/>
            <a:ext cx="4143404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Здатна до мобільності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33" name="Прямая со стрелкой 32"/>
          <p:cNvCxnSpPr>
            <a:endCxn id="25" idx="1"/>
          </p:cNvCxnSpPr>
          <p:nvPr/>
        </p:nvCxnSpPr>
        <p:spPr>
          <a:xfrm flipV="1">
            <a:off x="3643306" y="3071810"/>
            <a:ext cx="1071570" cy="714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26" idx="1"/>
          </p:cNvCxnSpPr>
          <p:nvPr/>
        </p:nvCxnSpPr>
        <p:spPr>
          <a:xfrm>
            <a:off x="3500430" y="3500438"/>
            <a:ext cx="1214446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2" idx="5"/>
            <a:endCxn id="27" idx="1"/>
          </p:cNvCxnSpPr>
          <p:nvPr/>
        </p:nvCxnSpPr>
        <p:spPr>
          <a:xfrm rot="16200000" flipH="1">
            <a:off x="3027108" y="3884371"/>
            <a:ext cx="1873235" cy="15023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Рисунок 12" descr="matematik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071942"/>
            <a:ext cx="2265639" cy="2062988"/>
          </a:xfrm>
          <a:prstGeom prst="rect">
            <a:avLst/>
          </a:prstGeom>
        </p:spPr>
      </p:pic>
      <p:pic>
        <p:nvPicPr>
          <p:cNvPr id="14" name="Рисунок 13" descr="782px-Nuvola_apps_kpovmodeler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-214338"/>
            <a:ext cx="2643182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5012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Обласний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науково-методичний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проект </a:t>
            </a:r>
            <a:endParaRPr lang="ru-RU" sz="2400" b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Освітні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стратегії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соціалізації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 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особистості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 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громадянського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 </a:t>
            </a:r>
          </a:p>
          <a:p>
            <a:pPr algn="ctr"/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суспільства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51" y="1500174"/>
            <a:ext cx="891724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Мета на 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(</a:t>
            </a:r>
            <a:r>
              <a:rPr lang="ru-RU" dirty="0" err="1" smtClean="0">
                <a:solidFill>
                  <a:schemeClr val="bg1"/>
                </a:solidFill>
                <a:latin typeface="Comic Sans MS" pitchFamily="66" charset="0"/>
              </a:rPr>
              <a:t>підготовчому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ru-RU" dirty="0" err="1" smtClean="0">
                <a:solidFill>
                  <a:schemeClr val="bg1"/>
                </a:solidFill>
                <a:latin typeface="Comic Sans MS" pitchFamily="66" charset="0"/>
              </a:rPr>
              <a:t>етапі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Comic Sans MS" pitchFamily="66" charset="0"/>
              </a:rPr>
              <a:t>роботи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</a:p>
          <a:p>
            <a:pPr algn="ctr">
              <a:buFont typeface="Arial" pitchFamily="34" charset="0"/>
              <a:buChar char="•"/>
            </a:pP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конкретизація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проблеми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на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рівні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педагогічних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колективів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планування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роботи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творчих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груп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створення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«банку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інформації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»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з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питань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соціалізації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розвиток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соціальних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компетенцій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учнів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визначення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основних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показників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для системного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відстеження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організація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роботи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психолого-педагогічних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семінарів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з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проблем;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соціалізація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учнівської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Comic Sans MS" pitchFamily="66" charset="0"/>
              </a:rPr>
              <a:t>молоді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</a:p>
          <a:p>
            <a:pPr algn="ctr">
              <a:buFont typeface="Arial" pitchFamily="34" charset="0"/>
              <a:buChar char="•"/>
            </a:pPr>
            <a:endParaRPr lang="ru-RU" dirty="0" smtClean="0"/>
          </a:p>
          <a:p>
            <a:pPr algn="ctr">
              <a:buFont typeface="Arial" pitchFamily="34" charset="0"/>
              <a:buChar char="•"/>
            </a:pPr>
            <a:endParaRPr lang="ru-RU" dirty="0" smtClean="0"/>
          </a:p>
          <a:p>
            <a:pPr algn="ctr">
              <a:buFont typeface="Arial" pitchFamily="34" charset="0"/>
              <a:buChar char="•"/>
            </a:pP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Рисунок 6" descr="people-40171_128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43314"/>
            <a:ext cx="9144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Обласний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науково-методичний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проект </a:t>
            </a:r>
            <a:endParaRPr lang="ru-RU" sz="2400" b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Освітні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стратегії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соціалізації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 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особистості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 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громадянського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 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суспільства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643050"/>
            <a:ext cx="892971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Мета на ІІ </a:t>
            </a:r>
            <a:r>
              <a:rPr lang="ru-RU" sz="2000" dirty="0" err="1" smtClean="0">
                <a:solidFill>
                  <a:schemeClr val="bg1"/>
                </a:solidFill>
                <a:latin typeface="Comic Sans MS" pitchFamily="66" charset="0"/>
              </a:rPr>
              <a:t>організаційно-моделюючому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Comic Sans MS" pitchFamily="66" charset="0"/>
              </a:rPr>
              <a:t>етапі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  <a:endParaRPr lang="en-US" sz="20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endParaRPr lang="ru-RU" sz="20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ознайомлення з теоретичними засадами методичної проблеми;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вивчення науково-теоретичних засад;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формування професійної компетентності вчителя, її 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   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сутності,структури, змісту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buFont typeface="Arial" pitchFamily="34" charset="0"/>
              <a:buChar char="•"/>
            </a:pPr>
            <a:endParaRPr lang="ru-RU" sz="2800" dirty="0"/>
          </a:p>
        </p:txBody>
      </p:sp>
      <p:pic>
        <p:nvPicPr>
          <p:cNvPr id="4" name="Рисунок 3" descr="0_eacbe_5335a6f1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3860520"/>
            <a:ext cx="4000528" cy="29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357290" y="142852"/>
            <a:ext cx="65790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Пріоритетні</a:t>
            </a:r>
            <a:r>
              <a:rPr kumimoji="0" lang="uk-UA" sz="3200" b="1" i="0" u="none" strike="noStrike" cap="none" normalizeH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напрямки роботи:</a:t>
            </a:r>
            <a:endParaRPr kumimoji="0" lang="uk-UA" sz="32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" name="Рисунок 3" descr="1050437_klassnaya-doska-p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56"/>
            <a:ext cx="9144000" cy="58757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1285860"/>
            <a:ext cx="78581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розробка й </a:t>
            </a:r>
            <a:r>
              <a:rPr lang="uk-UA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обгрунтування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концептуальних положень соціалізації особистості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відбір підходів </a:t>
            </a:r>
            <a:r>
              <a:rPr lang="uk-UA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допроцесу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соціалізації особистості, надання переваги </a:t>
            </a:r>
            <a:r>
              <a:rPr lang="uk-UA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компетентнісному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підходу;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досліджування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готовності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підлітків взаємодіяти з соціумом за визначеними критеріями;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запровадження гнучких моделей організації </a:t>
            </a:r>
            <a:r>
              <a:rPr lang="uk-UA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соціалізуючого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навчально-виховного процесу відповідно до здібностей та нахилів учнів;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впровадження інформаційних технологій, активізація самостійної роботи учня в інформаційному просторі;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використання інноваційних, продуктивних навчальних технологій з метою стимулювання соціальної активності учнів;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допомога учням в оволодінні стратегією життєвого проектування та самореалізації особистості;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розвиток інноваційного потенціалу інтелектуально обдарованих дітей;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активізація роботи з батьками учнів з урахуванням їх вікових особливостей .</a:t>
            </a:r>
            <a:endParaRPr lang="uk-UA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0"/>
            <a:ext cx="5843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Завдання кафедри математики 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 descr="1050437_klassnaya-doska-p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918"/>
            <a:ext cx="9144000" cy="60722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2" y="1142984"/>
            <a:ext cx="771530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опрацювати нові навчальні програми, рекомендації МОН України щодо викладання предметів у 2016/2017 навчальному році, КВНЗ 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«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ДОІППО, КВНЗ 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«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ДОІППО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»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uk-UA" sz="14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КЗ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«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ІМЦ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»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з відповідних питань;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використовувати теоретичні засади реалізації завдань соціалізації особистості, </a:t>
            </a:r>
            <a:r>
              <a:rPr lang="uk-UA" sz="14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компетентнісного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підходу до навчання учнів, інформаційними технологіями навчання, сприйняти необхідність їх впровадження;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скласти творчу програму науково-методичної роботи на 2016/2017 навчальний рік. Підготувати методичні матеріали для публікації у збірки ШМО;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організувати системну підготовку учнів до І, ІІ, ІІІ етапів Всеукраїнських учнівських олімпіад, конкурсів творчих робіт;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активно стимулювати учнів до самостійної діяльності, яка забезпечує учневі самоосвіту, саморозвиток, самовираження в ході оволодіння знаннями;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скласти індивідуальні плани подолання недоліків, виявлених результатами вхідних діагностичних контрольних робіт, продовжити моніторингові відстеження якості навченості учнів з наступним аналізом результатів та їх використанням для корекції навчального процесу;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забезпечити контроль і оцінку не тільки результату, а головним чином процесу учіння;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виявляти та оцінювати способи навчальної діяльності, якими користуються учні самостійно, стійко, продуктивно;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належну увагу приділяти виконанню завдань розвиваючого, творчого, дослідницького характеру;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реалізувувати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критерії оцінювання навчальних досягнень учнів, передбачені державними стандартами освіти, об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’</a:t>
            </a: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єктивно оцінювати навчальні досягнення учнів;</a:t>
            </a:r>
            <a:endParaRPr lang="ru-RU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1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проаналізувати власну участь у вирішення завдань обласної та шкільної науково-методичних проблем.</a:t>
            </a:r>
            <a:endParaRPr lang="uk-UA" sz="14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42852"/>
            <a:ext cx="842891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Для досягнення успіху вчитель математики повинен:</a:t>
            </a:r>
          </a:p>
          <a:p>
            <a:endParaRPr lang="ru-RU" sz="2800" dirty="0">
              <a:latin typeface="Comic Sans MS" pitchFamily="66" charset="0"/>
            </a:endParaRPr>
          </a:p>
        </p:txBody>
      </p:sp>
      <p:pic>
        <p:nvPicPr>
          <p:cNvPr id="4" name="Рисунок 3" descr="1050437_klassnaya-doska-p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56"/>
            <a:ext cx="9144000" cy="58757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1428736"/>
            <a:ext cx="7786742" cy="371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посилити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практичну спрямованість математики </a:t>
            </a:r>
            <a:endParaRPr lang="ru-RU" sz="1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звернути</a:t>
            </a: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увагу 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те, що критеріями педагогічної майстерності є гуманність, науковість, педагогічна доцільність, оптимальний характер, результативність, демократичність, творчість (оригінальність); </a:t>
            </a:r>
            <a:endParaRPr lang="ru-RU" sz="1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здійснювати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інтегративний підхід до навчання з гуманітарними та природничо-математичними дисциплінами; </a:t>
            </a:r>
            <a:endParaRPr lang="ru-RU" sz="1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надавати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особливого значення новим інформаційним технологіям, комп'ютеризації навчання; </a:t>
            </a:r>
            <a:endParaRPr lang="ru-RU" sz="1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здійснювати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перехід від інформаційно-пояснювального підходу до </a:t>
            </a:r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діяльнісного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шляхом урізноманітнення прийомів, форм, методів навчання, використання групової, парної, індивідуальної роботи, педагогічних програмних засобів, які сприяють підвищенню рівня знань, умінь учнів, а також інтересу до предмета.</a:t>
            </a:r>
            <a:endParaRPr lang="uk-UA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42908" y="142852"/>
            <a:ext cx="9538189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Завдання творчо працюючим вчителям </a:t>
            </a:r>
            <a:r>
              <a:rPr lang="uk-UA" sz="2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математикам: </a:t>
            </a:r>
            <a:endParaRPr lang="ru-RU" sz="26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uk-UA" sz="16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</a:rPr>
              <a:t> </a:t>
            </a:r>
            <a:endParaRPr lang="ru-RU" sz="1600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928670"/>
            <a:ext cx="1857388" cy="2643206"/>
          </a:xfrm>
          <a:prstGeom prst="rect">
            <a:avLst/>
          </a:prstGeom>
        </p:spPr>
      </p:pic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3" y="3786190"/>
            <a:ext cx="1785950" cy="2714644"/>
          </a:xfrm>
          <a:prstGeom prst="rect">
            <a:avLst/>
          </a:prstGeom>
        </p:spPr>
      </p:pic>
      <p:pic>
        <p:nvPicPr>
          <p:cNvPr id="5" name="Рисунок 4" descr="Рисунок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928670"/>
            <a:ext cx="1944820" cy="2643206"/>
          </a:xfrm>
          <a:prstGeom prst="rect">
            <a:avLst/>
          </a:prstGeom>
        </p:spPr>
      </p:pic>
      <p:pic>
        <p:nvPicPr>
          <p:cNvPr id="6" name="Рисунок 5" descr="Рисунок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857628"/>
            <a:ext cx="1970612" cy="26432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14546" y="1357298"/>
            <a:ext cx="2286016" cy="167738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endPara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algn="ctr"/>
            <a:r>
              <a:rPr lang="uk-UA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</a:t>
            </a:r>
            <a:r>
              <a:rPr lang="uk-UA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ідвищення </a:t>
            </a:r>
            <a:r>
              <a:rPr lang="uk-UA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 професійної та загальнокультурної компетентності; </a:t>
            </a:r>
            <a:endParaRPr lang="ru-RU" sz="1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1700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071670" y="4214818"/>
            <a:ext cx="2428892" cy="14773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використання і взаємодія з учнем на рівних, підтримування його ініціативи; </a:t>
            </a:r>
            <a:endParaRPr kumimoji="0" lang="uk-UA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572264" y="1500174"/>
            <a:ext cx="2428924" cy="14773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розроблення психолого-педагогічного супроводу навчання і розвитку дітей; 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3929066"/>
            <a:ext cx="2214578" cy="25853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endParaRPr lang="uk-UA" dirty="0" smtClean="0">
              <a:latin typeface="Comic Sans MS" pitchFamily="66" charset="0"/>
            </a:endParaRPr>
          </a:p>
          <a:p>
            <a:pPr lvl="0" algn="ctr"/>
            <a:r>
              <a:rPr lang="uk-UA" dirty="0" smtClean="0">
                <a:latin typeface="Comic Sans MS" pitchFamily="66" charset="0"/>
              </a:rPr>
              <a:t>створення умов традиційних та інноваційних, в тому числі й інтерактивних технології навчання; </a:t>
            </a:r>
            <a:endParaRPr lang="ru-RU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2852"/>
            <a:ext cx="85747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Аспекти навчально-виховного процесу: 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053741" y="2365556"/>
            <a:ext cx="3143272" cy="142876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300" dirty="0" smtClean="0">
                <a:ln>
                  <a:solidFill>
                    <a:schemeClr val="tx1"/>
                  </a:solidFill>
                </a:ln>
                <a:latin typeface="Comic Sans MS" pitchFamily="66" charset="0"/>
              </a:rPr>
              <a:t>факультативи</a:t>
            </a:r>
            <a:endParaRPr lang="ru-RU" sz="2300" dirty="0">
              <a:ln>
                <a:solidFill>
                  <a:schemeClr val="tx1"/>
                </a:solidFill>
              </a:ln>
              <a:latin typeface="Comic Sans MS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857620" y="3643314"/>
            <a:ext cx="3143272" cy="142876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n>
                  <a:solidFill>
                    <a:schemeClr val="tx1"/>
                  </a:solidFill>
                </a:ln>
                <a:latin typeface="Comic Sans MS" pitchFamily="66" charset="0"/>
              </a:rPr>
              <a:t>самоосвіта</a:t>
            </a:r>
            <a:endParaRPr lang="ru-RU" sz="2800" dirty="0">
              <a:ln>
                <a:solidFill>
                  <a:schemeClr val="tx1"/>
                </a:solidFill>
              </a:ln>
              <a:latin typeface="Comic Sans MS" pitchFamily="66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85720" y="1071546"/>
            <a:ext cx="3143272" cy="142876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n>
                  <a:solidFill>
                    <a:schemeClr val="tx1"/>
                  </a:solidFill>
                </a:ln>
                <a:latin typeface="Comic Sans MS" pitchFamily="66" charset="0"/>
              </a:rPr>
              <a:t>урок</a:t>
            </a:r>
            <a:endParaRPr lang="ru-RU" sz="3600" dirty="0">
              <a:ln>
                <a:solidFill>
                  <a:schemeClr val="tx1"/>
                </a:solidFill>
              </a:ln>
              <a:latin typeface="Comic Sans MS" pitchFamily="66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715008" y="5000636"/>
            <a:ext cx="3143272" cy="142876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n>
                  <a:solidFill>
                    <a:schemeClr val="tx1"/>
                  </a:solidFill>
                </a:ln>
                <a:latin typeface="Comic Sans MS" pitchFamily="66" charset="0"/>
              </a:rPr>
              <a:t>позакласна робота</a:t>
            </a:r>
            <a:endParaRPr lang="ru-RU" sz="2800" dirty="0">
              <a:ln>
                <a:solidFill>
                  <a:schemeClr val="tx1"/>
                </a:solidFill>
              </a:ln>
              <a:latin typeface="Comic Sans MS" pitchFamily="66" charset="0"/>
            </a:endParaRPr>
          </a:p>
        </p:txBody>
      </p:sp>
      <p:pic>
        <p:nvPicPr>
          <p:cNvPr id="11" name="Рисунок 10" descr="148436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928671"/>
            <a:ext cx="3786214" cy="2114956"/>
          </a:xfrm>
          <a:prstGeom prst="rect">
            <a:avLst/>
          </a:prstGeom>
        </p:spPr>
      </p:pic>
      <p:pic>
        <p:nvPicPr>
          <p:cNvPr id="12" name="Рисунок 11" descr="Школьники спрашивают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57684" y="2000240"/>
            <a:ext cx="6918056" cy="5404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926</Words>
  <PresentationFormat>Экран (4:3)</PresentationFormat>
  <Paragraphs>134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Артём</cp:lastModifiedBy>
  <cp:revision>30</cp:revision>
  <dcterms:created xsi:type="dcterms:W3CDTF">2016-11-29T06:44:05Z</dcterms:created>
  <dcterms:modified xsi:type="dcterms:W3CDTF">2016-11-30T11:17:56Z</dcterms:modified>
</cp:coreProperties>
</file>