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65" r:id="rId2"/>
    <p:sldId id="274" r:id="rId3"/>
    <p:sldId id="278" r:id="rId4"/>
    <p:sldId id="267" r:id="rId5"/>
    <p:sldId id="276" r:id="rId6"/>
    <p:sldId id="277" r:id="rId7"/>
    <p:sldId id="266" r:id="rId8"/>
    <p:sldId id="262" r:id="rId9"/>
    <p:sldId id="256" r:id="rId10"/>
    <p:sldId id="257" r:id="rId11"/>
    <p:sldId id="258" r:id="rId12"/>
    <p:sldId id="259" r:id="rId13"/>
    <p:sldId id="260" r:id="rId14"/>
    <p:sldId id="261" r:id="rId15"/>
    <p:sldId id="268" r:id="rId16"/>
    <p:sldId id="269" r:id="rId17"/>
    <p:sldId id="270" r:id="rId18"/>
    <p:sldId id="271" r:id="rId19"/>
    <p:sldId id="272" r:id="rId20"/>
    <p:sldId id="273" r:id="rId21"/>
    <p:sldId id="279" r:id="rId22"/>
    <p:sldId id="280" r:id="rId23"/>
    <p:sldId id="289" r:id="rId24"/>
    <p:sldId id="281" r:id="rId25"/>
    <p:sldId id="286" r:id="rId26"/>
    <p:sldId id="284" r:id="rId27"/>
    <p:sldId id="285" r:id="rId28"/>
    <p:sldId id="282" r:id="rId29"/>
    <p:sldId id="283" r:id="rId30"/>
    <p:sldId id="263" r:id="rId31"/>
    <p:sldId id="290" r:id="rId32"/>
    <p:sldId id="264" r:id="rId33"/>
    <p:sldId id="288" r:id="rId34"/>
    <p:sldId id="28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44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DE9E1-8D43-426C-84FF-BE3500FD7692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D1D22-6056-4209-A41F-EE8729C17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142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D1D22-6056-4209-A41F-EE8729C17DE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277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31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slide" Target="slide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27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3635896" y="4519190"/>
            <a:ext cx="864096" cy="936104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499992" y="2140439"/>
            <a:ext cx="0" cy="237875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69776" y="332656"/>
            <a:ext cx="8640960" cy="6336704"/>
          </a:xfrm>
          <a:prstGeom prst="rect">
            <a:avLst/>
          </a:prstGeom>
          <a:solidFill>
            <a:srgbClr val="00B0F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23528" y="54868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600" y="2053590"/>
            <a:ext cx="74888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2. Як </a:t>
            </a:r>
            <a:r>
              <a:rPr lang="ru-RU" sz="4800" b="1" dirty="0" err="1"/>
              <a:t>називаються</a:t>
            </a:r>
            <a:r>
              <a:rPr lang="ru-RU" sz="4800" b="1" dirty="0"/>
              <a:t> </a:t>
            </a:r>
            <a:r>
              <a:rPr lang="ru-RU" sz="4800" b="1" dirty="0" err="1"/>
              <a:t>сторони</a:t>
            </a:r>
            <a:r>
              <a:rPr lang="ru-RU" sz="4800" b="1" dirty="0"/>
              <a:t> граней </a:t>
            </a:r>
            <a:r>
              <a:rPr lang="ru-RU" sz="4800" b="1" i="1" dirty="0"/>
              <a:t>многогранника</a:t>
            </a:r>
            <a:r>
              <a:rPr lang="ru-RU" sz="4800" b="1" dirty="0"/>
              <a:t> </a:t>
            </a:r>
            <a:r>
              <a:rPr lang="uk-UA" sz="4800" b="1" dirty="0"/>
              <a:t>?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50660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3635896" y="4519190"/>
            <a:ext cx="864096" cy="936104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499992" y="2140439"/>
            <a:ext cx="0" cy="237875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1520" y="332656"/>
            <a:ext cx="8640960" cy="6336704"/>
          </a:xfrm>
          <a:prstGeom prst="rect">
            <a:avLst/>
          </a:prstGeom>
          <a:solidFill>
            <a:srgbClr val="00B0F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5536" y="62068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1556792"/>
            <a:ext cx="7200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3. Як </a:t>
            </a:r>
            <a:r>
              <a:rPr lang="ru-RU" sz="4800" b="1" dirty="0" err="1"/>
              <a:t>називається</a:t>
            </a:r>
            <a:r>
              <a:rPr lang="ru-RU" sz="4800" b="1" dirty="0"/>
              <a:t> </a:t>
            </a:r>
            <a:r>
              <a:rPr lang="ru-RU" sz="4800" b="1" dirty="0" err="1"/>
              <a:t>відрізок</a:t>
            </a:r>
            <a:r>
              <a:rPr lang="ru-RU" sz="4800" b="1" dirty="0"/>
              <a:t>, </a:t>
            </a:r>
            <a:r>
              <a:rPr lang="ru-RU" sz="4800" b="1" dirty="0" err="1"/>
              <a:t>що</a:t>
            </a:r>
            <a:r>
              <a:rPr lang="ru-RU" sz="4800" b="1" dirty="0"/>
              <a:t> </a:t>
            </a:r>
            <a:r>
              <a:rPr lang="ru-RU" sz="4800" b="1" dirty="0" err="1"/>
              <a:t>з'єднує</a:t>
            </a:r>
            <a:r>
              <a:rPr lang="ru-RU" sz="4800" b="1" dirty="0"/>
              <a:t> </a:t>
            </a:r>
            <a:r>
              <a:rPr lang="ru-RU" sz="4800" b="1" dirty="0" err="1"/>
              <a:t>дві</a:t>
            </a:r>
            <a:r>
              <a:rPr lang="ru-RU" sz="4800" b="1" dirty="0"/>
              <a:t> </a:t>
            </a:r>
            <a:r>
              <a:rPr lang="ru-RU" sz="4800" b="1" dirty="0" err="1"/>
              <a:t>вершини</a:t>
            </a:r>
            <a:r>
              <a:rPr lang="ru-RU" sz="4800" b="1" dirty="0"/>
              <a:t>, </a:t>
            </a:r>
            <a:r>
              <a:rPr lang="ru-RU" sz="4800" b="1" dirty="0" err="1" smtClean="0"/>
              <a:t>які</a:t>
            </a:r>
            <a:r>
              <a:rPr lang="ru-RU" sz="4800" b="1" dirty="0" smtClean="0"/>
              <a:t> </a:t>
            </a:r>
            <a:r>
              <a:rPr lang="ru-RU" sz="4800" b="1" dirty="0"/>
              <a:t>не належать </a:t>
            </a:r>
            <a:r>
              <a:rPr lang="ru-RU" sz="4800" b="1" dirty="0" err="1"/>
              <a:t>одній</a:t>
            </a:r>
            <a:r>
              <a:rPr lang="ru-RU" sz="4800" b="1" dirty="0"/>
              <a:t> </a:t>
            </a:r>
            <a:r>
              <a:rPr lang="ru-RU" sz="4800" b="1" dirty="0" err="1"/>
              <a:t>грані</a:t>
            </a:r>
            <a:r>
              <a:rPr lang="ru-RU" sz="4800" b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45921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3635896" y="4519190"/>
            <a:ext cx="864096" cy="936104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499992" y="2140439"/>
            <a:ext cx="0" cy="237875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1520" y="332656"/>
            <a:ext cx="8640960" cy="6336704"/>
          </a:xfrm>
          <a:prstGeom prst="rect">
            <a:avLst/>
          </a:prstGeom>
          <a:solidFill>
            <a:srgbClr val="00B0F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552" y="6206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1772816"/>
            <a:ext cx="7272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4. У як</a:t>
            </a:r>
            <a:r>
              <a:rPr lang="uk-UA" sz="4400" b="1" dirty="0"/>
              <a:t>і</a:t>
            </a:r>
            <a:r>
              <a:rPr lang="ru-RU" sz="4400" b="1" dirty="0"/>
              <a:t>й призм</a:t>
            </a:r>
            <a:r>
              <a:rPr lang="uk-UA" sz="4400" b="1" dirty="0"/>
              <a:t>і</a:t>
            </a:r>
            <a:r>
              <a:rPr lang="ru-RU" sz="4400" b="1" dirty="0"/>
              <a:t> </a:t>
            </a:r>
            <a:r>
              <a:rPr lang="ru-RU" sz="4400" b="1" dirty="0" err="1"/>
              <a:t>бічні</a:t>
            </a:r>
            <a:r>
              <a:rPr lang="ru-RU" sz="4400" b="1" dirty="0"/>
              <a:t> ребра перпендикулярні до основ</a:t>
            </a:r>
            <a:r>
              <a:rPr lang="ru-RU" sz="4400" b="1" dirty="0" smtClean="0"/>
              <a:t>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7997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3635896" y="4519190"/>
            <a:ext cx="864096" cy="936104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499992" y="2140439"/>
            <a:ext cx="0" cy="237875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1520" y="332656"/>
            <a:ext cx="8640960" cy="6336704"/>
          </a:xfrm>
          <a:prstGeom prst="rect">
            <a:avLst/>
          </a:prstGeom>
          <a:solidFill>
            <a:srgbClr val="00B0F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552" y="6206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988840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/>
              <a:t>5. </a:t>
            </a:r>
            <a:r>
              <a:rPr lang="ru-RU" sz="4800" b="1" dirty="0" err="1"/>
              <a:t>Що</a:t>
            </a:r>
            <a:r>
              <a:rPr lang="ru-RU" sz="4800" b="1" dirty="0"/>
              <a:t> </a:t>
            </a:r>
            <a:r>
              <a:rPr lang="ru-RU" sz="4800" b="1" dirty="0" err="1"/>
              <a:t>виражається</a:t>
            </a:r>
            <a:r>
              <a:rPr lang="ru-RU" sz="4800" b="1" dirty="0"/>
              <a:t> формулою </a:t>
            </a:r>
            <a:r>
              <a:rPr lang="ru-RU" sz="4800" b="1" i="1" dirty="0"/>
              <a:t>H</a:t>
            </a:r>
            <a:r>
              <a:rPr lang="ru-RU" sz="4800" b="1" dirty="0"/>
              <a:t> ⋅ </a:t>
            </a:r>
            <a:r>
              <a:rPr lang="ru-RU" sz="4800" b="1" i="1" dirty="0" err="1"/>
              <a:t>P</a:t>
            </a:r>
            <a:r>
              <a:rPr lang="ru-RU" sz="4800" b="1" dirty="0" err="1"/>
              <a:t>осн</a:t>
            </a:r>
            <a:r>
              <a:rPr lang="uk-UA" sz="4800" b="1" dirty="0"/>
              <a:t>   </a:t>
            </a:r>
            <a:r>
              <a:rPr lang="ru-RU" sz="4800" b="1" dirty="0" smtClean="0"/>
              <a:t>?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4099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3635896" y="4519190"/>
            <a:ext cx="864096" cy="936104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499992" y="2140439"/>
            <a:ext cx="0" cy="237875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1520" y="332656"/>
            <a:ext cx="8640960" cy="6336704"/>
          </a:xfrm>
          <a:prstGeom prst="rect">
            <a:avLst/>
          </a:prstGeom>
          <a:solidFill>
            <a:srgbClr val="00B0F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552" y="6206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988840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/>
              <a:t>6. </a:t>
            </a:r>
            <a:r>
              <a:rPr lang="ru-RU" sz="4800" b="1" dirty="0" err="1"/>
              <a:t>Паралелепіпедом</a:t>
            </a:r>
            <a:r>
              <a:rPr lang="ru-RU" sz="4800" b="1" dirty="0"/>
              <a:t> </a:t>
            </a:r>
            <a:r>
              <a:rPr lang="ru-RU" sz="4800" b="1" dirty="0" err="1"/>
              <a:t>називається</a:t>
            </a:r>
            <a:r>
              <a:rPr lang="ru-RU" sz="4800" b="1" dirty="0"/>
              <a:t> </a:t>
            </a:r>
            <a:r>
              <a:rPr lang="ru-RU" sz="4800" b="1" dirty="0" smtClean="0"/>
              <a:t>призма … 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96267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3635896" y="4519190"/>
            <a:ext cx="864096" cy="936104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499992" y="2140439"/>
            <a:ext cx="0" cy="237875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1520" y="332656"/>
            <a:ext cx="8640960" cy="6336704"/>
          </a:xfrm>
          <a:prstGeom prst="rect">
            <a:avLst/>
          </a:prstGeom>
          <a:solidFill>
            <a:srgbClr val="00B0F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552" y="6206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988840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/>
              <a:t>7. Яка </a:t>
            </a:r>
            <a:r>
              <a:rPr lang="ru-RU" sz="4800" b="1" dirty="0" err="1"/>
              <a:t>фігура</a:t>
            </a:r>
            <a:r>
              <a:rPr lang="ru-RU" sz="4800" b="1" dirty="0"/>
              <a:t> є </a:t>
            </a:r>
            <a:r>
              <a:rPr lang="ru-RU" sz="4800" b="1" dirty="0" err="1"/>
              <a:t>бічною</a:t>
            </a:r>
            <a:r>
              <a:rPr lang="ru-RU" sz="4800" b="1" dirty="0"/>
              <a:t> </a:t>
            </a:r>
            <a:r>
              <a:rPr lang="ru-RU" sz="4800" b="1" dirty="0" err="1"/>
              <a:t>гранню</a:t>
            </a:r>
            <a:r>
              <a:rPr lang="ru-RU" sz="4800" b="1" dirty="0"/>
              <a:t> </a:t>
            </a:r>
            <a:r>
              <a:rPr lang="ru-RU" sz="4800" b="1" dirty="0" err="1"/>
              <a:t>призми</a:t>
            </a:r>
            <a:r>
              <a:rPr lang="ru-RU" sz="4800" b="1" dirty="0" smtClean="0"/>
              <a:t>?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54115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3635896" y="4519190"/>
            <a:ext cx="864096" cy="936104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499992" y="2140439"/>
            <a:ext cx="0" cy="237875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1520" y="332656"/>
            <a:ext cx="8640960" cy="6336704"/>
          </a:xfrm>
          <a:prstGeom prst="rect">
            <a:avLst/>
          </a:prstGeom>
          <a:solidFill>
            <a:srgbClr val="00B0F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552" y="6206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988840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/>
              <a:t>8. </a:t>
            </a:r>
            <a:r>
              <a:rPr lang="ru-RU" sz="4800" b="1" dirty="0" smtClean="0"/>
              <a:t>Точка, </a:t>
            </a:r>
            <a:r>
              <a:rPr lang="ru-RU" sz="4800" b="1" dirty="0"/>
              <a:t>в </a:t>
            </a:r>
            <a:r>
              <a:rPr lang="ru-RU" sz="4800" b="1" dirty="0" err="1"/>
              <a:t>якій</a:t>
            </a:r>
            <a:r>
              <a:rPr lang="ru-RU" sz="4800" b="1" dirty="0"/>
              <a:t> </a:t>
            </a:r>
            <a:r>
              <a:rPr lang="ru-RU" sz="4800" b="1" dirty="0" err="1"/>
              <a:t>сходяться</a:t>
            </a:r>
            <a:r>
              <a:rPr lang="ru-RU" sz="4800" b="1" dirty="0"/>
              <a:t> три </a:t>
            </a:r>
            <a:r>
              <a:rPr lang="ru-RU" sz="4800" b="1" dirty="0" err="1"/>
              <a:t>грані</a:t>
            </a:r>
            <a:r>
              <a:rPr lang="ru-RU" sz="4800" b="1" dirty="0"/>
              <a:t> куба ?</a:t>
            </a:r>
            <a:r>
              <a:rPr lang="uk-UA" sz="4800" b="1" dirty="0"/>
              <a:t> 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402737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3635896" y="4519190"/>
            <a:ext cx="864096" cy="936104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499992" y="2140439"/>
            <a:ext cx="0" cy="237875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1520" y="332656"/>
            <a:ext cx="8640960" cy="6336704"/>
          </a:xfrm>
          <a:prstGeom prst="rect">
            <a:avLst/>
          </a:prstGeom>
          <a:solidFill>
            <a:srgbClr val="00B0F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552" y="6206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988840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/>
              <a:t>9. </a:t>
            </a:r>
            <a:r>
              <a:rPr lang="ru-RU" sz="4800" b="1" dirty="0" err="1"/>
              <a:t>Що</a:t>
            </a:r>
            <a:r>
              <a:rPr lang="ru-RU" sz="4800" b="1" dirty="0"/>
              <a:t> у </a:t>
            </a:r>
            <a:r>
              <a:rPr lang="ru-RU" sz="4800" b="1" dirty="0" err="1"/>
              <a:t>прямої</a:t>
            </a:r>
            <a:r>
              <a:rPr lang="ru-RU" sz="4800" b="1" dirty="0"/>
              <a:t> </a:t>
            </a:r>
            <a:r>
              <a:rPr lang="ru-RU" sz="4800" b="1" dirty="0" err="1"/>
              <a:t>призми</a:t>
            </a:r>
            <a:r>
              <a:rPr lang="ru-RU" sz="4800" b="1" dirty="0"/>
              <a:t> </a:t>
            </a:r>
            <a:r>
              <a:rPr lang="ru-RU" sz="4800" b="1" dirty="0" err="1"/>
              <a:t>може</a:t>
            </a:r>
            <a:r>
              <a:rPr lang="ru-RU" sz="4800" b="1" dirty="0"/>
              <a:t> бути </a:t>
            </a:r>
            <a:r>
              <a:rPr lang="ru-RU" sz="4800" b="1" dirty="0" err="1"/>
              <a:t>висотою</a:t>
            </a:r>
            <a:r>
              <a:rPr lang="ru-RU" sz="48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7113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3635896" y="4519190"/>
            <a:ext cx="864096" cy="936104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499992" y="2140439"/>
            <a:ext cx="0" cy="237875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1520" y="332656"/>
            <a:ext cx="8640960" cy="6336704"/>
          </a:xfrm>
          <a:prstGeom prst="rect">
            <a:avLst/>
          </a:prstGeom>
          <a:solidFill>
            <a:srgbClr val="00B0F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552" y="6206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988840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/>
              <a:t>10. </a:t>
            </a:r>
            <a:r>
              <a:rPr lang="ru-RU" sz="4800" b="1" dirty="0" err="1"/>
              <a:t>Що</a:t>
            </a:r>
            <a:r>
              <a:rPr lang="ru-RU" sz="4800" b="1" dirty="0"/>
              <a:t> </a:t>
            </a:r>
            <a:r>
              <a:rPr lang="ru-RU" sz="4800" b="1" dirty="0" err="1"/>
              <a:t>обчислюється</a:t>
            </a:r>
            <a:r>
              <a:rPr lang="ru-RU" sz="4800" b="1" dirty="0"/>
              <a:t> за  формулою </a:t>
            </a:r>
            <a:r>
              <a:rPr lang="uk-UA" sz="4800" b="1" dirty="0"/>
              <a:t>  </a:t>
            </a:r>
            <a:r>
              <a:rPr lang="ru-RU" sz="4800" b="1" i="1" dirty="0" err="1"/>
              <a:t>S</a:t>
            </a:r>
            <a:r>
              <a:rPr lang="ru-RU" sz="4800" b="1" dirty="0" err="1"/>
              <a:t>б</a:t>
            </a:r>
            <a:r>
              <a:rPr lang="ru-RU" sz="4800" b="1" dirty="0"/>
              <a:t> + 2</a:t>
            </a:r>
            <a:r>
              <a:rPr lang="ru-RU" sz="4800" b="1" i="1" dirty="0"/>
              <a:t>S</a:t>
            </a:r>
            <a:r>
              <a:rPr lang="ru-RU" sz="4800" b="1" dirty="0"/>
              <a:t>осн?</a:t>
            </a:r>
            <a:r>
              <a:rPr lang="ru-RU" sz="4800" b="1" i="1" dirty="0"/>
              <a:t> 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01328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3635896" y="4519190"/>
            <a:ext cx="864096" cy="936104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499992" y="2140439"/>
            <a:ext cx="0" cy="237875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1520" y="332656"/>
            <a:ext cx="8640960" cy="6336704"/>
          </a:xfrm>
          <a:prstGeom prst="rect">
            <a:avLst/>
          </a:prstGeom>
          <a:solidFill>
            <a:srgbClr val="00B0F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552" y="6206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988840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/>
              <a:t>11. Інша </a:t>
            </a:r>
            <a:r>
              <a:rPr lang="uk-UA" sz="5400" b="1" dirty="0"/>
              <a:t>назва </a:t>
            </a:r>
            <a:r>
              <a:rPr lang="uk-UA" sz="5400" b="1" dirty="0" smtClean="0"/>
              <a:t>куба. 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411354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ом\Pictures\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80801"/>
            <a:ext cx="8305317" cy="508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4365104"/>
            <a:ext cx="288032" cy="100811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37232" y="4627533"/>
            <a:ext cx="21829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Поганий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3284984"/>
            <a:ext cx="288032" cy="208823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93012" y="3244839"/>
            <a:ext cx="18714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Гарний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59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3635896" y="4519190"/>
            <a:ext cx="864096" cy="936104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499992" y="2140439"/>
            <a:ext cx="0" cy="237875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1520" y="332656"/>
            <a:ext cx="8640960" cy="6336704"/>
          </a:xfrm>
          <a:prstGeom prst="rect">
            <a:avLst/>
          </a:prstGeom>
          <a:solidFill>
            <a:srgbClr val="00B0F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552" y="6206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988840"/>
            <a:ext cx="8208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/>
              <a:t>12. Довжини непаралельних ребер прямокутного паралелепіпеда називаються </a:t>
            </a:r>
            <a:r>
              <a:rPr lang="uk-UA" sz="4800" b="1" dirty="0" smtClean="0"/>
              <a:t>…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56619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602" y="0"/>
            <a:ext cx="506673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40635" y="476672"/>
            <a:ext cx="29523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/>
              <a:t>ТЕСТ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106873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442071"/>
              </p:ext>
            </p:extLst>
          </p:nvPr>
        </p:nvGraphicFramePr>
        <p:xfrm>
          <a:off x="1475656" y="260648"/>
          <a:ext cx="6768752" cy="670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/>
                <a:gridCol w="33843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/>
                        <a:t>І</a:t>
                      </a:r>
                      <a:r>
                        <a:rPr lang="uk-UA" sz="4000" baseline="0" dirty="0" smtClean="0"/>
                        <a:t> варіант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/>
                        <a:t>ІІ варіант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uk-UA" sz="4000" dirty="0" smtClean="0"/>
                        <a:t>1      </a:t>
                      </a:r>
                      <a:r>
                        <a:rPr lang="uk-UA" sz="4000" b="1" dirty="0" smtClean="0"/>
                        <a:t>В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4000" dirty="0" smtClean="0"/>
                        <a:t>1      </a:t>
                      </a:r>
                      <a:r>
                        <a:rPr lang="uk-UA" sz="4000" b="1" dirty="0" smtClean="0"/>
                        <a:t>В</a:t>
                      </a:r>
                      <a:endParaRPr lang="ru-RU" sz="4000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2      </a:t>
                      </a:r>
                      <a:r>
                        <a:rPr lang="uk-UA" sz="4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endParaRPr lang="ru-RU" sz="7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2      </a:t>
                      </a:r>
                      <a:r>
                        <a:rPr lang="uk-UA" sz="4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4000" dirty="0" smtClean="0"/>
                        <a:t>3      </a:t>
                      </a:r>
                      <a:r>
                        <a:rPr lang="uk-UA" sz="4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endParaRPr lang="ru-RU" sz="7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3      </a:t>
                      </a:r>
                      <a:r>
                        <a:rPr lang="ru-RU" sz="4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  <a:endParaRPr lang="ru-RU" sz="7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742950" marR="0" indent="-7429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lain" startAt="4"/>
                        <a:tabLst/>
                        <a:defRPr/>
                      </a:pPr>
                      <a:r>
                        <a:rPr lang="uk-UA" sz="4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</a:t>
                      </a:r>
                    </a:p>
                    <a:p>
                      <a:pPr marL="1143000" marR="0" indent="-1143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lain" startAt="4"/>
                        <a:tabLst/>
                        <a:defRPr/>
                      </a:pPr>
                      <a:endParaRPr lang="ru-RU" sz="7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4       </a:t>
                      </a:r>
                      <a:r>
                        <a:rPr lang="uk-UA" sz="4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4000" dirty="0" smtClean="0"/>
                        <a:t>5 </a:t>
                      </a: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1 - Д, 2 - Г, 3 - А, 4 - </a:t>
                      </a:r>
                      <a:r>
                        <a:rPr lang="uk-UA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4000" dirty="0" smtClean="0"/>
                        <a:t>5 </a:t>
                      </a: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1 - Д, 2 - Г, 3 - А, 4 - </a:t>
                      </a:r>
                      <a:r>
                        <a:rPr lang="uk-UA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</a:t>
                      </a:r>
                      <a:endParaRPr lang="ru-RU" sz="24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uk-UA" sz="4000" dirty="0" smtClean="0"/>
                        <a:t>6    </a:t>
                      </a:r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376 см</a:t>
                      </a:r>
                      <a:r>
                        <a:rPr lang="ru-RU" sz="3200" b="1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6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6    </a:t>
                      </a:r>
                      <a:r>
                        <a:rPr lang="ru-RU" sz="3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210 см</a:t>
                      </a:r>
                      <a:r>
                        <a:rPr lang="ru-RU" sz="3600" b="1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6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7     </a:t>
                      </a:r>
                      <a:r>
                        <a:rPr lang="uk-UA" sz="3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 см</a:t>
                      </a:r>
                      <a:r>
                        <a:rPr lang="uk-UA" sz="3600" b="1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6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000" dirty="0" smtClean="0"/>
                        <a:t>7     </a:t>
                      </a:r>
                      <a:r>
                        <a:rPr lang="ru-RU" sz="4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248см</a:t>
                      </a:r>
                      <a:r>
                        <a:rPr lang="ru-RU" sz="4000" b="1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 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40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15816" y="692696"/>
            <a:ext cx="55446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rgbClr val="350290"/>
                </a:solidFill>
              </a:rPr>
              <a:t>АКРОВІРШ </a:t>
            </a:r>
            <a:r>
              <a:rPr lang="uk-UA" sz="3600" b="1" dirty="0"/>
              <a:t>– </a:t>
            </a:r>
            <a:r>
              <a:rPr lang="uk-UA" sz="3600" b="1" dirty="0">
                <a:solidFill>
                  <a:schemeClr val="tx2"/>
                </a:solidFill>
              </a:rPr>
              <a:t>це </a:t>
            </a:r>
            <a:r>
              <a:rPr lang="ru-RU" sz="3600" b="1" dirty="0" err="1">
                <a:solidFill>
                  <a:schemeClr val="tx2"/>
                </a:solidFill>
              </a:rPr>
              <a:t>вірш</a:t>
            </a:r>
            <a:r>
              <a:rPr lang="ru-RU" sz="3600" b="1" dirty="0">
                <a:solidFill>
                  <a:schemeClr val="tx2"/>
                </a:solidFill>
              </a:rPr>
              <a:t>, в </a:t>
            </a:r>
            <a:r>
              <a:rPr lang="ru-RU" sz="3600" b="1" dirty="0" err="1">
                <a:solidFill>
                  <a:schemeClr val="tx2"/>
                </a:solidFill>
              </a:rPr>
              <a:t>якому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err="1">
                <a:solidFill>
                  <a:schemeClr val="tx2"/>
                </a:solidFill>
              </a:rPr>
              <a:t>перші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err="1">
                <a:solidFill>
                  <a:schemeClr val="tx2"/>
                </a:solidFill>
              </a:rPr>
              <a:t>літери</a:t>
            </a:r>
            <a:r>
              <a:rPr lang="ru-RU" sz="3600" b="1" dirty="0">
                <a:solidFill>
                  <a:schemeClr val="tx2"/>
                </a:solidFill>
              </a:rPr>
              <a:t> кожного рядка, </a:t>
            </a:r>
            <a:r>
              <a:rPr lang="ru-RU" sz="3600" b="1" dirty="0" err="1">
                <a:solidFill>
                  <a:schemeClr val="tx2"/>
                </a:solidFill>
              </a:rPr>
              <a:t>прочитувані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err="1">
                <a:solidFill>
                  <a:schemeClr val="tx2"/>
                </a:solidFill>
              </a:rPr>
              <a:t>згори</a:t>
            </a:r>
            <a:r>
              <a:rPr lang="ru-RU" sz="3600" b="1" dirty="0">
                <a:solidFill>
                  <a:schemeClr val="tx2"/>
                </a:solidFill>
              </a:rPr>
              <a:t> вниз, </a:t>
            </a:r>
            <a:r>
              <a:rPr lang="ru-RU" sz="3600" b="1" dirty="0" err="1">
                <a:solidFill>
                  <a:schemeClr val="tx2"/>
                </a:solidFill>
              </a:rPr>
              <a:t>утворюють</a:t>
            </a:r>
            <a:r>
              <a:rPr lang="ru-RU" sz="3600" b="1" dirty="0">
                <a:solidFill>
                  <a:schemeClr val="tx2"/>
                </a:solidFill>
              </a:rPr>
              <a:t> слово </a:t>
            </a:r>
            <a:r>
              <a:rPr lang="ru-RU" sz="3600" b="1" dirty="0" err="1">
                <a:solidFill>
                  <a:schemeClr val="tx2"/>
                </a:solidFill>
              </a:rPr>
              <a:t>або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err="1">
                <a:solidFill>
                  <a:schemeClr val="tx2"/>
                </a:solidFill>
              </a:rPr>
              <a:t>речення</a:t>
            </a:r>
            <a:r>
              <a:rPr lang="ru-RU" sz="3600" b="1" dirty="0">
                <a:solidFill>
                  <a:schemeClr val="tx2"/>
                </a:solidFill>
              </a:rPr>
              <a:t>, </a:t>
            </a:r>
            <a:r>
              <a:rPr lang="ru-RU" sz="3600" b="1" dirty="0" err="1">
                <a:solidFill>
                  <a:schemeClr val="tx2"/>
                </a:solidFill>
              </a:rPr>
              <a:t>найчастіше</a:t>
            </a:r>
            <a:r>
              <a:rPr lang="ru-RU" sz="3600" b="1" dirty="0">
                <a:solidFill>
                  <a:schemeClr val="tx2"/>
                </a:solidFill>
              </a:rPr>
              <a:t> — </a:t>
            </a:r>
            <a:r>
              <a:rPr lang="ru-RU" sz="3600" b="1" dirty="0" err="1">
                <a:solidFill>
                  <a:schemeClr val="tx2"/>
                </a:solidFill>
              </a:rPr>
              <a:t>ім'я</a:t>
            </a:r>
            <a:r>
              <a:rPr lang="ru-RU" sz="3600" b="1" dirty="0">
                <a:solidFill>
                  <a:schemeClr val="tx2"/>
                </a:solidFill>
              </a:rPr>
              <a:t> того, кому </a:t>
            </a:r>
            <a:r>
              <a:rPr lang="ru-RU" sz="3600" b="1" dirty="0" err="1">
                <a:solidFill>
                  <a:schemeClr val="tx2"/>
                </a:solidFill>
              </a:rPr>
              <a:t>присвячується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err="1">
                <a:solidFill>
                  <a:schemeClr val="tx2"/>
                </a:solidFill>
              </a:rPr>
              <a:t>акровірш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24475" y="476672"/>
            <a:ext cx="1040670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</a:p>
          <a:p>
            <a:pPr algn="ctr"/>
            <a:r>
              <a:rPr lang="uk-UA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</a:p>
          <a:p>
            <a:pPr algn="ctr"/>
            <a:r>
              <a:rPr lang="uk-UA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uk-UA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</a:t>
            </a:r>
          </a:p>
          <a:p>
            <a:pPr algn="ctr"/>
            <a:r>
              <a:rPr lang="uk-UA" sz="7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736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467544" y="476672"/>
            <a:ext cx="3456384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9900" b="1" dirty="0" smtClean="0">
                <a:solidFill>
                  <a:srgbClr val="FFFF00"/>
                </a:solidFill>
              </a:rPr>
              <a:t>1</a:t>
            </a:r>
            <a:endParaRPr lang="ru-RU" sz="199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4716016" y="476672"/>
            <a:ext cx="3456384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9900" b="1" dirty="0" smtClean="0">
                <a:solidFill>
                  <a:srgbClr val="FFFF00"/>
                </a:solidFill>
              </a:rPr>
              <a:t>2</a:t>
            </a:r>
            <a:endParaRPr lang="ru-RU" sz="19900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>
            <a:hlinkClick r:id="rId5" action="ppaction://hlinksldjump"/>
          </p:cNvPr>
          <p:cNvSpPr/>
          <p:nvPr/>
        </p:nvSpPr>
        <p:spPr>
          <a:xfrm>
            <a:off x="467544" y="3429000"/>
            <a:ext cx="3456384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9900" b="1" dirty="0" smtClean="0">
                <a:solidFill>
                  <a:srgbClr val="FFFF00"/>
                </a:solidFill>
              </a:rPr>
              <a:t>3</a:t>
            </a:r>
            <a:endParaRPr lang="ru-RU" sz="19900" b="1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>
            <a:hlinkClick r:id="rId6" action="ppaction://hlinksldjump"/>
          </p:cNvPr>
          <p:cNvSpPr/>
          <p:nvPr/>
        </p:nvSpPr>
        <p:spPr>
          <a:xfrm>
            <a:off x="4716016" y="3492147"/>
            <a:ext cx="3456384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9900" b="1" dirty="0" smtClean="0">
                <a:solidFill>
                  <a:srgbClr val="FFFF00"/>
                </a:solidFill>
              </a:rPr>
              <a:t>4</a:t>
            </a:r>
            <a:endParaRPr lang="ru-RU" sz="19900" b="1" dirty="0">
              <a:solidFill>
                <a:srgbClr val="FFFF00"/>
              </a:solidFill>
            </a:endParaRPr>
          </a:p>
        </p:txBody>
      </p:sp>
      <p:sp>
        <p:nvSpPr>
          <p:cNvPr id="6" name="Управляющая кнопка: далее 5">
            <a:hlinkClick r:id="rId7" action="ppaction://hlinksldjump" highlightClick="1"/>
          </p:cNvPr>
          <p:cNvSpPr/>
          <p:nvPr/>
        </p:nvSpPr>
        <p:spPr>
          <a:xfrm>
            <a:off x="8172400" y="6241504"/>
            <a:ext cx="971600" cy="576064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75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2809" y="476672"/>
            <a:ext cx="52166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Відео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про </a:t>
            </a:r>
            <a:r>
              <a:rPr lang="ru-RU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КААба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682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дом\Downloads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1" y="61738"/>
            <a:ext cx="6007949" cy="4159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дом\Downloads\547569_1_w_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425" y="3717032"/>
            <a:ext cx="5234947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949280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33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дом\Downloads\1286059_bcob2l2gye8gss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136904" cy="610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388424" y="6177694"/>
            <a:ext cx="648072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7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1412776"/>
            <a:ext cx="7106053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45378" y="368885"/>
            <a:ext cx="74888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Arial Black" pitchFamily="34" charset="0"/>
              </a:rPr>
              <a:t>П'єдестал для </a:t>
            </a:r>
            <a:r>
              <a:rPr lang="ru-RU" sz="3200" b="1" dirty="0" err="1">
                <a:latin typeface="Arial Black" pitchFamily="34" charset="0"/>
              </a:rPr>
              <a:t>нагородження</a:t>
            </a:r>
            <a:r>
              <a:rPr lang="ru-RU" sz="3200" b="1" dirty="0">
                <a:latin typeface="Arial Black" pitchFamily="34" charset="0"/>
              </a:rPr>
              <a:t> </a:t>
            </a:r>
            <a:endParaRPr lang="ru-RU" sz="3200" b="1" dirty="0" smtClean="0">
              <a:latin typeface="Arial Black" pitchFamily="34" charset="0"/>
            </a:endParaRPr>
          </a:p>
          <a:p>
            <a:pPr algn="ctr"/>
            <a:r>
              <a:rPr lang="ru-RU" sz="3200" b="1" dirty="0" err="1" smtClean="0">
                <a:latin typeface="Arial Black" pitchFamily="34" charset="0"/>
              </a:rPr>
              <a:t>спортсменів</a:t>
            </a:r>
            <a:endParaRPr lang="ru-RU" sz="32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26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89040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179512" y="116632"/>
            <a:ext cx="8841789" cy="4320480"/>
            <a:chOff x="179512" y="116632"/>
            <a:chExt cx="8841789" cy="4320480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378" b="23757"/>
            <a:stretch/>
          </p:blipFill>
          <p:spPr bwMode="auto">
            <a:xfrm>
              <a:off x="179512" y="116632"/>
              <a:ext cx="8841789" cy="4320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 rot="1281379">
              <a:off x="2989077" y="3124599"/>
              <a:ext cx="809624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600" dirty="0" smtClean="0">
                  <a:solidFill>
                    <a:schemeClr val="tx1"/>
                  </a:solidFill>
                </a:rPr>
                <a:t>2400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740352" y="5949280"/>
            <a:ext cx="648072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54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394460"/>
              </p:ext>
            </p:extLst>
          </p:nvPr>
        </p:nvGraphicFramePr>
        <p:xfrm>
          <a:off x="899592" y="620688"/>
          <a:ext cx="7704855" cy="51845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0796"/>
                <a:gridCol w="2905893"/>
                <a:gridCol w="1744083"/>
                <a:gridCol w="1744083"/>
              </a:tblGrid>
              <a:tr h="57210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Листок </a:t>
                      </a:r>
                      <a:r>
                        <a:rPr lang="uk-UA" sz="2800" dirty="0" err="1" smtClean="0">
                          <a:effectLst/>
                        </a:rPr>
                        <a:t>самооцінювання</a:t>
                      </a:r>
                      <a:r>
                        <a:rPr lang="uk-UA" sz="2800" dirty="0" smtClean="0">
                          <a:effectLst/>
                        </a:rPr>
                        <a:t> </a:t>
                      </a:r>
                      <a:r>
                        <a:rPr lang="uk-UA" sz="2800" dirty="0">
                          <a:effectLst/>
                        </a:rPr>
                        <a:t>учня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2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І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Запитання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1 б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2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ІІ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Тест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12б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798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ІІІ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Домашнє завдання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6б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2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І</a:t>
                      </a:r>
                      <a:r>
                        <a:rPr lang="en-US" sz="2800">
                          <a:effectLst/>
                        </a:rPr>
                        <a:t>V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Задача 1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(1-2-3-4б)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2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Задача 2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(1-2-3-4б)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2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Бонуси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1б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2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Всього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50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468" y="3097213"/>
            <a:ext cx="5711825" cy="376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мама\Pictures\shutterstock_111080093-commercial-litig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7" y="6896"/>
            <a:ext cx="5829099" cy="4430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92" y="5993506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429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1268760"/>
            <a:ext cx="164339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39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</a:t>
            </a:r>
            <a:endParaRPr lang="ru-RU" sz="239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512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5109" y="980728"/>
            <a:ext cx="799379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Домашн</a:t>
            </a:r>
            <a:r>
              <a:rPr lang="uk-UA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є завдання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 descr="C:\Users\дом\Downloads\88537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3914800" cy="270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4" y="2198728"/>
            <a:ext cx="3461370" cy="4153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617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079583"/>
              </p:ext>
            </p:extLst>
          </p:nvPr>
        </p:nvGraphicFramePr>
        <p:xfrm>
          <a:off x="899592" y="620688"/>
          <a:ext cx="7704855" cy="51845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0796"/>
                <a:gridCol w="2905893"/>
                <a:gridCol w="1744083"/>
                <a:gridCol w="1744083"/>
              </a:tblGrid>
              <a:tr h="57210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Листок само оцінювання учня 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2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І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Запитання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1 б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2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ІІ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Тест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12б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798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ІІІ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Домашнє завдання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6б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2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І</a:t>
                      </a:r>
                      <a:r>
                        <a:rPr lang="en-US" sz="2800">
                          <a:effectLst/>
                        </a:rPr>
                        <a:t>V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Задача 1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(1-2-3-4б)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2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Задача 2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(1-2-3-4б)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2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Бонуси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1б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2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Всього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049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ом\Pictures\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80801"/>
            <a:ext cx="8305317" cy="508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4365104"/>
            <a:ext cx="288032" cy="100811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37232" y="4627533"/>
            <a:ext cx="21829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Поганий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3284984"/>
            <a:ext cx="288032" cy="208823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93012" y="3244839"/>
            <a:ext cx="18714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Гарний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957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588965" y="-130760"/>
            <a:ext cx="6524625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342900" algn="ctr">
              <a:defRPr/>
            </a:pPr>
            <a:endParaRPr lang="uk-UA" sz="2400" dirty="0">
              <a:latin typeface="Arial" charset="0"/>
            </a:endParaRPr>
          </a:p>
          <a:p>
            <a:pPr indent="342900" algn="ctr">
              <a:defRPr/>
            </a:pPr>
            <a:endParaRPr lang="uk-UA" sz="2400" dirty="0">
              <a:latin typeface="Arial" charset="0"/>
            </a:endParaRPr>
          </a:p>
          <a:p>
            <a:pPr indent="342900" algn="ctr">
              <a:defRPr/>
            </a:pPr>
            <a:r>
              <a:rPr lang="uk-UA" sz="2400" b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" pitchFamily="18" charset="0"/>
              </a:rPr>
              <a:t>Епіграф</a:t>
            </a:r>
          </a:p>
          <a:p>
            <a:pPr indent="342900" algn="ctr">
              <a:defRPr/>
            </a:pPr>
            <a:r>
              <a:rPr lang="uk-UA" sz="4000" dirty="0" smtClean="0">
                <a:latin typeface="Monotype Corsiva" pitchFamily="66" charset="0"/>
              </a:rPr>
              <a:t>«</a:t>
            </a:r>
            <a:r>
              <a:rPr lang="uk-UA" sz="4000" dirty="0">
                <a:latin typeface="Monotype Corsiva" pitchFamily="66" charset="0"/>
              </a:rPr>
              <a:t>Правильних  многогранників зухвало мало, але цей вельми скромний за чисельністю загін зміг пробратися в самі глибини різних наук».</a:t>
            </a:r>
          </a:p>
          <a:p>
            <a:pPr indent="342900" algn="ctr">
              <a:defRPr/>
            </a:pPr>
            <a:endParaRPr lang="uk-UA" sz="4000" dirty="0">
              <a:latin typeface="Monotype Corsiva" pitchFamily="66" charset="0"/>
            </a:endParaRPr>
          </a:p>
          <a:p>
            <a:pPr indent="342900" algn="ctr">
              <a:defRPr/>
            </a:pPr>
            <a:r>
              <a:rPr lang="uk-UA" sz="4000" dirty="0">
                <a:latin typeface="Monotype Corsiva" pitchFamily="66" charset="0"/>
              </a:rPr>
              <a:t>Л. </a:t>
            </a:r>
            <a:r>
              <a:rPr lang="uk-UA" sz="4000" dirty="0" err="1">
                <a:latin typeface="Monotype Corsiva" pitchFamily="66" charset="0"/>
              </a:rPr>
              <a:t>Керолл</a:t>
            </a:r>
            <a:endParaRPr lang="uk-UA" sz="4000" dirty="0"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59" y="3429000"/>
            <a:ext cx="2400717" cy="3142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203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42453"/>
            <a:ext cx="3563889" cy="5019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02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9057" y="332656"/>
            <a:ext cx="5751896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Призма</a:t>
            </a:r>
            <a:endParaRPr lang="ru-RU" sz="11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899592" y="2009604"/>
            <a:ext cx="1152128" cy="94626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3091644" y="2050688"/>
            <a:ext cx="368424" cy="181036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978718" y="2194704"/>
            <a:ext cx="495672" cy="166634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234505" y="2051967"/>
            <a:ext cx="1584176" cy="1305025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1"/>
          <a:stretch/>
        </p:blipFill>
        <p:spPr bwMode="auto">
          <a:xfrm>
            <a:off x="-113145" y="3056540"/>
            <a:ext cx="2249240" cy="274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211" y="4466579"/>
            <a:ext cx="2741290" cy="2276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005" y="4586687"/>
            <a:ext cx="204787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 descr="F:\урок 2016\Papirus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720"/>
          <a:stretch/>
        </p:blipFill>
        <p:spPr bwMode="auto">
          <a:xfrm>
            <a:off x="6652880" y="3462639"/>
            <a:ext cx="2699842" cy="173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25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276872"/>
            <a:ext cx="8229600" cy="1143000"/>
          </a:xfrm>
        </p:spPr>
        <p:txBody>
          <a:bodyPr>
            <a:noAutofit/>
          </a:bodyPr>
          <a:lstStyle/>
          <a:p>
            <a:r>
              <a:rPr lang="uk-UA" sz="6600" b="1" dirty="0"/>
              <a:t>Площі бічної та повної поверхонь призми. Розв’язування задач прикладного </a:t>
            </a:r>
            <a:r>
              <a:rPr lang="uk-UA" sz="6600" b="1" dirty="0" smtClean="0"/>
              <a:t>змісту.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111963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2356"/>
            <a:ext cx="8724900" cy="64135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http://www.picshare.ru/uploads/150530/a35g7bi92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031" y="692696"/>
            <a:ext cx="3901599" cy="541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96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223838"/>
            <a:ext cx="8724900" cy="6413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extLst/>
        </p:spPr>
      </p:pic>
      <p:sp>
        <p:nvSpPr>
          <p:cNvPr id="4" name="TextBox 3"/>
          <p:cNvSpPr txBox="1"/>
          <p:nvPr/>
        </p:nvSpPr>
        <p:spPr>
          <a:xfrm>
            <a:off x="395536" y="40466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1229985"/>
            <a:ext cx="83529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/>
              <a:t>1. Як називається многогранник, який складається з двох плоских многокутників, що лежать в різних площинах і суміщаються паралельним перенесенням, і відрізків, які з'єднують відповідні точки цих </a:t>
            </a:r>
            <a:r>
              <a:rPr lang="uk-UA" sz="4000" b="1" dirty="0" smtClean="0"/>
              <a:t>многокутників?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48464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</TotalTime>
  <Words>363</Words>
  <Application>Microsoft Office PowerPoint</Application>
  <PresentationFormat>Экран (4:3)</PresentationFormat>
  <Paragraphs>128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Площі бічної та повної поверхонь призми. Розв’язування задач прикладного змісту.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мама</dc:creator>
  <cp:lastModifiedBy>дом</cp:lastModifiedBy>
  <cp:revision>46</cp:revision>
  <dcterms:created xsi:type="dcterms:W3CDTF">2016-10-29T13:14:07Z</dcterms:created>
  <dcterms:modified xsi:type="dcterms:W3CDTF">2016-12-04T16:31:47Z</dcterms:modified>
</cp:coreProperties>
</file>