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63" r:id="rId3"/>
    <p:sldId id="259" r:id="rId4"/>
    <p:sldId id="266" r:id="rId5"/>
    <p:sldId id="264" r:id="rId6"/>
    <p:sldId id="262" r:id="rId7"/>
    <p:sldId id="267" r:id="rId8"/>
    <p:sldId id="268" r:id="rId9"/>
    <p:sldId id="269" r:id="rId10"/>
    <p:sldId id="270" r:id="rId11"/>
    <p:sldId id="271" r:id="rId12"/>
    <p:sldId id="272" r:id="rId13"/>
    <p:sldId id="25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294" y="-1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22.11.2015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v-koshevoy.ru/i/ekr/ph/vk-pin2b.jpg" TargetMode="Externa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://images.forwallpaper.com/files/thumbs/preview/77/779817__eyes_p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8004"/>
            <a:ext cx="9144000" cy="68760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84961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88640"/>
            <a:ext cx="9110077" cy="65527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9360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ChangeArrowheads="1"/>
          </p:cNvSpPr>
          <p:nvPr/>
        </p:nvSpPr>
        <p:spPr bwMode="auto">
          <a:xfrm>
            <a:off x="152400" y="1658277"/>
            <a:ext cx="4347592" cy="4651043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4400" b="1" i="0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Преступление</a:t>
            </a:r>
            <a:endParaRPr kumimoji="0" lang="uk-UA" sz="4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36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Убийство</a:t>
            </a:r>
            <a:r>
              <a:rPr kumimoji="0" lang="uk-UA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uk-UA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Переступить закон</a:t>
            </a:r>
            <a:endParaRPr kumimoji="0" lang="uk-UA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Переступить </a:t>
            </a:r>
            <a:r>
              <a:rPr kumimoji="0" lang="uk-UA" sz="36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себя</a:t>
            </a:r>
            <a:r>
              <a:rPr kumimoji="0" lang="uk-UA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uk-UA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uk-UA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4724400" y="1664554"/>
            <a:ext cx="4312096" cy="4651042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44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Наказание</a:t>
            </a:r>
            <a:endParaRPr kumimoji="0" lang="uk-UA" sz="44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uk-UA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251520" y="57839"/>
            <a:ext cx="8784976" cy="1600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6600" b="1" i="0" u="none" strike="noStrike" normalizeH="0" baseline="0" dirty="0" smtClean="0">
                <a:ln w="11430"/>
                <a:solidFill>
                  <a:srgbClr val="00B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Символіка назви</a:t>
            </a:r>
            <a:endParaRPr kumimoji="0" lang="ru-RU" sz="4000" b="1" i="0" u="none" strike="noStrike" normalizeH="0" baseline="0" dirty="0" smtClean="0">
              <a:ln w="11430"/>
              <a:solidFill>
                <a:srgbClr val="00B05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200" b="1" i="0" u="none" strike="noStrike" normalizeH="0" baseline="0" dirty="0" smtClean="0">
              <a:ln w="11430"/>
              <a:solidFill>
                <a:srgbClr val="00B05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Rectangle 10"/>
          <p:cNvSpPr>
            <a:spLocks noChangeArrowheads="1"/>
          </p:cNvSpPr>
          <p:nvPr/>
        </p:nvSpPr>
        <p:spPr bwMode="auto">
          <a:xfrm>
            <a:off x="152400" y="6096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723900" algn="l"/>
              </a:tabLst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" name="Стрелка вниз 9"/>
          <p:cNvSpPr/>
          <p:nvPr/>
        </p:nvSpPr>
        <p:spPr>
          <a:xfrm rot="1908248">
            <a:off x="1624189" y="1129064"/>
            <a:ext cx="388789" cy="527336"/>
          </a:xfrm>
          <a:prstGeom prst="downArrow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трелка вниз 10"/>
          <p:cNvSpPr/>
          <p:nvPr/>
        </p:nvSpPr>
        <p:spPr>
          <a:xfrm rot="20027015">
            <a:off x="7105308" y="1127622"/>
            <a:ext cx="388789" cy="475513"/>
          </a:xfrm>
          <a:prstGeom prst="downArrow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трелка вниз 11"/>
          <p:cNvSpPr/>
          <p:nvPr/>
        </p:nvSpPr>
        <p:spPr>
          <a:xfrm>
            <a:off x="2145830" y="3961300"/>
            <a:ext cx="287052" cy="648072"/>
          </a:xfrm>
          <a:prstGeom prst="downArrow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152400" y="4598681"/>
            <a:ext cx="434759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3600" b="1" i="1" dirty="0" smtClean="0">
                <a:solidFill>
                  <a:srgbClr val="0070C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Майже всі герої скоїли злочин </a:t>
            </a:r>
            <a:r>
              <a:rPr lang="uk-UA" sz="3600" b="1" i="1" dirty="0" smtClean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(«</a:t>
            </a:r>
            <a:r>
              <a:rPr lang="uk-UA" sz="3600" b="1" i="1" dirty="0" err="1" smtClean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преступление</a:t>
            </a:r>
            <a:r>
              <a:rPr lang="uk-UA" sz="3600" b="1" i="1" dirty="0" smtClean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») </a:t>
            </a:r>
            <a:endParaRPr lang="ru-RU" i="1" dirty="0">
              <a:solidFill>
                <a:srgbClr val="C00000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5931609" y="2348880"/>
            <a:ext cx="200728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3600" b="1" dirty="0" smtClean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Фізичне </a:t>
            </a:r>
            <a:endParaRPr lang="ru-RU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5806864" y="2763948"/>
            <a:ext cx="242681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3600" b="1" dirty="0" smtClean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Моральне </a:t>
            </a:r>
            <a:endParaRPr lang="ru-RU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5806864" y="3308867"/>
            <a:ext cx="252825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3600" b="1" dirty="0" smtClean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Суспільне  </a:t>
            </a:r>
            <a:endParaRPr lang="ru-RU" dirty="0"/>
          </a:p>
        </p:txBody>
      </p:sp>
      <p:sp>
        <p:nvSpPr>
          <p:cNvPr id="20" name="Прямоугольник 19"/>
          <p:cNvSpPr/>
          <p:nvPr/>
        </p:nvSpPr>
        <p:spPr>
          <a:xfrm>
            <a:off x="6198475" y="3861048"/>
            <a:ext cx="147354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3600" b="1" dirty="0" smtClean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Боже  </a:t>
            </a:r>
            <a:endParaRPr lang="ru-RU" dirty="0"/>
          </a:p>
        </p:txBody>
      </p:sp>
      <p:sp>
        <p:nvSpPr>
          <p:cNvPr id="21" name="Стрелка вниз 20"/>
          <p:cNvSpPr/>
          <p:nvPr/>
        </p:nvSpPr>
        <p:spPr>
          <a:xfrm>
            <a:off x="6708002" y="4437736"/>
            <a:ext cx="287052" cy="648072"/>
          </a:xfrm>
          <a:prstGeom prst="downArrow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рямоугольник 21"/>
          <p:cNvSpPr/>
          <p:nvPr/>
        </p:nvSpPr>
        <p:spPr>
          <a:xfrm>
            <a:off x="4688904" y="4941168"/>
            <a:ext cx="434759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3600" b="1" i="1" dirty="0" smtClean="0">
                <a:solidFill>
                  <a:srgbClr val="0070C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Всі отримали кару </a:t>
            </a:r>
            <a:r>
              <a:rPr lang="uk-UA" sz="3600" b="1" i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(«</a:t>
            </a:r>
            <a:r>
              <a:rPr lang="uk-UA" sz="3600" b="1" i="1" dirty="0" err="1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наказание</a:t>
            </a:r>
            <a:r>
              <a:rPr lang="uk-UA" sz="3600" b="1" i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») </a:t>
            </a:r>
            <a:endParaRPr lang="ru-RU" i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8811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6" grpId="0"/>
      <p:bldP spid="18" grpId="0"/>
      <p:bldP spid="19" grpId="0"/>
      <p:bldP spid="20" grpId="0"/>
      <p:bldP spid="2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420" r="14795" b="5153"/>
          <a:stretch/>
        </p:blipFill>
        <p:spPr bwMode="auto">
          <a:xfrm>
            <a:off x="107504" y="332656"/>
            <a:ext cx="8915564" cy="59046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63264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6918"/>
            <a:ext cx="9144000" cy="608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  <a:tabLst>
                <a:tab pos="723900" algn="l"/>
              </a:tabLst>
            </a:pPr>
            <a:r>
              <a:rPr lang="uk-UA" sz="2800" b="1" u="sng" dirty="0">
                <a:solidFill>
                  <a:srgbClr val="00B050"/>
                </a:solidFill>
                <a:latin typeface="Times New Roman"/>
                <a:ea typeface="Times New Roman"/>
              </a:rPr>
              <a:t>Домашнє </a:t>
            </a:r>
            <a:r>
              <a:rPr lang="uk-UA" sz="2800" b="1" u="sng" dirty="0" err="1">
                <a:solidFill>
                  <a:srgbClr val="00B050"/>
                </a:solidFill>
                <a:latin typeface="Times New Roman"/>
                <a:ea typeface="Times New Roman"/>
              </a:rPr>
              <a:t>завданння</a:t>
            </a:r>
            <a:endParaRPr lang="ru-RU" sz="2800" dirty="0">
              <a:latin typeface="Times New Roman"/>
              <a:ea typeface="Times New Roman"/>
            </a:endParaRPr>
          </a:p>
          <a:p>
            <a:pPr>
              <a:spcAft>
                <a:spcPts val="0"/>
              </a:spcAft>
            </a:pPr>
            <a:r>
              <a:rPr lang="uk-UA" sz="2800" b="1" dirty="0">
                <a:solidFill>
                  <a:srgbClr val="0070C0"/>
                </a:solidFill>
                <a:latin typeface="Times New Roman"/>
                <a:ea typeface="Times New Roman"/>
              </a:rPr>
              <a:t>Обов’язкове виконання: </a:t>
            </a:r>
            <a:endParaRPr lang="ru-RU" sz="2800" dirty="0">
              <a:latin typeface="Times New Roman"/>
              <a:ea typeface="Times New Roman"/>
            </a:endParaRPr>
          </a:p>
          <a:p>
            <a:pPr>
              <a:spcAft>
                <a:spcPts val="0"/>
              </a:spcAft>
            </a:pPr>
            <a:r>
              <a:rPr lang="uk-UA" sz="2800" dirty="0">
                <a:latin typeface="Times New Roman"/>
                <a:ea typeface="Times New Roman"/>
              </a:rPr>
              <a:t>Усна розгорнута відповідь на питання</a:t>
            </a:r>
            <a:r>
              <a:rPr lang="uk-UA" sz="2800" b="1" dirty="0">
                <a:latin typeface="Times New Roman"/>
                <a:ea typeface="Times New Roman"/>
              </a:rPr>
              <a:t> </a:t>
            </a:r>
            <a:r>
              <a:rPr lang="ru-RU" sz="2800" b="1" dirty="0">
                <a:latin typeface="Times New Roman"/>
                <a:ea typeface="Times New Roman"/>
              </a:rPr>
              <a:t>“</a:t>
            </a:r>
            <a:r>
              <a:rPr lang="ru-RU" sz="2800" b="1" dirty="0" err="1">
                <a:latin typeface="Times New Roman"/>
                <a:ea typeface="Times New Roman"/>
              </a:rPr>
              <a:t>Чи</a:t>
            </a:r>
            <a:r>
              <a:rPr lang="ru-RU" sz="2800" b="1" dirty="0">
                <a:latin typeface="Times New Roman"/>
                <a:ea typeface="Times New Roman"/>
              </a:rPr>
              <a:t> жива </a:t>
            </a:r>
            <a:r>
              <a:rPr lang="ru-RU" sz="2800" b="1" dirty="0" err="1">
                <a:latin typeface="Times New Roman"/>
                <a:ea typeface="Times New Roman"/>
              </a:rPr>
              <a:t>сьогодні</a:t>
            </a:r>
            <a:r>
              <a:rPr lang="ru-RU" sz="2800" b="1" dirty="0">
                <a:latin typeface="Times New Roman"/>
                <a:ea typeface="Times New Roman"/>
              </a:rPr>
              <a:t> </a:t>
            </a:r>
            <a:r>
              <a:rPr lang="ru-RU" sz="2800" b="1" dirty="0" err="1">
                <a:latin typeface="Times New Roman"/>
                <a:ea typeface="Times New Roman"/>
              </a:rPr>
              <a:t>ідея</a:t>
            </a:r>
            <a:r>
              <a:rPr lang="ru-RU" sz="2800" b="1" dirty="0">
                <a:latin typeface="Times New Roman"/>
                <a:ea typeface="Times New Roman"/>
              </a:rPr>
              <a:t> </a:t>
            </a:r>
            <a:r>
              <a:rPr lang="ru-RU" sz="2800" b="1" dirty="0" err="1">
                <a:latin typeface="Times New Roman"/>
                <a:ea typeface="Times New Roman"/>
              </a:rPr>
              <a:t>Раскольнікова</a:t>
            </a:r>
            <a:r>
              <a:rPr lang="ru-RU" sz="2800" b="1" dirty="0">
                <a:latin typeface="Times New Roman"/>
                <a:ea typeface="Times New Roman"/>
              </a:rPr>
              <a:t>?”</a:t>
            </a:r>
            <a:r>
              <a:rPr lang="uk-UA" sz="2800" dirty="0">
                <a:latin typeface="Times New Roman"/>
                <a:ea typeface="Times New Roman"/>
              </a:rPr>
              <a:t> за алгоритмом:</a:t>
            </a:r>
            <a:r>
              <a:rPr lang="uk-UA" sz="2800" b="1" dirty="0">
                <a:latin typeface="Times New Roman"/>
                <a:ea typeface="Times New Roman"/>
              </a:rPr>
              <a:t> Я вважаю-Тому що-Отже.</a:t>
            </a:r>
            <a:endParaRPr lang="ru-RU" sz="2800" dirty="0">
              <a:latin typeface="Times New Roman"/>
              <a:ea typeface="Times New Roman"/>
            </a:endParaRPr>
          </a:p>
          <a:p>
            <a:pPr>
              <a:spcAft>
                <a:spcPts val="0"/>
              </a:spcAft>
            </a:pPr>
            <a:r>
              <a:rPr lang="uk-UA" sz="2800" b="1" dirty="0">
                <a:solidFill>
                  <a:srgbClr val="0070C0"/>
                </a:solidFill>
                <a:latin typeface="Times New Roman"/>
                <a:ea typeface="Times New Roman"/>
              </a:rPr>
              <a:t>Творче: </a:t>
            </a:r>
            <a:endParaRPr lang="ru-RU" sz="2800" dirty="0">
              <a:latin typeface="Times New Roman"/>
              <a:ea typeface="Times New Roman"/>
            </a:endParaRPr>
          </a:p>
          <a:p>
            <a:pPr>
              <a:spcAft>
                <a:spcPts val="0"/>
              </a:spcAft>
            </a:pPr>
            <a:r>
              <a:rPr lang="uk-UA" sz="2800" dirty="0">
                <a:latin typeface="Times New Roman"/>
                <a:ea typeface="Times New Roman"/>
              </a:rPr>
              <a:t>Змалюйте свій фінал твору за таких умов (на вибір):</a:t>
            </a:r>
            <a:endParaRPr lang="ru-RU" sz="2800" dirty="0">
              <a:latin typeface="Times New Roman"/>
              <a:ea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Wingdings"/>
              <a:buChar char=""/>
            </a:pPr>
            <a:r>
              <a:rPr lang="uk-UA" sz="2800" b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Якби </a:t>
            </a:r>
            <a:r>
              <a:rPr lang="uk-UA" sz="2800" b="1" dirty="0" err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Раскольников</a:t>
            </a:r>
            <a:r>
              <a:rPr lang="uk-UA" sz="2800" b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не зізнався;</a:t>
            </a:r>
            <a:endParaRPr lang="ru-RU" sz="2400" dirty="0">
              <a:ea typeface="Times New Roman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Wingdings"/>
              <a:buChar char=""/>
            </a:pPr>
            <a:r>
              <a:rPr lang="uk-UA" sz="2800" b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Коли б </a:t>
            </a:r>
            <a:r>
              <a:rPr lang="uk-UA" sz="2800" b="1" dirty="0" err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Лизавета</a:t>
            </a:r>
            <a:r>
              <a:rPr lang="uk-UA" sz="2800" b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не повернулася додому;</a:t>
            </a:r>
            <a:endParaRPr lang="ru-RU" sz="2400" dirty="0">
              <a:ea typeface="Times New Roman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Wingdings"/>
              <a:buChar char=""/>
            </a:pPr>
            <a:r>
              <a:rPr lang="uk-UA" sz="2800" b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Якби будівельники своєю присутністю перешкодили здійснити злочин;</a:t>
            </a:r>
            <a:endParaRPr lang="ru-RU" sz="2400" dirty="0">
              <a:ea typeface="Times New Roman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Wingdings"/>
              <a:buChar char=""/>
            </a:pPr>
            <a:r>
              <a:rPr lang="uk-UA" sz="2800" b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Коли б у квартирі хазяйки </a:t>
            </a:r>
            <a:r>
              <a:rPr lang="uk-UA" sz="2800" b="1" dirty="0" err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Раскольникова</a:t>
            </a:r>
            <a:r>
              <a:rPr lang="uk-UA" sz="2800" b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не було б сокири.</a:t>
            </a:r>
            <a:endParaRPr lang="ru-RU" sz="2400" dirty="0">
              <a:ea typeface="Times New Roman"/>
              <a:cs typeface="Times New Roman"/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22381" y="5519487"/>
            <a:ext cx="1702891" cy="1338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67385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 descr="http://xn----7sbitoqabio9b.xn--p1ai/assets/images/shutterstock_9581911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1032" y="0"/>
            <a:ext cx="6858000" cy="6858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8285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-27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28806" y="900721"/>
            <a:ext cx="8323845" cy="34163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uk-UA" sz="54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/>
                <a:ea typeface="Calibri"/>
                <a:cs typeface="Times New Roman"/>
              </a:rPr>
              <a:t>Творча тема: </a:t>
            </a:r>
            <a:endParaRPr lang="en-US" sz="5400" b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/>
              <a:ea typeface="Calibri"/>
              <a:cs typeface="Times New Roman"/>
            </a:endParaRPr>
          </a:p>
          <a:p>
            <a:pPr algn="ctr"/>
            <a:r>
              <a:rPr lang="uk-UA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/>
                <a:ea typeface="Calibri"/>
                <a:cs typeface="Times New Roman"/>
              </a:rPr>
              <a:t>Є </a:t>
            </a:r>
            <a:r>
              <a:rPr lang="uk-UA" sz="5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/>
                <a:ea typeface="Calibri"/>
                <a:cs typeface="Times New Roman"/>
              </a:rPr>
              <a:t>лише мить між минулим і майбутнім, </a:t>
            </a:r>
            <a:endParaRPr lang="en-US" sz="5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/>
              <a:ea typeface="Calibri"/>
              <a:cs typeface="Times New Roman"/>
            </a:endParaRPr>
          </a:p>
          <a:p>
            <a:pPr algn="ctr"/>
            <a:r>
              <a:rPr lang="uk-UA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/>
                <a:ea typeface="Calibri"/>
                <a:cs typeface="Times New Roman"/>
              </a:rPr>
              <a:t>саме </a:t>
            </a:r>
            <a:r>
              <a:rPr lang="uk-UA" sz="5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/>
                <a:ea typeface="Calibri"/>
                <a:cs typeface="Times New Roman"/>
              </a:rPr>
              <a:t>вона і є  </a:t>
            </a:r>
            <a:r>
              <a:rPr lang="uk-UA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/>
                <a:ea typeface="Calibri"/>
                <a:cs typeface="Times New Roman"/>
              </a:rPr>
              <a:t>життя</a:t>
            </a:r>
            <a:endParaRPr lang="ru-RU" sz="4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510993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-27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04435" y="404664"/>
            <a:ext cx="8323845" cy="507831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/>
                <a:ea typeface="Calibri"/>
                <a:cs typeface="Times New Roman"/>
              </a:rPr>
              <a:t>Програмова</a:t>
            </a:r>
            <a:r>
              <a:rPr lang="ru-RU" sz="54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/>
                <a:ea typeface="Calibri"/>
                <a:cs typeface="Times New Roman"/>
              </a:rPr>
              <a:t> тема: </a:t>
            </a:r>
            <a:r>
              <a:rPr lang="ru-RU" sz="54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/>
                <a:ea typeface="Calibri"/>
                <a:cs typeface="Times New Roman"/>
              </a:rPr>
              <a:t>Еволюція</a:t>
            </a:r>
            <a:r>
              <a:rPr lang="ru-RU" sz="5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/>
                <a:ea typeface="Calibri"/>
                <a:cs typeface="Times New Roman"/>
              </a:rPr>
              <a:t> образу Раскольникова. </a:t>
            </a:r>
            <a:r>
              <a:rPr lang="ru-RU" sz="54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/>
                <a:ea typeface="Calibri"/>
                <a:cs typeface="Times New Roman"/>
              </a:rPr>
              <a:t>Розкриття</a:t>
            </a:r>
            <a:r>
              <a:rPr lang="ru-RU" sz="5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/>
                <a:ea typeface="Calibri"/>
                <a:cs typeface="Times New Roman"/>
              </a:rPr>
              <a:t> </a:t>
            </a:r>
            <a:r>
              <a:rPr lang="ru-RU" sz="54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/>
                <a:ea typeface="Calibri"/>
                <a:cs typeface="Times New Roman"/>
              </a:rPr>
              <a:t>складності</a:t>
            </a:r>
            <a:r>
              <a:rPr lang="ru-RU" sz="5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/>
                <a:ea typeface="Calibri"/>
                <a:cs typeface="Times New Roman"/>
              </a:rPr>
              <a:t> і </a:t>
            </a:r>
            <a:r>
              <a:rPr lang="ru-RU" sz="54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/>
                <a:ea typeface="Calibri"/>
                <a:cs typeface="Times New Roman"/>
              </a:rPr>
              <a:t>суперечливості</a:t>
            </a:r>
            <a:r>
              <a:rPr lang="ru-RU" sz="5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/>
                <a:ea typeface="Calibri"/>
                <a:cs typeface="Times New Roman"/>
              </a:rPr>
              <a:t> духовного </a:t>
            </a:r>
            <a:r>
              <a:rPr lang="ru-RU" sz="54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/>
                <a:ea typeface="Calibri"/>
                <a:cs typeface="Times New Roman"/>
              </a:rPr>
              <a:t>світу</a:t>
            </a:r>
            <a:r>
              <a:rPr lang="ru-RU" sz="5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/>
                <a:ea typeface="Calibri"/>
                <a:cs typeface="Times New Roman"/>
              </a:rPr>
              <a:t> </a:t>
            </a:r>
            <a:r>
              <a:rPr lang="ru-RU" sz="54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/>
                <a:ea typeface="Calibri"/>
                <a:cs typeface="Times New Roman"/>
              </a:rPr>
              <a:t>людини</a:t>
            </a:r>
            <a:endParaRPr lang="ru-RU" sz="5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078068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-67623" y="2443825"/>
            <a:ext cx="2676118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Ми  </a:t>
            </a:r>
          </a:p>
          <a:p>
            <a:pPr algn="ctr"/>
            <a:r>
              <a:rPr lang="ru-RU" sz="5400" b="1" cap="none" spc="0" dirty="0" err="1" smtClean="0">
                <a:ln w="11430"/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повинні</a:t>
            </a:r>
            <a:endParaRPr lang="ru-RU" sz="5400" b="1" cap="none" spc="0" dirty="0">
              <a:ln w="11430"/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1" name="Прямая со стрелкой 10"/>
          <p:cNvCxnSpPr/>
          <p:nvPr/>
        </p:nvCxnSpPr>
        <p:spPr>
          <a:xfrm flipV="1">
            <a:off x="2398584" y="1363705"/>
            <a:ext cx="859904" cy="1849271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6" name="Прямоугольник 15"/>
          <p:cNvSpPr/>
          <p:nvPr/>
        </p:nvSpPr>
        <p:spPr>
          <a:xfrm>
            <a:off x="3729046" y="41957"/>
            <a:ext cx="5235441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400" b="1" cap="none" spc="0" dirty="0" err="1" smtClean="0">
                <a:ln w="11430"/>
                <a:latin typeface="Times New Roman" pitchFamily="18" charset="0"/>
                <a:cs typeface="Times New Roman" pitchFamily="18" charset="0"/>
              </a:rPr>
              <a:t>поглиблювати</a:t>
            </a:r>
            <a:r>
              <a:rPr lang="ru-RU" sz="4400" b="1" cap="none" spc="0" dirty="0" smtClean="0">
                <a:ln w="11430"/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r>
              <a:rPr lang="ru-RU" sz="4400" b="1" cap="none" spc="0" dirty="0" err="1" smtClean="0">
                <a:ln w="11430"/>
                <a:latin typeface="Times New Roman" pitchFamily="18" charset="0"/>
                <a:cs typeface="Times New Roman" pitchFamily="18" charset="0"/>
              </a:rPr>
              <a:t>навички</a:t>
            </a:r>
            <a:r>
              <a:rPr lang="ru-RU" sz="4400" b="1" cap="none" spc="0" dirty="0" smtClean="0">
                <a:ln w="11430"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b="1" cap="none" spc="0" dirty="0" err="1" smtClean="0">
                <a:ln w="11430"/>
                <a:latin typeface="Times New Roman" pitchFamily="18" charset="0"/>
                <a:cs typeface="Times New Roman" pitchFamily="18" charset="0"/>
              </a:rPr>
              <a:t>аналізу</a:t>
            </a:r>
            <a:r>
              <a:rPr lang="ru-RU" sz="4400" b="1" cap="none" spc="0" dirty="0" smtClean="0">
                <a:ln w="11430"/>
                <a:latin typeface="Times New Roman" pitchFamily="18" charset="0"/>
                <a:cs typeface="Times New Roman" pitchFamily="18" charset="0"/>
              </a:rPr>
              <a:t>…</a:t>
            </a:r>
            <a:endParaRPr lang="ru-RU" sz="4400" b="1" cap="none" spc="0" dirty="0">
              <a:ln w="11430"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4139952" y="2548492"/>
            <a:ext cx="5235441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400" b="1" cap="none" spc="0" dirty="0" err="1" smtClean="0">
                <a:ln w="11430"/>
                <a:latin typeface="Times New Roman" pitchFamily="18" charset="0"/>
                <a:cs typeface="Times New Roman" pitchFamily="18" charset="0"/>
              </a:rPr>
              <a:t>розкрити</a:t>
            </a:r>
            <a:r>
              <a:rPr lang="ru-RU" sz="4400" b="1" cap="none" spc="0" dirty="0" smtClean="0">
                <a:ln w="11430"/>
                <a:latin typeface="Times New Roman" pitchFamily="18" charset="0"/>
                <a:cs typeface="Times New Roman" pitchFamily="18" charset="0"/>
              </a:rPr>
              <a:t> образ…</a:t>
            </a:r>
            <a:endParaRPr lang="ru-RU" sz="4400" b="1" cap="none" spc="0" dirty="0">
              <a:ln w="11430"/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8" name="Прямая со стрелкой 17"/>
          <p:cNvCxnSpPr/>
          <p:nvPr/>
        </p:nvCxnSpPr>
        <p:spPr>
          <a:xfrm>
            <a:off x="2398584" y="3212976"/>
            <a:ext cx="2173416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/>
          <p:nvPr/>
        </p:nvCxnSpPr>
        <p:spPr>
          <a:xfrm>
            <a:off x="2398584" y="3212976"/>
            <a:ext cx="1484016" cy="183983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4" name="Прямоугольник 23"/>
          <p:cNvSpPr/>
          <p:nvPr/>
        </p:nvSpPr>
        <p:spPr>
          <a:xfrm>
            <a:off x="3743026" y="4512081"/>
            <a:ext cx="5235441" cy="212365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400" b="1" cap="none" spc="0" dirty="0" err="1" smtClean="0">
                <a:ln w="11430"/>
                <a:latin typeface="Times New Roman" pitchFamily="18" charset="0"/>
                <a:cs typeface="Times New Roman" pitchFamily="18" charset="0"/>
              </a:rPr>
              <a:t>формувати</a:t>
            </a:r>
            <a:r>
              <a:rPr lang="ru-RU" sz="4400" b="1" cap="none" spc="0" dirty="0" smtClean="0">
                <a:ln w="11430"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b="1" cap="none" spc="0" dirty="0" err="1" smtClean="0">
                <a:ln w="11430"/>
                <a:latin typeface="Times New Roman" pitchFamily="18" charset="0"/>
                <a:cs typeface="Times New Roman" pitchFamily="18" charset="0"/>
              </a:rPr>
              <a:t>здатність</a:t>
            </a:r>
            <a:r>
              <a:rPr lang="ru-RU" sz="4400" b="1" cap="none" spc="0" dirty="0" smtClean="0">
                <a:ln w="11430"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b="1" cap="none" spc="0" dirty="0" err="1" smtClean="0">
                <a:ln w="11430"/>
                <a:latin typeface="Times New Roman" pitchFamily="18" charset="0"/>
                <a:cs typeface="Times New Roman" pitchFamily="18" charset="0"/>
              </a:rPr>
              <a:t>протистояти</a:t>
            </a:r>
            <a:r>
              <a:rPr lang="ru-RU" sz="4400" b="1" cap="none" spc="0" dirty="0" smtClean="0">
                <a:ln w="11430"/>
                <a:latin typeface="Times New Roman" pitchFamily="18" charset="0"/>
                <a:cs typeface="Times New Roman" pitchFamily="18" charset="0"/>
              </a:rPr>
              <a:t>…</a:t>
            </a:r>
            <a:endParaRPr lang="ru-RU" sz="4400" b="1" cap="none" spc="0" dirty="0">
              <a:ln w="11430"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009263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5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  <p:bldP spid="2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-171400"/>
            <a:ext cx="7272808" cy="72728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01634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4" name="Picture 6" descr="http://www.2do2go.ru/uploads/full/1ea39454d050dd13b0fcf476837abce9_w960_h204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116632"/>
            <a:ext cx="3995936" cy="648072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i-main-pic" descr="Картинка 27 из 469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07504" y="116632"/>
            <a:ext cx="4459850" cy="648072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48098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193575"/>
            <a:ext cx="9144000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8000" b="1" cap="none" spc="0" dirty="0" smtClean="0">
                <a:ln w="11430"/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РАСКОЛЬНИКОВ</a:t>
            </a:r>
            <a:endParaRPr lang="ru-RU" sz="8000" b="1" cap="none" spc="0" dirty="0">
              <a:ln w="11430"/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82633" y="3171953"/>
            <a:ext cx="8082790" cy="36317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uk-UA" sz="115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роздвоєння </a:t>
            </a:r>
          </a:p>
          <a:p>
            <a:pPr algn="ctr"/>
            <a:r>
              <a:rPr lang="uk-UA" sz="115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uk-UA" sz="115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душі</a:t>
            </a:r>
            <a:endParaRPr lang="ru-RU" sz="11500" b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трелка вниз 4"/>
          <p:cNvSpPr/>
          <p:nvPr/>
        </p:nvSpPr>
        <p:spPr>
          <a:xfrm>
            <a:off x="4530110" y="1309905"/>
            <a:ext cx="504056" cy="606927"/>
          </a:xfrm>
          <a:prstGeom prst="downArrow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1726401" y="1325086"/>
            <a:ext cx="6615529" cy="18620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115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uk-UA" sz="11500" b="1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раскол</a:t>
            </a:r>
            <a:r>
              <a:rPr lang="uk-UA" sz="115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» </a:t>
            </a:r>
            <a:endParaRPr lang="ru-RU" sz="115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трелка вниз 6"/>
          <p:cNvSpPr/>
          <p:nvPr/>
        </p:nvSpPr>
        <p:spPr>
          <a:xfrm>
            <a:off x="4572000" y="2924389"/>
            <a:ext cx="504056" cy="720636"/>
          </a:xfrm>
          <a:prstGeom prst="downArrow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42734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92" name="Picture 8" descr="http://papus666.narod.ru/clipart/v/vesy/vesy3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26925"/>
            <a:ext cx="8064896" cy="64654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6106033" y="2928917"/>
            <a:ext cx="230890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ТЕОРІЯ</a:t>
            </a:r>
            <a:endParaRPr lang="ru-RU" sz="5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940244" y="4869160"/>
            <a:ext cx="208358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solidFill>
                  <a:srgbClr val="0070C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ДУША</a:t>
            </a:r>
            <a:endParaRPr lang="ru-RU" sz="5400" b="1" spc="50" dirty="0">
              <a:ln w="11430"/>
              <a:solidFill>
                <a:srgbClr val="0070C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5972174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8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134</TotalTime>
  <Words>147</Words>
  <Application>Microsoft Office PowerPoint</Application>
  <PresentationFormat>Экран (4:3)</PresentationFormat>
  <Paragraphs>37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cp:lastModifiedBy>Admin</cp:lastModifiedBy>
  <cp:revision>23</cp:revision>
  <dcterms:modified xsi:type="dcterms:W3CDTF">2015-11-22T16:38:55Z</dcterms:modified>
</cp:coreProperties>
</file>