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9" r:id="rId2"/>
    <p:sldId id="278" r:id="rId3"/>
    <p:sldId id="258" r:id="rId4"/>
    <p:sldId id="257" r:id="rId5"/>
    <p:sldId id="271" r:id="rId6"/>
    <p:sldId id="260" r:id="rId7"/>
    <p:sldId id="276" r:id="rId8"/>
    <p:sldId id="262" r:id="rId9"/>
    <p:sldId id="277" r:id="rId10"/>
    <p:sldId id="288" r:id="rId11"/>
    <p:sldId id="281" r:id="rId12"/>
    <p:sldId id="261" r:id="rId13"/>
    <p:sldId id="282" r:id="rId14"/>
    <p:sldId id="283" r:id="rId15"/>
    <p:sldId id="264" r:id="rId16"/>
    <p:sldId id="292" r:id="rId17"/>
    <p:sldId id="284" r:id="rId18"/>
    <p:sldId id="293" r:id="rId19"/>
    <p:sldId id="286" r:id="rId20"/>
    <p:sldId id="289" r:id="rId21"/>
    <p:sldId id="291" r:id="rId22"/>
    <p:sldId id="280" r:id="rId23"/>
    <p:sldId id="29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00FF99"/>
    <a:srgbClr val="CC00FF"/>
    <a:srgbClr val="FFFF66"/>
    <a:srgbClr val="3333CC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4" autoAdjust="0"/>
    <p:restoredTop sz="94709" autoAdjust="0"/>
  </p:normalViewPr>
  <p:slideViewPr>
    <p:cSldViewPr>
      <p:cViewPr>
        <p:scale>
          <a:sx n="60" d="100"/>
          <a:sy n="60" d="100"/>
        </p:scale>
        <p:origin x="-78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99E4E-8000-4BB7-9A15-DA08EC7D96C4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EA2B1-C50A-405B-9EAF-6632A83D2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A2B1-C50A-405B-9EAF-6632A83D25D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E058A-FBAC-4B5F-A9AF-E55403D5ADA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00E5B-7904-4B3E-83CA-5A8E3BF1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Admin\&#1056;&#1072;&#1073;&#1086;&#1095;&#1080;&#1081;%20&#1089;&#1090;&#1086;&#1083;\&#1091;&#1088;&#1086;&#1082;%20&#1084;&#1072;&#1090;&#1077;&#1084;&#1072;&#1090;&#1080;&#1082;&#1080;\ddddd%20.wmv" TargetMode="Externa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342900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1428736"/>
            <a:ext cx="440665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математики </a:t>
            </a:r>
          </a:p>
          <a:p>
            <a:pPr algn="ctr"/>
            <a:r>
              <a:rPr lang="uk-U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4 класі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8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428596" y="428604"/>
            <a:ext cx="3098437" cy="200026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4" y="3214686"/>
            <a:ext cx="79296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Письмове додавання і віднімання багатоцифрових чисел.</a:t>
            </a:r>
            <a:r>
              <a:rPr lang="ru-RU" sz="4000" dirty="0" smtClean="0"/>
              <a:t> </a:t>
            </a:r>
          </a:p>
          <a:p>
            <a:pPr algn="ctr"/>
            <a:r>
              <a:rPr lang="ru-RU" sz="4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розв’язуються</a:t>
            </a: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відніманням</a:t>
            </a:r>
            <a:endParaRPr lang="ru-RU" sz="4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4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71472" y="1357298"/>
            <a:ext cx="1928826" cy="1143008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1050" b="1" i="1" dirty="0" smtClean="0">
              <a:solidFill>
                <a:srgbClr val="006600"/>
              </a:solidFill>
              <a:latin typeface="Georgia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66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Проїзний</a:t>
            </a:r>
            <a:endParaRPr lang="ru-RU" sz="1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66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квиток</a:t>
            </a:r>
            <a:endParaRPr lang="ru-RU" sz="1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листопад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00364" y="571480"/>
            <a:ext cx="4389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smtClean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dirty="0" smtClean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Самостійна робота</a:t>
            </a:r>
            <a:endParaRPr lang="ru-RU" sz="3600" dirty="0">
              <a:solidFill>
                <a:srgbClr val="00FF99"/>
              </a:solidFill>
            </a:endParaRPr>
          </a:p>
        </p:txBody>
      </p:sp>
      <p:pic>
        <p:nvPicPr>
          <p:cNvPr id="6145" name="Picture 1" descr="188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50" t="3125" b="5803"/>
          <a:stretch>
            <a:fillRect/>
          </a:stretch>
        </p:blipFill>
        <p:spPr bwMode="auto">
          <a:xfrm>
            <a:off x="1643042" y="1500174"/>
            <a:ext cx="785818" cy="36979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71472" y="4929198"/>
            <a:ext cx="1928826" cy="1143008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1050" b="1" i="1" dirty="0" smtClean="0">
              <a:solidFill>
                <a:srgbClr val="006600"/>
              </a:solidFill>
              <a:latin typeface="Georgia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66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Проїзний</a:t>
            </a:r>
            <a:endParaRPr lang="ru-RU" sz="1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66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квиток</a:t>
            </a:r>
            <a:endParaRPr lang="ru-RU" sz="1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листопад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3143248"/>
            <a:ext cx="1928826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1050" b="1" i="1" dirty="0" smtClean="0">
              <a:solidFill>
                <a:srgbClr val="006600"/>
              </a:solidFill>
              <a:latin typeface="Georgia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66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Проїзний</a:t>
            </a:r>
            <a:endParaRPr lang="ru-RU" sz="1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66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квиток</a:t>
            </a:r>
            <a:endParaRPr lang="ru-RU" sz="1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листопад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5" name="Picture 1" descr="188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50" t="3125" b="5803"/>
          <a:stretch>
            <a:fillRect/>
          </a:stretch>
        </p:blipFill>
        <p:spPr bwMode="auto">
          <a:xfrm>
            <a:off x="1571604" y="3286124"/>
            <a:ext cx="785818" cy="369796"/>
          </a:xfrm>
          <a:prstGeom prst="rect">
            <a:avLst/>
          </a:prstGeom>
          <a:noFill/>
        </p:spPr>
      </p:pic>
      <p:pic>
        <p:nvPicPr>
          <p:cNvPr id="16" name="Picture 1" descr="188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50" t="3125" b="5803"/>
          <a:stretch>
            <a:fillRect/>
          </a:stretch>
        </p:blipFill>
        <p:spPr bwMode="auto">
          <a:xfrm>
            <a:off x="1643042" y="5072074"/>
            <a:ext cx="785818" cy="369796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714612" y="1714488"/>
            <a:ext cx="54085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№ 3</a:t>
            </a:r>
            <a:r>
              <a:rPr lang="uk-UA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91 (1)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коментуванням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86050" y="3429000"/>
            <a:ext cx="42694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  №391 (2) – самостійно 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786050" y="5143512"/>
            <a:ext cx="500066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№391 (3) – самостійно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650085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станція. </a:t>
            </a:r>
            <a:r>
              <a:rPr lang="en-US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Хвилинка каліграфії</a:t>
            </a:r>
            <a:endParaRPr lang="ru-RU" sz="3200" b="1" i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785794"/>
            <a:ext cx="76438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Математичний диктант </a:t>
            </a:r>
            <a:endParaRPr lang="ru-RU" sz="3200" b="1" i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>
            <a:off x="2928926" y="1142984"/>
            <a:ext cx="3214710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>
            <a:off x="3071802" y="1571612"/>
            <a:ext cx="3000396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0800000" flipV="1">
            <a:off x="4429124" y="2285992"/>
            <a:ext cx="3214710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10800000" flipV="1">
            <a:off x="4500562" y="2714620"/>
            <a:ext cx="3357586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>
            <a:off x="2928926" y="3786190"/>
            <a:ext cx="1714512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>
            <a:off x="3071802" y="4214818"/>
            <a:ext cx="1643074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286380" y="2071678"/>
            <a:ext cx="47149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Скругленная соединительная линия 24"/>
          <p:cNvCxnSpPr/>
          <p:nvPr/>
        </p:nvCxnSpPr>
        <p:spPr>
          <a:xfrm rot="10800000" flipV="1">
            <a:off x="3000364" y="4572008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0800000" flipV="1">
            <a:off x="3143240" y="5000636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357786" y="4000504"/>
            <a:ext cx="378621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4" name="Рисунок 33" descr="18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571472" y="4357694"/>
            <a:ext cx="2357454" cy="1521906"/>
          </a:xfrm>
          <a:prstGeom prst="rect">
            <a:avLst/>
          </a:prstGeom>
        </p:spPr>
      </p:pic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286116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3571868" y="135729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857620" y="142873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3000364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4143372" y="150017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4429124" y="17859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4714876" y="192880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H="1">
            <a:off x="5000628" y="200024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5250661" y="2035959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5572132" y="207167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3286116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3000364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3571868" y="400050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3821901" y="4107661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H="1">
            <a:off x="4143372" y="414338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6200000" flipH="1">
            <a:off x="3214678" y="542926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16200000" flipH="1">
            <a:off x="385762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H="1">
            <a:off x="350043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6200000" flipH="1">
            <a:off x="4214810" y="528638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6200000" flipH="1">
            <a:off x="4500562" y="514351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H="1">
            <a:off x="4714876" y="48577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16200000" flipH="1">
            <a:off x="5072066" y="478632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16200000" flipH="1">
            <a:off x="5357818" y="471488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16200000" flipH="1">
            <a:off x="450056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6200000" flipH="1">
            <a:off x="485775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16200000" flipH="1">
            <a:off x="5143504" y="3071810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5500694" y="300037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16200000" flipH="1">
            <a:off x="5786446" y="292893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000760" y="264318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16200000" flipH="1">
            <a:off x="6357950" y="257174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16200000" flipH="1">
            <a:off x="6715140" y="2500306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16200000" flipH="1">
            <a:off x="7072330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16200000" flipH="1">
            <a:off x="7358082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8215338" y="5572140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929190" y="5857892"/>
            <a:ext cx="3694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подорожі</a:t>
            </a:r>
            <a:endParaRPr lang="ru-RU" sz="4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14282" y="1357298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57158" y="350043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863020" y="192880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14282" y="2571744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871612" y="264318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500562" y="342900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4500562" y="414338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14282" y="1428736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Робота з новим матеріалом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14282" y="2071678"/>
            <a:ext cx="5871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Самостійна робота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14282" y="2714620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Валеологічний супровід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3108" y="428604"/>
            <a:ext cx="56845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Хвилинка відпочинку</a:t>
            </a:r>
          </a:p>
          <a:p>
            <a:pPr algn="ctr"/>
            <a:r>
              <a:rPr lang="uk-UA" sz="36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3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3600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3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600" b="1" i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3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36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uk-UA" sz="3600" b="1" i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3600" b="1" i="1" dirty="0" err="1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36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endParaRPr lang="ru-RU" sz="36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ddddd 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85852" y="2214554"/>
            <a:ext cx="6858048" cy="385765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678661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станція. </a:t>
            </a:r>
            <a:r>
              <a:rPr lang="en-US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Хвилинка каліграфії</a:t>
            </a:r>
            <a:endParaRPr lang="ru-RU" sz="3200" b="1" i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Математичний диктант </a:t>
            </a:r>
            <a:endParaRPr lang="ru-RU" sz="3200" b="1" i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>
            <a:off x="2928926" y="1142984"/>
            <a:ext cx="3214710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>
            <a:off x="3071802" y="1571612"/>
            <a:ext cx="3000396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0800000" flipV="1">
            <a:off x="4429124" y="2285992"/>
            <a:ext cx="3214710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10800000" flipV="1">
            <a:off x="4500562" y="2714620"/>
            <a:ext cx="3357586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>
            <a:off x="2928926" y="3786190"/>
            <a:ext cx="1714512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>
            <a:off x="3071802" y="4214818"/>
            <a:ext cx="1643074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286380" y="2071678"/>
            <a:ext cx="47149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Скругленная соединительная линия 24"/>
          <p:cNvCxnSpPr/>
          <p:nvPr/>
        </p:nvCxnSpPr>
        <p:spPr>
          <a:xfrm rot="10800000" flipV="1">
            <a:off x="3000364" y="4572008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0800000" flipV="1">
            <a:off x="3143240" y="5000636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357786" y="4000504"/>
            <a:ext cx="378621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4" name="Рисунок 33" descr="18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571472" y="4357694"/>
            <a:ext cx="2357454" cy="1521906"/>
          </a:xfrm>
          <a:prstGeom prst="rect">
            <a:avLst/>
          </a:prstGeom>
        </p:spPr>
      </p:pic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286116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3571868" y="135729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857620" y="142873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3000364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4143372" y="150017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4429124" y="17859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4714876" y="192880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H="1">
            <a:off x="5000628" y="200024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5250661" y="2035959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5572132" y="207167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3286116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3000364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3571868" y="400050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3821901" y="4107661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H="1">
            <a:off x="4143372" y="414338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6200000" flipH="1">
            <a:off x="3214678" y="542926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16200000" flipH="1">
            <a:off x="385762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H="1">
            <a:off x="350043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6200000" flipH="1">
            <a:off x="4214810" y="528638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6200000" flipH="1">
            <a:off x="4500562" y="514351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H="1">
            <a:off x="4714876" y="48577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16200000" flipH="1">
            <a:off x="5072066" y="478632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16200000" flipH="1">
            <a:off x="5357818" y="471488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16200000" flipH="1">
            <a:off x="450056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6200000" flipH="1">
            <a:off x="485775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16200000" flipH="1">
            <a:off x="5143504" y="3071810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5500694" y="300037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16200000" flipH="1">
            <a:off x="5786446" y="292893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000760" y="264318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16200000" flipH="1">
            <a:off x="6357950" y="257174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16200000" flipH="1">
            <a:off x="6715140" y="2500306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16200000" flipH="1">
            <a:off x="7072330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16200000" flipH="1">
            <a:off x="7358082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8215338" y="5572140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929190" y="5857892"/>
            <a:ext cx="3694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подорожі</a:t>
            </a:r>
            <a:endParaRPr lang="ru-RU" sz="4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14282" y="1357298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57158" y="350043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863020" y="192880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14282" y="2571744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871612" y="264318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500562" y="342900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4500562" y="414338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14282" y="1428736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Робота з новим матеріалом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14282" y="2071678"/>
            <a:ext cx="5871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Самостійна робота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14282" y="2571744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Валеологічний супровід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285720" y="3214686"/>
            <a:ext cx="58625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Робота над задачею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2946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857232"/>
            <a:ext cx="47067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smtClean="0">
                <a:solidFill>
                  <a:srgbClr val="00FF99"/>
                </a:solidFill>
                <a:latin typeface="Times New Roman" pitchFamily="18" charset="0"/>
                <a:cs typeface="Times New Roman" pitchFamily="18" charset="0"/>
              </a:rPr>
              <a:t>  Робота над задачею:</a:t>
            </a:r>
            <a:endParaRPr lang="ru-RU" sz="3600" b="1" i="1" dirty="0">
              <a:solidFill>
                <a:srgbClr val="00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714348" y="928670"/>
            <a:ext cx="807249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uk-UA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uk-UA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571572" y="3214686"/>
            <a:ext cx="75724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Скільки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кг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картоплі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залишилось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овочесховищі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Скільки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кг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картоплі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було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овочесховищі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спочатку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071678"/>
            <a:ext cx="785818" cy="428628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1050" b="1" i="1" dirty="0" smtClean="0">
              <a:solidFill>
                <a:srgbClr val="006600"/>
              </a:solidFill>
              <a:latin typeface="Georgia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66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072074"/>
            <a:ext cx="785818" cy="428628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1050" b="1" i="1" dirty="0" smtClean="0">
              <a:solidFill>
                <a:srgbClr val="00B050"/>
              </a:solidFill>
              <a:latin typeface="Georgia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B05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200" dirty="0">
              <a:solidFill>
                <a:srgbClr val="00B05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2857496"/>
            <a:ext cx="785818" cy="4286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1050" b="1" i="1" dirty="0" smtClean="0">
              <a:solidFill>
                <a:srgbClr val="006600"/>
              </a:solidFill>
              <a:latin typeface="Georgia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66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714480" y="2357430"/>
            <a:ext cx="1000132" cy="3571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714480" y="2714620"/>
            <a:ext cx="1000132" cy="4286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928926" y="2428868"/>
            <a:ext cx="31189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робота за планом,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857356" y="5357826"/>
            <a:ext cx="571504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643174" y="5072074"/>
            <a:ext cx="2941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складання виразу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714356"/>
            <a:ext cx="2190738" cy="1643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02" y="3857628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uk-UA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Довжина річки Дніпро 2285 км, </a:t>
            </a:r>
          </a:p>
          <a:p>
            <a:pPr>
              <a:buFont typeface="Wingdings" pitchFamily="2" charset="2"/>
              <a:buNone/>
            </a:pPr>
            <a:r>
              <a:rPr lang="uk-UA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річки Дністер – 1410 км. </a:t>
            </a:r>
          </a:p>
          <a:p>
            <a:pPr>
              <a:buFont typeface="Wingdings" pitchFamily="2" charset="2"/>
              <a:buNone/>
            </a:pPr>
            <a:r>
              <a:rPr lang="uk-UA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скільки км Дніпро довший, ніж Дністер?</a:t>
            </a:r>
            <a:endParaRPr lang="ru-RU" sz="32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428604"/>
            <a:ext cx="30124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Цікава задача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7" name="Picture 1" descr="C:\Documents and Settings\Admin\Рабочий стол\урок математики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214422"/>
            <a:ext cx="2786526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18" name="Picture 2" descr="C:\Documents and Settings\Admin\Рабочий стол\урок математики\скачанные файлы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1214422"/>
            <a:ext cx="2786082" cy="1724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285852" y="3143248"/>
            <a:ext cx="201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Річка Дніпро</a:t>
            </a:r>
            <a:endParaRPr lang="ru-RU" sz="2400" b="1" i="1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3071810"/>
            <a:ext cx="23344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Річка Дністер   </a:t>
            </a:r>
            <a:endParaRPr lang="ru-RU" sz="2400" b="1" i="1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678661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станція. </a:t>
            </a:r>
            <a:r>
              <a:rPr lang="en-US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Хвилинка каліграфії</a:t>
            </a:r>
            <a:endParaRPr lang="ru-RU" sz="3200" b="1" i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Математичний диктант </a:t>
            </a:r>
            <a:endParaRPr lang="ru-RU" sz="3200" b="1" i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>
            <a:off x="2928926" y="1142984"/>
            <a:ext cx="3214710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>
            <a:off x="3071802" y="1571612"/>
            <a:ext cx="3000396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0800000" flipV="1">
            <a:off x="4429124" y="2285992"/>
            <a:ext cx="3214710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10800000" flipV="1">
            <a:off x="4500562" y="2714620"/>
            <a:ext cx="3357586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>
            <a:off x="2928926" y="3786190"/>
            <a:ext cx="1714512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>
            <a:off x="3071802" y="4214818"/>
            <a:ext cx="1643074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286380" y="2071678"/>
            <a:ext cx="47149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Скругленная соединительная линия 24"/>
          <p:cNvCxnSpPr/>
          <p:nvPr/>
        </p:nvCxnSpPr>
        <p:spPr>
          <a:xfrm rot="10800000" flipV="1">
            <a:off x="3000364" y="4572008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0800000" flipV="1">
            <a:off x="3143240" y="5000636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357786" y="4000504"/>
            <a:ext cx="378621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4" name="Рисунок 33" descr="18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571472" y="4929198"/>
            <a:ext cx="2357454" cy="1521906"/>
          </a:xfrm>
          <a:prstGeom prst="rect">
            <a:avLst/>
          </a:prstGeom>
        </p:spPr>
      </p:pic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286116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3571868" y="135729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857620" y="142873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3000364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4143372" y="150017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4429124" y="17859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4714876" y="192880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H="1">
            <a:off x="5000628" y="200024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5250661" y="2035959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5572132" y="207167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3286116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3000364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3571868" y="400050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3821901" y="4107661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H="1">
            <a:off x="4143372" y="414338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6200000" flipH="1">
            <a:off x="3214678" y="542926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16200000" flipH="1">
            <a:off x="385762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H="1">
            <a:off x="350043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6200000" flipH="1">
            <a:off x="4214810" y="528638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6200000" flipH="1">
            <a:off x="4500562" y="514351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H="1">
            <a:off x="4714876" y="48577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16200000" flipH="1">
            <a:off x="5072066" y="478632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16200000" flipH="1">
            <a:off x="5357818" y="471488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16200000" flipH="1">
            <a:off x="450056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6200000" flipH="1">
            <a:off x="485775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16200000" flipH="1">
            <a:off x="5143504" y="3071810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5500694" y="300037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16200000" flipH="1">
            <a:off x="5786446" y="292893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000760" y="264318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16200000" flipH="1">
            <a:off x="6357950" y="257174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16200000" flipH="1">
            <a:off x="6715140" y="2500306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16200000" flipH="1">
            <a:off x="7072330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16200000" flipH="1">
            <a:off x="7358082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8215338" y="5572140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929190" y="5857892"/>
            <a:ext cx="3694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подорожі</a:t>
            </a:r>
            <a:endParaRPr lang="ru-RU" sz="4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14282" y="1357298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57158" y="350043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863020" y="192880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14282" y="2571744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871612" y="264318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500562" y="342900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4500562" y="414338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14282" y="1428736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Робота з новим матеріалом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14282" y="2071678"/>
            <a:ext cx="5871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Самостійна робота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14282" y="2571744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Валеологічний супровід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285720" y="3214686"/>
            <a:ext cx="58625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Робота над задачею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57158" y="3857628"/>
            <a:ext cx="57011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Домашнє завдання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2214554"/>
            <a:ext cx="42972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Домашнє завдання: </a:t>
            </a:r>
            <a:endParaRPr lang="ru-RU" sz="3600" dirty="0"/>
          </a:p>
        </p:txBody>
      </p:sp>
      <p:pic>
        <p:nvPicPr>
          <p:cNvPr id="4" name="Рисунок 3" descr="188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5929322" y="714356"/>
            <a:ext cx="2357454" cy="1521906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714612" y="4786322"/>
            <a:ext cx="41825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№395,  № 396,  № 394*</a:t>
            </a:r>
            <a:endParaRPr kumimoji="0" lang="uk-UA" sz="3200" b="1" i="1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3286124"/>
            <a:ext cx="785818" cy="428628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1050" b="1" i="1" dirty="0" smtClean="0">
              <a:solidFill>
                <a:srgbClr val="006600"/>
              </a:solidFill>
              <a:latin typeface="Georgia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66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000504"/>
            <a:ext cx="785818" cy="4286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1050" b="1" i="1" dirty="0" smtClean="0">
              <a:solidFill>
                <a:srgbClr val="006600"/>
              </a:solidFill>
              <a:latin typeface="Georgia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66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4857760"/>
            <a:ext cx="785818" cy="428628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1050" b="1" i="1" dirty="0" smtClean="0">
              <a:solidFill>
                <a:srgbClr val="00B050"/>
              </a:solidFill>
              <a:latin typeface="Georgia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 dirty="0" smtClean="0">
                <a:solidFill>
                  <a:srgbClr val="00B05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200" dirty="0">
              <a:solidFill>
                <a:srgbClr val="00B05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3929066"/>
            <a:ext cx="25763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i="1" dirty="0" smtClean="0">
                <a:solidFill>
                  <a:srgbClr val="00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№395,  № 396</a:t>
            </a:r>
            <a:endParaRPr lang="ru-RU" sz="3200" b="1" i="1" dirty="0" smtClean="0">
              <a:solidFill>
                <a:srgbClr val="006600"/>
              </a:solidFill>
              <a:latin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>
            <a:stCxn id="6" idx="3"/>
            <a:endCxn id="9" idx="1"/>
          </p:cNvCxnSpPr>
          <p:nvPr/>
        </p:nvCxnSpPr>
        <p:spPr>
          <a:xfrm>
            <a:off x="2000232" y="3500438"/>
            <a:ext cx="857256" cy="72101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7" idx="3"/>
            <a:endCxn id="9" idx="1"/>
          </p:cNvCxnSpPr>
          <p:nvPr/>
        </p:nvCxnSpPr>
        <p:spPr>
          <a:xfrm>
            <a:off x="2000232" y="4214818"/>
            <a:ext cx="857256" cy="66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8" idx="3"/>
            <a:endCxn id="11265" idx="1"/>
          </p:cNvCxnSpPr>
          <p:nvPr/>
        </p:nvCxnSpPr>
        <p:spPr>
          <a:xfrm>
            <a:off x="2000232" y="5072074"/>
            <a:ext cx="714380" cy="66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678661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станція. </a:t>
            </a:r>
            <a:r>
              <a:rPr lang="en-US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Хвилинка каліграфії</a:t>
            </a:r>
            <a:endParaRPr lang="ru-RU" sz="3200" b="1" i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Математичний диктант </a:t>
            </a:r>
            <a:endParaRPr lang="ru-RU" sz="3200" b="1" i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>
            <a:off x="2928926" y="1142984"/>
            <a:ext cx="3214710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>
            <a:off x="3071802" y="1571612"/>
            <a:ext cx="3000396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0800000" flipV="1">
            <a:off x="4429124" y="2285992"/>
            <a:ext cx="3214710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10800000" flipV="1">
            <a:off x="4500562" y="2714620"/>
            <a:ext cx="3357586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>
            <a:off x="2928926" y="3786190"/>
            <a:ext cx="1714512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>
            <a:off x="3071802" y="4214818"/>
            <a:ext cx="1643074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286380" y="2071678"/>
            <a:ext cx="47149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Скругленная соединительная линия 24"/>
          <p:cNvCxnSpPr/>
          <p:nvPr/>
        </p:nvCxnSpPr>
        <p:spPr>
          <a:xfrm rot="10800000" flipV="1">
            <a:off x="3000364" y="4572008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0800000" flipV="1">
            <a:off x="3143240" y="5000636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357786" y="4000504"/>
            <a:ext cx="378621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4" name="Рисунок 33" descr="18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500034" y="4929198"/>
            <a:ext cx="2357454" cy="1521906"/>
          </a:xfrm>
          <a:prstGeom prst="rect">
            <a:avLst/>
          </a:prstGeom>
        </p:spPr>
      </p:pic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286116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3571868" y="135729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857620" y="142873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3000364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4143372" y="150017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4429124" y="17859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4714876" y="192880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H="1">
            <a:off x="5000628" y="200024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5250661" y="2035959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5572132" y="207167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3286116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3000364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3571868" y="400050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3821901" y="4107661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H="1">
            <a:off x="4143372" y="414338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6200000" flipH="1">
            <a:off x="3214678" y="542926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16200000" flipH="1">
            <a:off x="385762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H="1">
            <a:off x="350043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6200000" flipH="1">
            <a:off x="4214810" y="528638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6200000" flipH="1">
            <a:off x="4500562" y="514351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H="1">
            <a:off x="4714876" y="48577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16200000" flipH="1">
            <a:off x="5072066" y="478632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16200000" flipH="1">
            <a:off x="5357818" y="471488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16200000" flipH="1">
            <a:off x="450056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6200000" flipH="1">
            <a:off x="485775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16200000" flipH="1">
            <a:off x="5143504" y="3071810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5500694" y="300037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16200000" flipH="1">
            <a:off x="5786446" y="292893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000760" y="264318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16200000" flipH="1">
            <a:off x="6357950" y="257174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16200000" flipH="1">
            <a:off x="6715140" y="2500306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16200000" flipH="1">
            <a:off x="7072330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16200000" flipH="1">
            <a:off x="7358082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8215338" y="5572140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929190" y="5857892"/>
            <a:ext cx="3694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подорожі</a:t>
            </a:r>
            <a:endParaRPr lang="ru-RU" sz="4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14282" y="1357298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57158" y="350043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863020" y="192880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14282" y="2571744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871612" y="264318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500562" y="342900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4500562" y="414338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14282" y="1428736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Робота з новим матеріалом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14282" y="2071678"/>
            <a:ext cx="5871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Самостійна робота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14282" y="2571744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Валеологічний супровід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285720" y="3214686"/>
            <a:ext cx="58625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Робота над задачею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071802" y="4000504"/>
            <a:ext cx="57011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Домашнє завдання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500562" y="4643446"/>
            <a:ext cx="43427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Галявина творчості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pic>
        <p:nvPicPr>
          <p:cNvPr id="6" name="Рисунок 5" descr="C:\Documents and Settings\Admin\Рабочий стол\урок математики\images (3)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283"/>
          <a:stretch>
            <a:fillRect/>
          </a:stretch>
        </p:blipFill>
        <p:spPr bwMode="auto">
          <a:xfrm>
            <a:off x="857224" y="4857760"/>
            <a:ext cx="1071570" cy="1052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Documents and Settings\Admin\Рабочий стол\урок математики\images (2)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1571612"/>
            <a:ext cx="928694" cy="761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Documents and Settings\Admin\Рабочий стол\урок математики\images (4).jpg"/>
          <p:cNvPicPr/>
          <p:nvPr/>
        </p:nvPicPr>
        <p:blipFill>
          <a:blip r:embed="rId5">
            <a:clrChange>
              <a:clrFrom>
                <a:srgbClr val="F3EDEF"/>
              </a:clrFrom>
              <a:clrTo>
                <a:srgbClr val="F3EDEF">
                  <a:alpha val="0"/>
                </a:srgbClr>
              </a:clrTo>
            </a:clrChange>
          </a:blip>
          <a:srcRect b="11676"/>
          <a:stretch>
            <a:fillRect/>
          </a:stretch>
        </p:blipFill>
        <p:spPr bwMode="auto">
          <a:xfrm>
            <a:off x="357158" y="3071810"/>
            <a:ext cx="1714480" cy="1133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571736" y="500042"/>
            <a:ext cx="48914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err="1" smtClean="0">
                <a:solidFill>
                  <a:srgbClr val="00FF99"/>
                </a:solidFill>
                <a:latin typeface="Times New Roman" pitchFamily="18" charset="0"/>
                <a:cs typeface="Times New Roman" pitchFamily="18" charset="0"/>
              </a:rPr>
              <a:t>“Галявина</a:t>
            </a:r>
            <a:r>
              <a:rPr lang="uk-UA" sz="3600" b="1" i="1" dirty="0" smtClean="0">
                <a:solidFill>
                  <a:srgbClr val="00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dirty="0" err="1" smtClean="0">
                <a:solidFill>
                  <a:srgbClr val="00FF99"/>
                </a:solidFill>
                <a:latin typeface="Times New Roman" pitchFamily="18" charset="0"/>
                <a:cs typeface="Times New Roman" pitchFamily="18" charset="0"/>
              </a:rPr>
              <a:t>творчості”</a:t>
            </a:r>
            <a:endParaRPr lang="ru-RU" sz="3600" dirty="0">
              <a:solidFill>
                <a:srgbClr val="00FF99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1571612"/>
            <a:ext cx="62538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 урок пройшов цікаво і корисно 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4546" y="3429000"/>
            <a:ext cx="4994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  урок пройшов непогано </a:t>
            </a:r>
            <a:endParaRPr lang="ru-RU" sz="32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5143512"/>
            <a:ext cx="523560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 урок не сподобався, </a:t>
            </a:r>
          </a:p>
          <a:p>
            <a:r>
              <a:rPr lang="uk-UA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було незрозуміло 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14480" y="2714620"/>
            <a:ext cx="62865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Видумуй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 Пробуй, твори!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Розум,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фантазію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прояви!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Активним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6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уважним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будь,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 про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кмітливість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забудь!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88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571472" y="428604"/>
            <a:ext cx="3098437" cy="200026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500042"/>
            <a:ext cx="75724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станція. </a:t>
            </a:r>
            <a:r>
              <a:rPr lang="en-US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Хвилинка каліграфії</a:t>
            </a:r>
            <a:endParaRPr lang="ru-RU" sz="3200" b="1" i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571480"/>
            <a:ext cx="47863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>
            <a:off x="2928926" y="1142984"/>
            <a:ext cx="3214710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>
            <a:off x="3071802" y="1571612"/>
            <a:ext cx="3000396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0800000" flipV="1">
            <a:off x="4429124" y="2285992"/>
            <a:ext cx="3214710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10800000" flipV="1">
            <a:off x="4500562" y="2714620"/>
            <a:ext cx="3357586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>
            <a:off x="2928926" y="3786190"/>
            <a:ext cx="1714512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>
            <a:off x="3071802" y="4214818"/>
            <a:ext cx="1643074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286380" y="2071678"/>
            <a:ext cx="47149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Скругленная соединительная линия 24"/>
          <p:cNvCxnSpPr/>
          <p:nvPr/>
        </p:nvCxnSpPr>
        <p:spPr>
          <a:xfrm rot="10800000" flipV="1">
            <a:off x="3000364" y="4572008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0800000" flipV="1">
            <a:off x="3143240" y="5000636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357786" y="4000504"/>
            <a:ext cx="378621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4" name="Рисунок 33" descr="18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571472" y="4357694"/>
            <a:ext cx="2357454" cy="1521906"/>
          </a:xfrm>
          <a:prstGeom prst="rect">
            <a:avLst/>
          </a:prstGeom>
        </p:spPr>
      </p:pic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286116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3571868" y="135729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857620" y="142873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3000364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4143372" y="150017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4429124" y="17859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4714876" y="192880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H="1">
            <a:off x="5000628" y="200024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5250661" y="2035959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5572132" y="207167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3286116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3000364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3571868" y="400050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3821901" y="4107661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H="1">
            <a:off x="4143372" y="414338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6200000" flipH="1">
            <a:off x="3214678" y="542926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16200000" flipH="1">
            <a:off x="385762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H="1">
            <a:off x="350043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6200000" flipH="1">
            <a:off x="4214810" y="528638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6200000" flipH="1">
            <a:off x="4500562" y="514351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H="1">
            <a:off x="4714876" y="48577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16200000" flipH="1">
            <a:off x="5072066" y="478632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16200000" flipH="1">
            <a:off x="5357818" y="471488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16200000" flipH="1">
            <a:off x="450056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6200000" flipH="1">
            <a:off x="485775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16200000" flipH="1">
            <a:off x="5143504" y="3071810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5500694" y="300037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16200000" flipH="1">
            <a:off x="5786446" y="292893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000760" y="264318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16200000" flipH="1">
            <a:off x="6357950" y="257174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16200000" flipH="1">
            <a:off x="6715140" y="2500306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16200000" flipH="1">
            <a:off x="7072330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16200000" flipH="1">
            <a:off x="7358082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8215338" y="5572140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643438" y="5857892"/>
            <a:ext cx="3694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подорожі</a:t>
            </a:r>
            <a:endParaRPr lang="ru-RU" sz="4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14282" y="1357298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57158" y="350043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863020" y="192880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14282" y="2571744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871612" y="264318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500562" y="342900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4500562" y="414338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28596" y="2571744"/>
            <a:ext cx="2571768" cy="1665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000760" y="2571744"/>
            <a:ext cx="2791440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286116" y="1214422"/>
            <a:ext cx="2500330" cy="1662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428860" y="357166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 </a:t>
            </a:r>
            <a:endParaRPr lang="ru-RU" sz="5400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357166"/>
            <a:ext cx="4311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Хвилинка каліграфії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4357694"/>
            <a:ext cx="1618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Гора Говерла 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4429132"/>
            <a:ext cx="1954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Гора </a:t>
            </a:r>
            <a:r>
              <a:rPr lang="uk-UA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Роман-кош</a:t>
            </a:r>
            <a:r>
              <a:rPr lang="uk-UA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3071810"/>
            <a:ext cx="22349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Державний кордон </a:t>
            </a:r>
          </a:p>
          <a:p>
            <a:pPr algn="ctr"/>
            <a:r>
              <a:rPr lang="uk-UA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58" y="5429264"/>
            <a:ext cx="87868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6 993       893      1 316      1 545      2 061</a:t>
            </a:r>
            <a:endParaRPr kumimoji="0" lang="uk-UA" sz="40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735811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1станція. </a:t>
            </a:r>
            <a:r>
              <a:rPr lang="en-US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Хвилинка каліграфії</a:t>
            </a:r>
            <a:endParaRPr lang="ru-RU" sz="3200" b="1" i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857232"/>
            <a:ext cx="7429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Математичний диктант </a:t>
            </a:r>
            <a:endParaRPr lang="ru-RU" sz="3200" b="1" i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>
            <a:off x="2928926" y="1142984"/>
            <a:ext cx="3214710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>
            <a:off x="3071802" y="1571612"/>
            <a:ext cx="3000396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0800000" flipV="1">
            <a:off x="4429124" y="2285992"/>
            <a:ext cx="3214710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10800000" flipV="1">
            <a:off x="4500562" y="2714620"/>
            <a:ext cx="3357586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>
            <a:off x="2928926" y="3786190"/>
            <a:ext cx="1714512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>
            <a:off x="3071802" y="4214818"/>
            <a:ext cx="1643074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286380" y="2071678"/>
            <a:ext cx="47149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Скругленная соединительная линия 24"/>
          <p:cNvCxnSpPr/>
          <p:nvPr/>
        </p:nvCxnSpPr>
        <p:spPr>
          <a:xfrm rot="10800000" flipV="1">
            <a:off x="3000364" y="4572008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0800000" flipV="1">
            <a:off x="3143240" y="5000636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357786" y="4000504"/>
            <a:ext cx="378621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4" name="Рисунок 33" descr="18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571472" y="4357694"/>
            <a:ext cx="2357454" cy="1521906"/>
          </a:xfrm>
          <a:prstGeom prst="rect">
            <a:avLst/>
          </a:prstGeom>
        </p:spPr>
      </p:pic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286116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3571868" y="135729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857620" y="142873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3000364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4143372" y="150017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4429124" y="17859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4714876" y="192880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H="1">
            <a:off x="5000628" y="200024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5250661" y="2035959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5572132" y="207167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3286116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3000364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3571868" y="400050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3821901" y="4107661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H="1">
            <a:off x="4143372" y="414338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6200000" flipH="1">
            <a:off x="3214678" y="542926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16200000" flipH="1">
            <a:off x="385762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H="1">
            <a:off x="350043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6200000" flipH="1">
            <a:off x="4214810" y="528638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6200000" flipH="1">
            <a:off x="4500562" y="514351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H="1">
            <a:off x="4714876" y="48577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16200000" flipH="1">
            <a:off x="5072066" y="478632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16200000" flipH="1">
            <a:off x="5357818" y="471488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16200000" flipH="1">
            <a:off x="450056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6200000" flipH="1">
            <a:off x="485775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16200000" flipH="1">
            <a:off x="5143504" y="3071810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5500694" y="300037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16200000" flipH="1">
            <a:off x="5786446" y="292893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000760" y="264318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16200000" flipH="1">
            <a:off x="6357950" y="257174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16200000" flipH="1">
            <a:off x="6715140" y="2500306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16200000" flipH="1">
            <a:off x="7072330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16200000" flipH="1">
            <a:off x="7358082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8215338" y="5572140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643438" y="5857892"/>
            <a:ext cx="3694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подорожі</a:t>
            </a:r>
            <a:endParaRPr lang="ru-RU" sz="4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14282" y="1357298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57158" y="350043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863020" y="192880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14282" y="2571744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871612" y="264318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500562" y="342900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4500562" y="414338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509645d9b8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142984"/>
            <a:ext cx="4643470" cy="3482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214546" y="285728"/>
            <a:ext cx="55742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Математичний диктант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143512"/>
            <a:ext cx="71096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454, 23 000, 20 000, 24 000, 603 700</a:t>
            </a:r>
            <a:endParaRPr lang="ru-RU" sz="36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671517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1станція. </a:t>
            </a:r>
            <a:r>
              <a:rPr lang="en-US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Хвилинка каліграфії</a:t>
            </a:r>
            <a:endParaRPr lang="ru-RU" sz="3200" b="1" i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785794"/>
            <a:ext cx="8143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Математичний диктант </a:t>
            </a:r>
            <a:endParaRPr lang="ru-RU" sz="3200" b="1" i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>
            <a:off x="2928926" y="1142984"/>
            <a:ext cx="3214710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>
            <a:off x="3071802" y="1571612"/>
            <a:ext cx="3000396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0800000" flipV="1">
            <a:off x="4429124" y="2285992"/>
            <a:ext cx="3214710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10800000" flipV="1">
            <a:off x="4500562" y="2714620"/>
            <a:ext cx="3357586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>
            <a:off x="2928926" y="3786190"/>
            <a:ext cx="1714512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>
            <a:off x="3071802" y="4214818"/>
            <a:ext cx="1643074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286380" y="2071678"/>
            <a:ext cx="47149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Скругленная соединительная линия 24"/>
          <p:cNvCxnSpPr/>
          <p:nvPr/>
        </p:nvCxnSpPr>
        <p:spPr>
          <a:xfrm rot="10800000" flipV="1">
            <a:off x="3000364" y="4572008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0800000" flipV="1">
            <a:off x="3143240" y="5000636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357786" y="4000504"/>
            <a:ext cx="378621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4" name="Рисунок 33" descr="18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571472" y="4357694"/>
            <a:ext cx="2357454" cy="1521906"/>
          </a:xfrm>
          <a:prstGeom prst="rect">
            <a:avLst/>
          </a:prstGeom>
        </p:spPr>
      </p:pic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286116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3571868" y="135729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857620" y="142873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3000364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4143372" y="150017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4429124" y="17859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4714876" y="192880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H="1">
            <a:off x="5000628" y="200024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5250661" y="2035959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5572132" y="207167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3286116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3000364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3571868" y="400050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3821901" y="4107661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H="1">
            <a:off x="4143372" y="414338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6200000" flipH="1">
            <a:off x="3214678" y="542926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16200000" flipH="1">
            <a:off x="385762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H="1">
            <a:off x="350043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6200000" flipH="1">
            <a:off x="4214810" y="528638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6200000" flipH="1">
            <a:off x="4500562" y="514351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H="1">
            <a:off x="4714876" y="48577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16200000" flipH="1">
            <a:off x="5072066" y="478632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16200000" flipH="1">
            <a:off x="5357818" y="471488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16200000" flipH="1">
            <a:off x="450056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6200000" flipH="1">
            <a:off x="485775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16200000" flipH="1">
            <a:off x="5143504" y="3071810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5500694" y="300037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16200000" flipH="1">
            <a:off x="5786446" y="292893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000760" y="264318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16200000" flipH="1">
            <a:off x="6357950" y="257174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16200000" flipH="1">
            <a:off x="6715140" y="2500306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16200000" flipH="1">
            <a:off x="7072330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16200000" flipH="1">
            <a:off x="7358082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8215338" y="5572140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929190" y="5857892"/>
            <a:ext cx="3694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подорожі</a:t>
            </a:r>
            <a:endParaRPr lang="ru-RU" sz="4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14282" y="1357298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57158" y="350043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863020" y="192880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14282" y="2571744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871612" y="264318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500562" y="342900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4500562" y="414338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85720" y="1500174"/>
            <a:ext cx="7858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Робота з новим матеріалом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1214422"/>
            <a:ext cx="597958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Робота з новим матеріалом</a:t>
            </a:r>
          </a:p>
          <a:p>
            <a:pPr algn="ctr"/>
            <a:endParaRPr lang="uk-UA" sz="36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с. 64, № 390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88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642910" y="4500570"/>
            <a:ext cx="2357454" cy="152190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62"/>
            <a:ext cx="9144000" cy="6929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0010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станція. </a:t>
            </a:r>
            <a:r>
              <a:rPr lang="en-US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Хвилинка каліграфії</a:t>
            </a:r>
            <a:endParaRPr lang="ru-RU" sz="3200" b="1" i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785794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Математичний диктант </a:t>
            </a:r>
            <a:endParaRPr lang="ru-RU" sz="3200" b="1" i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>
            <a:off x="2928926" y="1142984"/>
            <a:ext cx="3214710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>
            <a:off x="3071802" y="1571612"/>
            <a:ext cx="3000396" cy="78581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0800000" flipV="1">
            <a:off x="4429124" y="2285992"/>
            <a:ext cx="3214710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10800000" flipV="1">
            <a:off x="4500562" y="2714620"/>
            <a:ext cx="3357586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>
            <a:off x="2928926" y="3786190"/>
            <a:ext cx="1714512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>
            <a:off x="3071802" y="4214818"/>
            <a:ext cx="1643074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286380" y="2071678"/>
            <a:ext cx="47149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Скругленная соединительная линия 24"/>
          <p:cNvCxnSpPr/>
          <p:nvPr/>
        </p:nvCxnSpPr>
        <p:spPr>
          <a:xfrm rot="10800000" flipV="1">
            <a:off x="3000364" y="4572008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0800000" flipV="1">
            <a:off x="3143240" y="5000636"/>
            <a:ext cx="2643206" cy="714380"/>
          </a:xfrm>
          <a:prstGeom prst="curvedConnector3">
            <a:avLst>
              <a:gd name="adj1" fmla="val 354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357786" y="4000504"/>
            <a:ext cx="378621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4" name="Рисунок 33" descr="18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r="1250" b="5803"/>
          <a:stretch>
            <a:fillRect/>
          </a:stretch>
        </p:blipFill>
        <p:spPr>
          <a:xfrm flipH="1">
            <a:off x="571472" y="4357694"/>
            <a:ext cx="2357454" cy="1521906"/>
          </a:xfrm>
          <a:prstGeom prst="rect">
            <a:avLst/>
          </a:prstGeom>
        </p:spPr>
      </p:pic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286116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3571868" y="135729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857620" y="142873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3000364" y="12858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4143372" y="150017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4429124" y="17859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4714876" y="192880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H="1">
            <a:off x="5000628" y="200024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5250661" y="2035959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5572132" y="207167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3286116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3000364" y="392906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3571868" y="400050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3821901" y="4107661"/>
            <a:ext cx="500066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H="1">
            <a:off x="4143372" y="414338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6200000" flipH="1">
            <a:off x="3214678" y="542926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16200000" flipH="1">
            <a:off x="385762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H="1">
            <a:off x="3500430" y="5357826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6200000" flipH="1">
            <a:off x="4214810" y="5286388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6200000" flipH="1">
            <a:off x="4500562" y="514351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H="1">
            <a:off x="4714876" y="4857760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16200000" flipH="1">
            <a:off x="5072066" y="4786322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16200000" flipH="1">
            <a:off x="5357818" y="4714884"/>
            <a:ext cx="428628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16200000" flipH="1">
            <a:off x="450056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6200000" flipH="1">
            <a:off x="4857752" y="314324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16200000" flipH="1">
            <a:off x="5143504" y="3071810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5500694" y="300037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16200000" flipH="1">
            <a:off x="5786446" y="292893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000760" y="2643182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16200000" flipH="1">
            <a:off x="6357950" y="2571744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16200000" flipH="1">
            <a:off x="6715140" y="2500306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16200000" flipH="1">
            <a:off x="7072330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16200000" flipH="1">
            <a:off x="7358082" y="2428868"/>
            <a:ext cx="419104" cy="1333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8215338" y="5572140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929190" y="5786454"/>
            <a:ext cx="3694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подорожі</a:t>
            </a:r>
            <a:endParaRPr lang="ru-RU" sz="4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14282" y="1357298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57158" y="350043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863020" y="192880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14282" y="2571744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871612" y="264318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500562" y="342900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4500562" y="414338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14282" y="1428736"/>
            <a:ext cx="7500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Робота з новим матеріалом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85720" y="2071678"/>
            <a:ext cx="5871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sz="3200" b="1" i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Самостійна робота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522</Words>
  <Application>Microsoft Office PowerPoint</Application>
  <PresentationFormat>Экран (4:3)</PresentationFormat>
  <Paragraphs>212</Paragraphs>
  <Slides>23</Slides>
  <Notes>12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40</cp:revision>
  <dcterms:created xsi:type="dcterms:W3CDTF">2016-11-06T15:10:36Z</dcterms:created>
  <dcterms:modified xsi:type="dcterms:W3CDTF">2016-11-20T12:16:16Z</dcterms:modified>
</cp:coreProperties>
</file>