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3" r:id="rId2"/>
    <p:sldId id="256" r:id="rId3"/>
    <p:sldId id="308" r:id="rId4"/>
    <p:sldId id="310" r:id="rId5"/>
    <p:sldId id="316" r:id="rId6"/>
    <p:sldId id="257" r:id="rId7"/>
    <p:sldId id="258" r:id="rId8"/>
    <p:sldId id="259" r:id="rId9"/>
    <p:sldId id="260" r:id="rId10"/>
    <p:sldId id="261" r:id="rId11"/>
    <p:sldId id="262" r:id="rId12"/>
    <p:sldId id="292" r:id="rId13"/>
    <p:sldId id="263" r:id="rId14"/>
    <p:sldId id="315" r:id="rId15"/>
    <p:sldId id="264" r:id="rId16"/>
    <p:sldId id="293" r:id="rId17"/>
    <p:sldId id="265" r:id="rId18"/>
    <p:sldId id="305" r:id="rId19"/>
    <p:sldId id="266" r:id="rId20"/>
    <p:sldId id="299" r:id="rId21"/>
    <p:sldId id="267" r:id="rId22"/>
    <p:sldId id="298" r:id="rId23"/>
    <p:sldId id="269" r:id="rId24"/>
    <p:sldId id="268" r:id="rId25"/>
    <p:sldId id="300" r:id="rId26"/>
    <p:sldId id="311" r:id="rId27"/>
    <p:sldId id="270" r:id="rId28"/>
    <p:sldId id="294" r:id="rId29"/>
    <p:sldId id="312" r:id="rId30"/>
    <p:sldId id="271" r:id="rId31"/>
    <p:sldId id="272" r:id="rId32"/>
    <p:sldId id="296" r:id="rId33"/>
    <p:sldId id="295" r:id="rId34"/>
    <p:sldId id="273" r:id="rId35"/>
    <p:sldId id="275" r:id="rId36"/>
    <p:sldId id="276" r:id="rId37"/>
    <p:sldId id="307" r:id="rId38"/>
    <p:sldId id="277" r:id="rId39"/>
    <p:sldId id="285" r:id="rId40"/>
    <p:sldId id="278" r:id="rId41"/>
    <p:sldId id="279" r:id="rId42"/>
    <p:sldId id="280" r:id="rId43"/>
    <p:sldId id="303" r:id="rId44"/>
    <p:sldId id="281" r:id="rId45"/>
    <p:sldId id="306" r:id="rId46"/>
    <p:sldId id="282" r:id="rId47"/>
    <p:sldId id="283" r:id="rId48"/>
    <p:sldId id="284" r:id="rId49"/>
    <p:sldId id="297" r:id="rId50"/>
    <p:sldId id="286" r:id="rId51"/>
    <p:sldId id="309" r:id="rId52"/>
    <p:sldId id="288" r:id="rId53"/>
    <p:sldId id="302" r:id="rId54"/>
    <p:sldId id="304" r:id="rId55"/>
    <p:sldId id="301" r:id="rId56"/>
    <p:sldId id="287" r:id="rId57"/>
    <p:sldId id="314" r:id="rId58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FF"/>
    <a:srgbClr val="FF0066"/>
    <a:srgbClr val="0033CC"/>
    <a:srgbClr val="660033"/>
    <a:srgbClr val="FF7C80"/>
    <a:srgbClr val="FFCC00"/>
    <a:srgbClr val="33CC33"/>
    <a:srgbClr val="D636CE"/>
    <a:srgbClr val="FFFF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621" autoAdjust="0"/>
    <p:restoredTop sz="96057" autoAdjust="0"/>
  </p:normalViewPr>
  <p:slideViewPr>
    <p:cSldViewPr>
      <p:cViewPr varScale="1">
        <p:scale>
          <a:sx n="90" d="100"/>
          <a:sy n="90" d="100"/>
        </p:scale>
        <p:origin x="-120" y="-3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11/6/2015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2" descr="C:\Documents and Settings\www\Рабочий стол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 descr="http://poshapshkol.at.ua/_ph/2/267909378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2514600"/>
            <a:ext cx="6096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0" y="0"/>
            <a:ext cx="9144000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solidFill>
                    <a:srgbClr val="9900FF"/>
                  </a:solidFill>
                </a:ln>
                <a:solidFill>
                  <a:srgbClr val="FF0066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 К Р А Ї Н А</a:t>
            </a:r>
            <a:endParaRPr kumimoji="0" lang="uk-UA" sz="2000" b="0" i="0" u="none" strike="noStrike" cap="none" normalizeH="0" baseline="0" dirty="0" smtClean="0">
              <a:ln>
                <a:solidFill>
                  <a:srgbClr val="9900FF"/>
                </a:solidFill>
              </a:ln>
              <a:solidFill>
                <a:srgbClr val="FF0066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solidFill>
                    <a:srgbClr val="9900FF"/>
                  </a:solidFill>
                </a:ln>
                <a:solidFill>
                  <a:srgbClr val="FF0066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ДЕПАРТАМЕНТ ОСВІТИ І НАУКИ</a:t>
            </a:r>
            <a:endParaRPr kumimoji="0" lang="uk-UA" sz="2000" b="0" i="0" u="none" strike="noStrike" cap="none" normalizeH="0" baseline="0" dirty="0" smtClean="0">
              <a:ln>
                <a:solidFill>
                  <a:srgbClr val="9900FF"/>
                </a:solidFill>
              </a:ln>
              <a:solidFill>
                <a:srgbClr val="FF0066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solidFill>
                    <a:srgbClr val="9900FF"/>
                  </a:solidFill>
                </a:ln>
                <a:solidFill>
                  <a:srgbClr val="FF0066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ЧЕРКАСЬКОЇ ОБЛАСНОЇ ДЕРЖАВНОЇ АДМІНІСТРАЦІЇ</a:t>
            </a:r>
            <a:endParaRPr kumimoji="0" lang="uk-UA" sz="2000" b="0" i="0" u="none" strike="noStrike" cap="none" normalizeH="0" baseline="0" dirty="0" smtClean="0">
              <a:ln>
                <a:solidFill>
                  <a:srgbClr val="9900FF"/>
                </a:solidFill>
              </a:ln>
              <a:solidFill>
                <a:srgbClr val="FF0066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solidFill>
                    <a:srgbClr val="9900FF"/>
                  </a:solidFill>
                </a:ln>
                <a:solidFill>
                  <a:srgbClr val="FF0066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ВІДДІЛ ОСВІТИ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solidFill>
                    <a:srgbClr val="9900FF"/>
                  </a:solidFill>
                </a:ln>
                <a:solidFill>
                  <a:srgbClr val="FF0066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ЛИСЯНСЬКОЇ РАЙОННОЇ ДЕРЖАВНОЇ АДМІНІСТРАЦІЇ</a:t>
            </a:r>
            <a:endParaRPr kumimoji="0" lang="uk-UA" sz="2000" b="0" i="0" u="none" strike="noStrike" cap="none" normalizeH="0" baseline="0" dirty="0" smtClean="0">
              <a:ln>
                <a:solidFill>
                  <a:srgbClr val="9900FF"/>
                </a:solidFill>
              </a:ln>
              <a:solidFill>
                <a:srgbClr val="FF0066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solidFill>
                    <a:srgbClr val="9900FF"/>
                  </a:solidFill>
                </a:ln>
                <a:solidFill>
                  <a:srgbClr val="FF0066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РАЙОННИЙ МЕТОДИЧНИЙ КАБІНЕТ</a:t>
            </a:r>
            <a:endParaRPr kumimoji="0" lang="uk-UA" sz="2000" b="0" i="0" u="none" strike="noStrike" cap="none" normalizeH="0" baseline="0" dirty="0" smtClean="0">
              <a:ln>
                <a:solidFill>
                  <a:srgbClr val="9900FF"/>
                </a:solidFill>
              </a:ln>
              <a:solidFill>
                <a:srgbClr val="FF0066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1" i="0" u="none" strike="noStrike" cap="none" normalizeH="0" baseline="0" dirty="0" err="1" smtClean="0">
                <a:ln>
                  <a:solidFill>
                    <a:srgbClr val="9900FF"/>
                  </a:solidFill>
                </a:ln>
                <a:solidFill>
                  <a:srgbClr val="FF0066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Почапинський</a:t>
            </a:r>
            <a:r>
              <a:rPr kumimoji="0" lang="uk-UA" b="1" i="0" u="none" strike="noStrike" cap="none" normalizeH="0" baseline="0" dirty="0" smtClean="0">
                <a:ln>
                  <a:solidFill>
                    <a:srgbClr val="9900FF"/>
                  </a:solidFill>
                </a:ln>
                <a:solidFill>
                  <a:srgbClr val="FF0066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навчально-виховний комплекс "Дошкільний навчальний заклад-загальноосвітня школа І-ІІІ ступенів" </a:t>
            </a:r>
            <a:r>
              <a:rPr kumimoji="0" lang="uk-UA" b="1" i="0" u="none" strike="noStrike" cap="none" normalizeH="0" baseline="0" dirty="0" err="1" smtClean="0">
                <a:ln>
                  <a:solidFill>
                    <a:srgbClr val="9900FF"/>
                  </a:solidFill>
                </a:ln>
                <a:solidFill>
                  <a:srgbClr val="FF0066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Лисянської</a:t>
            </a:r>
            <a:r>
              <a:rPr kumimoji="0" lang="uk-UA" b="1" i="0" u="none" strike="noStrike" cap="none" normalizeH="0" baseline="0" dirty="0" smtClean="0">
                <a:ln>
                  <a:solidFill>
                    <a:srgbClr val="9900FF"/>
                  </a:solidFill>
                </a:ln>
                <a:solidFill>
                  <a:srgbClr val="FF0066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районної ради Черкаської області</a:t>
            </a:r>
            <a:endParaRPr kumimoji="0" lang="uk-UA" b="0" i="0" u="none" strike="noStrike" cap="none" normalizeH="0" baseline="0" dirty="0" smtClean="0">
              <a:ln>
                <a:solidFill>
                  <a:srgbClr val="9900FF"/>
                </a:solidFill>
              </a:ln>
              <a:solidFill>
                <a:srgbClr val="FF0066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2" descr="C:\Documents and Settings\www\Рабочий стол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-228600"/>
            <a:ext cx="91440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ru-RU" sz="3200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Verdana" pitchFamily="34" charset="0"/>
              </a:rPr>
              <a:t>Важливим</a:t>
            </a:r>
            <a:r>
              <a:rPr lang="ru-RU" sz="32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Verdana" pitchFamily="34" charset="0"/>
              </a:rPr>
              <a:t> </a:t>
            </a:r>
            <a:r>
              <a:rPr lang="ru-RU" sz="3200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Verdana" pitchFamily="34" charset="0"/>
              </a:rPr>
              <a:t>напрямком</a:t>
            </a:r>
            <a:r>
              <a:rPr lang="ru-RU" sz="32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Verdana" pitchFamily="34" charset="0"/>
              </a:rPr>
              <a:t> </a:t>
            </a:r>
            <a:r>
              <a:rPr lang="ru-RU" sz="3200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Verdana" pitchFamily="34" charset="0"/>
              </a:rPr>
              <a:t>реалізації</a:t>
            </a:r>
            <a:r>
              <a:rPr lang="ru-RU" sz="32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Verdana" pitchFamily="34" charset="0"/>
              </a:rPr>
              <a:t> </a:t>
            </a:r>
            <a:r>
              <a:rPr lang="ru-RU" sz="3200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Verdana" pitchFamily="34" charset="0"/>
              </a:rPr>
              <a:t>програми</a:t>
            </a:r>
            <a:r>
              <a:rPr lang="ru-RU" sz="32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Verdana" pitchFamily="34" charset="0"/>
              </a:rPr>
              <a:t> </a:t>
            </a:r>
            <a:r>
              <a:rPr lang="ru-RU" sz="3200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Verdana" pitchFamily="34" charset="0"/>
              </a:rPr>
              <a:t>патріотичного</a:t>
            </a:r>
            <a:r>
              <a:rPr lang="ru-RU" sz="32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Verdana" pitchFamily="34" charset="0"/>
              </a:rPr>
              <a:t> </a:t>
            </a:r>
            <a:r>
              <a:rPr lang="ru-RU" sz="3200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Verdana" pitchFamily="34" charset="0"/>
              </a:rPr>
              <a:t>виховання</a:t>
            </a:r>
            <a:r>
              <a:rPr lang="ru-RU" sz="32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Verdana" pitchFamily="34" charset="0"/>
              </a:rPr>
              <a:t> став проект «</a:t>
            </a:r>
            <a:r>
              <a:rPr lang="ru-RU" sz="3200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Verdana" pitchFamily="34" charset="0"/>
              </a:rPr>
              <a:t>Джерело</a:t>
            </a:r>
            <a:r>
              <a:rPr lang="ru-RU" sz="32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Verdana" pitchFamily="34" charset="0"/>
              </a:rPr>
              <a:t> добра»</a:t>
            </a:r>
            <a:endParaRPr lang="ru-RU" sz="32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Verdana" pitchFamily="34" charset="0"/>
            </a:endParaRPr>
          </a:p>
        </p:txBody>
      </p:sp>
      <p:pic>
        <p:nvPicPr>
          <p:cNvPr id="2050" name="Picture 2" descr="C:\Users\Яна\Desktop\image (25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667000"/>
            <a:ext cx="3500967" cy="2625725"/>
          </a:xfrm>
          <a:prstGeom prst="rect">
            <a:avLst/>
          </a:prstGeom>
          <a:noFill/>
        </p:spPr>
      </p:pic>
      <p:pic>
        <p:nvPicPr>
          <p:cNvPr id="2051" name="Picture 3" descr="C:\Users\Яна\Desktop\image (3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1200" y="2743200"/>
            <a:ext cx="3352800" cy="2514600"/>
          </a:xfrm>
          <a:prstGeom prst="rect">
            <a:avLst/>
          </a:prstGeom>
          <a:noFill/>
        </p:spPr>
      </p:pic>
      <p:pic>
        <p:nvPicPr>
          <p:cNvPr id="2052" name="Picture 4" descr="C:\Users\Яна\Desktop\image (27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95600" y="4343400"/>
            <a:ext cx="3352800" cy="2514600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2" descr="C:\Documents and Settings\www\Рабочий стол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371600" y="2667000"/>
            <a:ext cx="7410480" cy="167962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 smtClean="0">
                <a:latin typeface="Verdana" pitchFamily="34" charset="0"/>
              </a:rPr>
              <a:t>В </a:t>
            </a:r>
            <a:r>
              <a:rPr lang="ru-RU" sz="2400" b="1" dirty="0" err="1" smtClean="0">
                <a:latin typeface="Verdana" pitchFamily="34" charset="0"/>
              </a:rPr>
              <a:t>ході</a:t>
            </a:r>
            <a:r>
              <a:rPr lang="ru-RU" sz="2400" b="1" dirty="0" smtClean="0">
                <a:latin typeface="Verdana" pitchFamily="34" charset="0"/>
              </a:rPr>
              <a:t> </a:t>
            </a:r>
            <a:r>
              <a:rPr lang="ru-RU" sz="2400" b="1" dirty="0" err="1" smtClean="0">
                <a:latin typeface="Verdana" pitchFamily="34" charset="0"/>
              </a:rPr>
              <a:t>створення</a:t>
            </a:r>
            <a:r>
              <a:rPr lang="ru-RU" sz="2400" b="1" dirty="0" smtClean="0">
                <a:latin typeface="Verdana" pitchFamily="34" charset="0"/>
              </a:rPr>
              <a:t> проекту «</a:t>
            </a:r>
            <a:r>
              <a:rPr lang="ru-RU" sz="2400" b="1" dirty="0" err="1" smtClean="0">
                <a:latin typeface="Verdana" pitchFamily="34" charset="0"/>
              </a:rPr>
              <a:t>Джерело</a:t>
            </a:r>
            <a:r>
              <a:rPr lang="ru-RU" sz="2400" b="1" dirty="0" smtClean="0">
                <a:latin typeface="Verdana" pitchFamily="34" charset="0"/>
              </a:rPr>
              <a:t> добра» </a:t>
            </a:r>
            <a:r>
              <a:rPr lang="ru-RU" sz="2400" b="1" dirty="0" err="1" smtClean="0">
                <a:latin typeface="Verdana" pitchFamily="34" charset="0"/>
              </a:rPr>
              <a:t>було</a:t>
            </a:r>
            <a:r>
              <a:rPr lang="ru-RU" sz="2400" b="1" dirty="0" smtClean="0">
                <a:latin typeface="Verdana" pitchFamily="34" charset="0"/>
              </a:rPr>
              <a:t> </a:t>
            </a:r>
            <a:r>
              <a:rPr lang="ru-RU" sz="2400" b="1" dirty="0" err="1" smtClean="0">
                <a:latin typeface="Verdana" pitchFamily="34" charset="0"/>
              </a:rPr>
              <a:t>відмічено</a:t>
            </a:r>
            <a:r>
              <a:rPr lang="ru-RU" sz="2400" b="1" dirty="0" smtClean="0">
                <a:latin typeface="Verdana" pitchFamily="34" charset="0"/>
              </a:rPr>
              <a:t>, </a:t>
            </a:r>
            <a:r>
              <a:rPr lang="ru-RU" sz="2400" b="1" dirty="0" err="1" smtClean="0">
                <a:latin typeface="Verdana" pitchFamily="34" charset="0"/>
              </a:rPr>
              <a:t>що</a:t>
            </a:r>
            <a:r>
              <a:rPr lang="ru-RU" sz="2400" b="1" dirty="0" smtClean="0">
                <a:latin typeface="Verdana" pitchFamily="34" charset="0"/>
              </a:rPr>
              <a:t> в </a:t>
            </a:r>
            <a:r>
              <a:rPr lang="ru-RU" sz="2400" b="1" dirty="0" err="1" smtClean="0">
                <a:latin typeface="Verdana" pitchFamily="34" charset="0"/>
              </a:rPr>
              <a:t>учнів</a:t>
            </a:r>
            <a:r>
              <a:rPr lang="ru-RU" sz="2400" b="1" dirty="0" smtClean="0">
                <a:latin typeface="Verdana" pitchFamily="34" charset="0"/>
              </a:rPr>
              <a:t> </a:t>
            </a:r>
            <a:r>
              <a:rPr lang="ru-RU" sz="2400" b="1" dirty="0" err="1" smtClean="0">
                <a:latin typeface="Verdana" pitchFamily="34" charset="0"/>
              </a:rPr>
              <a:t>виховуються</a:t>
            </a:r>
            <a:r>
              <a:rPr lang="ru-RU" sz="2400" b="1" dirty="0" smtClean="0">
                <a:latin typeface="Verdana" pitchFamily="34" charset="0"/>
              </a:rPr>
              <a:t> </a:t>
            </a:r>
            <a:r>
              <a:rPr lang="ru-RU" sz="2400" b="1" dirty="0" err="1" smtClean="0">
                <a:latin typeface="Verdana" pitchFamily="34" charset="0"/>
              </a:rPr>
              <a:t>такі</a:t>
            </a:r>
            <a:r>
              <a:rPr lang="ru-RU" sz="2400" b="1" dirty="0" smtClean="0">
                <a:latin typeface="Verdana" pitchFamily="34" charset="0"/>
              </a:rPr>
              <a:t> </a:t>
            </a:r>
            <a:r>
              <a:rPr lang="ru-RU" sz="2400" b="1" dirty="0" err="1" smtClean="0">
                <a:latin typeface="Verdana" pitchFamily="34" charset="0"/>
              </a:rPr>
              <a:t>якості</a:t>
            </a:r>
            <a:r>
              <a:rPr lang="ru-RU" sz="2400" b="1" dirty="0" smtClean="0">
                <a:latin typeface="Verdana" pitchFamily="34" charset="0"/>
              </a:rPr>
              <a:t> характеру:</a:t>
            </a:r>
            <a:endParaRPr lang="ru-RU" sz="2400" b="1" dirty="0">
              <a:latin typeface="Verdana" pitchFamily="34" charset="0"/>
            </a:endParaRPr>
          </a:p>
        </p:txBody>
      </p:sp>
      <p:cxnSp>
        <p:nvCxnSpPr>
          <p:cNvPr id="8" name="Прямая со стрелкой 7"/>
          <p:cNvCxnSpPr>
            <a:endCxn id="9" idx="4"/>
          </p:cNvCxnSpPr>
          <p:nvPr/>
        </p:nvCxnSpPr>
        <p:spPr>
          <a:xfrm rot="16200000" flipV="1">
            <a:off x="3276600" y="1752600"/>
            <a:ext cx="990600" cy="8382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Овал 8"/>
          <p:cNvSpPr/>
          <p:nvPr/>
        </p:nvSpPr>
        <p:spPr>
          <a:xfrm>
            <a:off x="1828800" y="304800"/>
            <a:ext cx="3048000" cy="1371600"/>
          </a:xfrm>
          <a:prstGeom prst="ellipse">
            <a:avLst/>
          </a:prstGeom>
          <a:solidFill>
            <a:srgbClr val="D636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Відданість</a:t>
            </a:r>
          </a:p>
          <a:p>
            <a:pPr algn="ctr"/>
            <a:r>
              <a:rPr lang="uk-UA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батькам  і родині</a:t>
            </a:r>
            <a:endParaRPr lang="uk-UA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cxnSp>
        <p:nvCxnSpPr>
          <p:cNvPr id="12" name="Прямая со стрелкой 11"/>
          <p:cNvCxnSpPr>
            <a:endCxn id="13" idx="4"/>
          </p:cNvCxnSpPr>
          <p:nvPr/>
        </p:nvCxnSpPr>
        <p:spPr>
          <a:xfrm flipV="1">
            <a:off x="6477000" y="1752600"/>
            <a:ext cx="1066800" cy="914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Овал 12"/>
          <p:cNvSpPr/>
          <p:nvPr/>
        </p:nvSpPr>
        <p:spPr>
          <a:xfrm>
            <a:off x="6172200" y="457200"/>
            <a:ext cx="2743200" cy="1295400"/>
          </a:xfrm>
          <a:prstGeom prst="ellipse">
            <a:avLst/>
          </a:prstGeom>
          <a:solidFill>
            <a:srgbClr val="D636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Готовність до </a:t>
            </a:r>
            <a:r>
              <a:rPr lang="uk-UA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взаємодопо-моги</a:t>
            </a:r>
            <a:endParaRPr lang="uk-UA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6" name="Овал 25"/>
          <p:cNvSpPr/>
          <p:nvPr/>
        </p:nvSpPr>
        <p:spPr>
          <a:xfrm>
            <a:off x="5410200" y="5105400"/>
            <a:ext cx="3505200" cy="1600200"/>
          </a:xfrm>
          <a:prstGeom prst="ellipse">
            <a:avLst/>
          </a:prstGeom>
          <a:solidFill>
            <a:srgbClr val="D636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Культивується усвідомлення власної національної гідності</a:t>
            </a:r>
            <a:endParaRPr lang="uk-UA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1219200" y="5257800"/>
            <a:ext cx="2819400" cy="1447800"/>
          </a:xfrm>
          <a:prstGeom prst="ellipse">
            <a:avLst/>
          </a:prstGeom>
          <a:solidFill>
            <a:srgbClr val="D636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Повага</a:t>
            </a:r>
            <a:endParaRPr lang="uk-UA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cxnSp>
        <p:nvCxnSpPr>
          <p:cNvPr id="29" name="Прямая со стрелкой 28"/>
          <p:cNvCxnSpPr>
            <a:endCxn id="27" idx="0"/>
          </p:cNvCxnSpPr>
          <p:nvPr/>
        </p:nvCxnSpPr>
        <p:spPr>
          <a:xfrm rot="5400000">
            <a:off x="2609850" y="4362450"/>
            <a:ext cx="914400" cy="8763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5486400" y="4343400"/>
            <a:ext cx="990600" cy="8382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26" grpId="0" animBg="1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2" descr="C:\Documents and Settings\www\Рабочий стол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482" name="Picture 2" descr="C:\Users\Яна\Desktop\image (29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276600"/>
            <a:ext cx="4775200" cy="3581400"/>
          </a:xfrm>
          <a:prstGeom prst="rect">
            <a:avLst/>
          </a:prstGeom>
          <a:noFill/>
        </p:spPr>
      </p:pic>
      <p:pic>
        <p:nvPicPr>
          <p:cNvPr id="20483" name="Picture 3" descr="C:\Users\Яна\Desktop\image (26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43400" y="0"/>
            <a:ext cx="4800600" cy="3600450"/>
          </a:xfrm>
          <a:prstGeom prst="rect">
            <a:avLst/>
          </a:prstGeom>
          <a:noFill/>
        </p:spPr>
      </p:pic>
      <p:pic>
        <p:nvPicPr>
          <p:cNvPr id="20484" name="Picture 4" descr="C:\Users\Яна\Desktop\image (30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4419600" cy="3314700"/>
          </a:xfrm>
          <a:prstGeom prst="rect">
            <a:avLst/>
          </a:prstGeom>
          <a:noFill/>
        </p:spPr>
      </p:pic>
      <p:pic>
        <p:nvPicPr>
          <p:cNvPr id="20485" name="Picture 5" descr="C:\Users\Яна\Desktop\image (39)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0" y="3429000"/>
            <a:ext cx="4572000" cy="34290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2" descr="C:\Documents and Settings\www\Рабочий стол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0"/>
            <a:ext cx="5105400" cy="6468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800" b="1" dirty="0" err="1" smtClean="0">
                <a:latin typeface="Verdana" pitchFamily="34" charset="0"/>
              </a:rPr>
              <a:t>Проектна</a:t>
            </a:r>
            <a:r>
              <a:rPr lang="ru-RU" sz="2800" b="1" dirty="0" smtClean="0">
                <a:latin typeface="Verdana" pitchFamily="34" charset="0"/>
              </a:rPr>
              <a:t> </a:t>
            </a:r>
            <a:r>
              <a:rPr lang="ru-RU" sz="2800" b="1" dirty="0" err="1" smtClean="0">
                <a:latin typeface="Verdana" pitchFamily="34" charset="0"/>
              </a:rPr>
              <a:t>діяльність</a:t>
            </a:r>
            <a:r>
              <a:rPr lang="ru-RU" sz="2800" b="1" dirty="0" smtClean="0">
                <a:latin typeface="Verdana" pitchFamily="34" charset="0"/>
              </a:rPr>
              <a:t> </a:t>
            </a:r>
            <a:r>
              <a:rPr lang="ru-RU" sz="2800" b="1" dirty="0" err="1" smtClean="0">
                <a:latin typeface="Verdana" pitchFamily="34" charset="0"/>
              </a:rPr>
              <a:t>поширюється</a:t>
            </a:r>
            <a:r>
              <a:rPr lang="ru-RU" sz="2800" b="1" dirty="0" smtClean="0">
                <a:latin typeface="Verdana" pitchFamily="34" charset="0"/>
              </a:rPr>
              <a:t> на </a:t>
            </a:r>
            <a:r>
              <a:rPr lang="ru-RU" sz="2800" b="1" dirty="0" err="1" smtClean="0">
                <a:latin typeface="Verdana" pitchFamily="34" charset="0"/>
              </a:rPr>
              <a:t>виховний</a:t>
            </a:r>
            <a:r>
              <a:rPr lang="ru-RU" sz="2800" b="1" dirty="0" smtClean="0">
                <a:latin typeface="Verdana" pitchFamily="34" charset="0"/>
              </a:rPr>
              <a:t> </a:t>
            </a:r>
            <a:r>
              <a:rPr lang="ru-RU" sz="2800" b="1" dirty="0" err="1" smtClean="0">
                <a:latin typeface="Verdana" pitchFamily="34" charset="0"/>
              </a:rPr>
              <a:t>процес</a:t>
            </a:r>
            <a:r>
              <a:rPr lang="ru-RU" sz="2800" b="1" dirty="0" smtClean="0">
                <a:latin typeface="Verdana" pitchFamily="34" charset="0"/>
              </a:rPr>
              <a:t>, </a:t>
            </a:r>
            <a:r>
              <a:rPr lang="ru-RU" sz="2800" b="1" dirty="0" err="1" smtClean="0">
                <a:latin typeface="Verdana" pitchFamily="34" charset="0"/>
              </a:rPr>
              <a:t>спрямовується</a:t>
            </a:r>
            <a:r>
              <a:rPr lang="ru-RU" sz="2800" b="1" dirty="0" smtClean="0">
                <a:latin typeface="Verdana" pitchFamily="34" charset="0"/>
              </a:rPr>
              <a:t> </a:t>
            </a:r>
            <a:r>
              <a:rPr lang="ru-RU" sz="2800" b="1" dirty="0" err="1" smtClean="0">
                <a:latin typeface="Verdana" pitchFamily="34" charset="0"/>
              </a:rPr>
              <a:t>на</a:t>
            </a:r>
            <a:r>
              <a:rPr lang="ru-RU" sz="2800" b="1" dirty="0" smtClean="0">
                <a:latin typeface="Verdana" pitchFamily="34" charset="0"/>
              </a:rPr>
              <a:t> </a:t>
            </a:r>
            <a:r>
              <a:rPr lang="ru-RU" sz="2800" b="1" dirty="0" err="1" smtClean="0">
                <a:latin typeface="Verdana" pitchFamily="34" charset="0"/>
              </a:rPr>
              <a:t>її</a:t>
            </a:r>
            <a:r>
              <a:rPr lang="ru-RU" sz="2800" b="1" dirty="0" smtClean="0">
                <a:latin typeface="Verdana" pitchFamily="34" charset="0"/>
              </a:rPr>
              <a:t> </a:t>
            </a:r>
            <a:r>
              <a:rPr lang="ru-RU" sz="2800" b="1" dirty="0" err="1" smtClean="0">
                <a:latin typeface="Verdana" pitchFamily="34" charset="0"/>
              </a:rPr>
              <a:t>активізацію</a:t>
            </a:r>
            <a:r>
              <a:rPr lang="ru-RU" sz="2800" b="1" dirty="0" smtClean="0">
                <a:latin typeface="Verdana" pitchFamily="34" charset="0"/>
              </a:rPr>
              <a:t> </a:t>
            </a:r>
            <a:r>
              <a:rPr lang="ru-RU" sz="2800" b="1" dirty="0" err="1" smtClean="0">
                <a:latin typeface="Verdana" pitchFamily="34" charset="0"/>
              </a:rPr>
              <a:t>національно-патріотичного</a:t>
            </a:r>
            <a:r>
              <a:rPr lang="ru-RU" sz="2800" b="1" dirty="0" smtClean="0">
                <a:latin typeface="Verdana" pitchFamily="34" charset="0"/>
              </a:rPr>
              <a:t>, </a:t>
            </a:r>
            <a:r>
              <a:rPr lang="ru-RU" sz="2800" b="1" dirty="0" err="1" smtClean="0">
                <a:latin typeface="Verdana" pitchFamily="34" charset="0"/>
              </a:rPr>
              <a:t>родинного</a:t>
            </a:r>
            <a:r>
              <a:rPr lang="ru-RU" sz="2800" b="1" dirty="0" smtClean="0">
                <a:latin typeface="Verdana" pitchFamily="34" charset="0"/>
              </a:rPr>
              <a:t> та </a:t>
            </a:r>
            <a:r>
              <a:rPr lang="ru-RU" sz="2800" b="1" dirty="0" err="1" smtClean="0">
                <a:latin typeface="Verdana" pitchFamily="34" charset="0"/>
              </a:rPr>
              <a:t>морально-естетичного</a:t>
            </a:r>
            <a:r>
              <a:rPr lang="ru-RU" sz="2800" b="1" dirty="0" smtClean="0">
                <a:latin typeface="Verdana" pitchFamily="34" charset="0"/>
              </a:rPr>
              <a:t> </a:t>
            </a:r>
            <a:r>
              <a:rPr lang="ru-RU" sz="2800" b="1" dirty="0" err="1" smtClean="0">
                <a:latin typeface="Verdana" pitchFamily="34" charset="0"/>
              </a:rPr>
              <a:t>виховання</a:t>
            </a:r>
            <a:r>
              <a:rPr lang="ru-RU" sz="2800" b="1" dirty="0" smtClean="0">
                <a:latin typeface="Verdana" pitchFamily="34" charset="0"/>
              </a:rPr>
              <a:t>.</a:t>
            </a:r>
            <a:endParaRPr lang="ru-RU" sz="2800" b="1" dirty="0">
              <a:latin typeface="Verdana" pitchFamily="34" charset="0"/>
            </a:endParaRPr>
          </a:p>
        </p:txBody>
      </p:sp>
      <p:pic>
        <p:nvPicPr>
          <p:cNvPr id="14338" name="Picture 2" descr="C:\Users\Яна\Desktop\image (17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0"/>
            <a:ext cx="3199966" cy="2400218"/>
          </a:xfrm>
          <a:prstGeom prst="rect">
            <a:avLst/>
          </a:prstGeom>
          <a:noFill/>
        </p:spPr>
      </p:pic>
      <p:pic>
        <p:nvPicPr>
          <p:cNvPr id="14339" name="Picture 3" descr="C:\Users\Яна\Desktop\image (20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0" y="2286000"/>
            <a:ext cx="3124200" cy="2343388"/>
          </a:xfrm>
          <a:prstGeom prst="rect">
            <a:avLst/>
          </a:prstGeom>
          <a:noFill/>
        </p:spPr>
      </p:pic>
      <p:pic>
        <p:nvPicPr>
          <p:cNvPr id="8" name="Picture 3" descr="C:\Users\Яна\Desktop\image (16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5400" y="4400301"/>
            <a:ext cx="3276600" cy="24576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800" decel="100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2" descr="C:\Documents and Settings\www\Рабочий стол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0" y="228600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dirty="0" smtClean="0">
                <a:ln>
                  <a:solidFill>
                    <a:srgbClr val="9900FF"/>
                  </a:solidFill>
                </a:ln>
                <a:latin typeface="Times New Roman" pitchFamily="18" charset="0"/>
                <a:cs typeface="Times New Roman" pitchFamily="18" charset="0"/>
              </a:rPr>
              <a:t>Вивчення окраси рідного краю – мелодійних пісень, примножування величного почуття, що ми є українці, вміємо співати і знаємо свою перлину – українську пісню стало метою роботи над проектом </a:t>
            </a:r>
            <a:r>
              <a:rPr lang="uk-UA" sz="2800" dirty="0" err="1" smtClean="0">
                <a:ln>
                  <a:solidFill>
                    <a:srgbClr val="9900FF"/>
                  </a:solidFill>
                </a:ln>
                <a:latin typeface="Times New Roman" pitchFamily="18" charset="0"/>
                <a:cs typeface="Times New Roman" pitchFamily="18" charset="0"/>
              </a:rPr>
              <a:t>“Улюблена</a:t>
            </a:r>
            <a:r>
              <a:rPr lang="uk-UA" sz="2800" dirty="0" smtClean="0">
                <a:ln>
                  <a:solidFill>
                    <a:srgbClr val="9900FF"/>
                  </a:solidFill>
                </a:ln>
                <a:latin typeface="Times New Roman" pitchFamily="18" charset="0"/>
                <a:cs typeface="Times New Roman" pitchFamily="18" charset="0"/>
              </a:rPr>
              <a:t> пісня моєї </a:t>
            </a:r>
            <a:r>
              <a:rPr lang="uk-UA" sz="2800" dirty="0" err="1" smtClean="0">
                <a:ln>
                  <a:solidFill>
                    <a:srgbClr val="9900FF"/>
                  </a:solidFill>
                </a:ln>
                <a:latin typeface="Times New Roman" pitchFamily="18" charset="0"/>
                <a:cs typeface="Times New Roman" pitchFamily="18" charset="0"/>
              </a:rPr>
              <a:t>родини”</a:t>
            </a:r>
            <a:r>
              <a:rPr lang="uk-UA" sz="2800" dirty="0" smtClean="0">
                <a:ln>
                  <a:solidFill>
                    <a:srgbClr val="9900FF"/>
                  </a:solidFill>
                </a:ln>
                <a:latin typeface="Times New Roman" pitchFamily="18" charset="0"/>
                <a:cs typeface="Times New Roman" pitchFamily="18" charset="0"/>
              </a:rPr>
              <a:t>. </a:t>
            </a:r>
            <a:endParaRPr lang="uk-UA" sz="2800" dirty="0">
              <a:ln>
                <a:solidFill>
                  <a:srgbClr val="9900FF"/>
                </a:solidFill>
              </a:ln>
            </a:endParaRPr>
          </a:p>
        </p:txBody>
      </p:sp>
      <p:pic>
        <p:nvPicPr>
          <p:cNvPr id="68610" name="Picture 2" descr="C:\Users\Яна\Desktop\hb0O50gcAU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057400"/>
            <a:ext cx="3200400" cy="4267200"/>
          </a:xfrm>
          <a:prstGeom prst="rect">
            <a:avLst/>
          </a:prstGeom>
          <a:noFill/>
        </p:spPr>
      </p:pic>
      <p:pic>
        <p:nvPicPr>
          <p:cNvPr id="68611" name="Picture 3" descr="C:\Users\Яна\Desktop\yfq-Sn1oG3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49963" y="2057400"/>
            <a:ext cx="3094037" cy="4125383"/>
          </a:xfrm>
          <a:prstGeom prst="rect">
            <a:avLst/>
          </a:prstGeom>
          <a:noFill/>
        </p:spPr>
      </p:pic>
      <p:pic>
        <p:nvPicPr>
          <p:cNvPr id="68612" name="Picture 4" descr="C:\Users\Яна\Desktop\9IdFBaYxkho.jpg"/>
          <p:cNvPicPr>
            <a:picLocks noChangeAspect="1" noChangeArrowheads="1"/>
          </p:cNvPicPr>
          <p:nvPr/>
        </p:nvPicPr>
        <p:blipFill>
          <a:blip r:embed="rId5"/>
          <a:srcRect b="10714"/>
          <a:stretch>
            <a:fillRect/>
          </a:stretch>
        </p:blipFill>
        <p:spPr bwMode="auto">
          <a:xfrm>
            <a:off x="3048000" y="3048000"/>
            <a:ext cx="3200400" cy="3810000"/>
          </a:xfrm>
          <a:prstGeom prst="rect">
            <a:avLst/>
          </a:prstGeom>
          <a:noFill/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86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86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86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86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86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686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686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686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2" descr="C:\Documents and Settings\www\Рабочий стол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533400" y="152400"/>
            <a:ext cx="8458200" cy="223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  <a:scene3d>
              <a:camera prst="obliqueTopRight"/>
              <a:lightRig rig="threePt" dir="t"/>
            </a:scene3d>
          </a:bodyPr>
          <a:lstStyle>
            <a:defPPr>
              <a:defRPr lang="en-US"/>
            </a:defPPr>
            <a:lvl1pPr marL="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ru-RU" sz="2400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</a:rPr>
              <a:t>У </a:t>
            </a:r>
            <a:r>
              <a:rPr lang="ru-RU" sz="2400" dirty="0" err="1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</a:rPr>
              <a:t>шкільному</a:t>
            </a:r>
            <a:r>
              <a:rPr lang="ru-RU" sz="2400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ru-RU" sz="2400" dirty="0" err="1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</a:rPr>
              <a:t>музеї</a:t>
            </a:r>
            <a:r>
              <a:rPr lang="ru-RU" sz="2400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ru-RU" sz="2400" dirty="0" err="1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</a:rPr>
              <a:t>Бойової</a:t>
            </a:r>
            <a:r>
              <a:rPr lang="ru-RU" sz="2400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ru-RU" sz="2400" dirty="0" err="1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</a:rPr>
              <a:t>слави</a:t>
            </a:r>
            <a:r>
              <a:rPr lang="ru-RU" sz="2400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ru-RU" sz="2400" dirty="0" err="1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</a:rPr>
              <a:t>проходять</a:t>
            </a:r>
            <a:r>
              <a:rPr lang="ru-RU" sz="2400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ru-RU" sz="2400" dirty="0" err="1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</a:rPr>
              <a:t>інтегровані</a:t>
            </a:r>
            <a:r>
              <a:rPr lang="ru-RU" sz="2400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ru-RU" sz="2400" dirty="0" err="1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</a:rPr>
              <a:t>екскурсії</a:t>
            </a:r>
            <a:r>
              <a:rPr lang="ru-RU" sz="2400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</a:rPr>
              <a:t> для </a:t>
            </a:r>
            <a:r>
              <a:rPr lang="ru-RU" sz="2400" dirty="0" err="1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</a:rPr>
              <a:t>учнів</a:t>
            </a:r>
            <a:r>
              <a:rPr lang="ru-RU" sz="2400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</a:rPr>
              <a:t> 1-11 </a:t>
            </a:r>
            <a:r>
              <a:rPr lang="ru-RU" sz="2400" dirty="0" err="1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</a:rPr>
              <a:t>класів</a:t>
            </a:r>
            <a:r>
              <a:rPr lang="ru-RU" sz="2400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</a:rPr>
              <a:t> при </a:t>
            </a:r>
            <a:r>
              <a:rPr lang="ru-RU" sz="2400" dirty="0" err="1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</a:rPr>
              <a:t>вивченні</a:t>
            </a:r>
            <a:r>
              <a:rPr lang="ru-RU" sz="2400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ru-RU" sz="2400" dirty="0" err="1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</a:rPr>
              <a:t>окремих</a:t>
            </a:r>
            <a:r>
              <a:rPr lang="ru-RU" sz="2400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</a:rPr>
              <a:t> тем </a:t>
            </a:r>
            <a:r>
              <a:rPr lang="ru-RU" sz="2400" dirty="0" err="1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</a:rPr>
              <a:t>навчальних</a:t>
            </a:r>
            <a:r>
              <a:rPr lang="ru-RU" sz="2400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ru-RU" sz="2400" dirty="0" err="1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</a:rPr>
              <a:t>предметів</a:t>
            </a:r>
            <a:r>
              <a:rPr lang="ru-RU" sz="2400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</a:rPr>
              <a:t> та при </a:t>
            </a:r>
            <a:r>
              <a:rPr lang="ru-RU" sz="2400" dirty="0" err="1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</a:rPr>
              <a:t>проведенні</a:t>
            </a:r>
            <a:r>
              <a:rPr lang="ru-RU" sz="2400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ru-RU" sz="2400" dirty="0" err="1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</a:rPr>
              <a:t>заходів</a:t>
            </a:r>
            <a:r>
              <a:rPr lang="ru-RU" sz="2400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ru-RU" sz="2400" dirty="0" err="1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</a:rPr>
              <a:t>патріотичного</a:t>
            </a:r>
            <a:r>
              <a:rPr lang="ru-RU" sz="2400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ru-RU" sz="2400" dirty="0" err="1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</a:rPr>
              <a:t>спрямування</a:t>
            </a:r>
            <a:r>
              <a:rPr lang="ru-RU" sz="2400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</a:rPr>
              <a:t>. </a:t>
            </a:r>
            <a:endParaRPr lang="ru-RU" sz="2400" dirty="0">
              <a:ln w="18415" cmpd="sng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Verdana" pitchFamily="34" charset="0"/>
            </a:endParaRPr>
          </a:p>
        </p:txBody>
      </p:sp>
      <p:pic>
        <p:nvPicPr>
          <p:cNvPr id="7" name="Рисунок 6" descr="http://ia100.mycdn.me/image?t=3&amp;bid=666841914379&amp;id=666841914379&amp;plc=WEB&amp;tkn=ow7oHYXg7wEhkTr-p6OJalDRVZk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514600"/>
            <a:ext cx="35052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://ia100.mycdn.me/image?t=3&amp;bid=666842296075&amp;id=666842296075&amp;plc=WEB&amp;tkn=4b8FIe9IugamQC5ruajAeOGfODY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57600" y="2667000"/>
            <a:ext cx="54864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2" descr="C:\Documents and Settings\www\Рабочий стол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Рисунок 5" descr="http://ia100.mycdn.me/image?t=3&amp;bid=666842023179&amp;id=666842023179&amp;plc=WEB&amp;tkn=z_3MnXEoLYd6aL-Uoo95iVbBPpQ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4102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ia100.mycdn.me/image?t=3&amp;bid=666841948427&amp;id=666841948427&amp;plc=WEB&amp;tkn=mP2CYQTyDdeajD7l7GPF8Hmm7VU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62400" y="3124200"/>
            <a:ext cx="51816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2" descr="C:\Documents and Settings\www\Рабочий стол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28600" y="0"/>
            <a:ext cx="89154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>
            <a:defPPr>
              <a:defRPr lang="en-US"/>
            </a:defPPr>
            <a:lvl1pPr marL="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ru-RU" sz="2800" b="1" dirty="0" err="1" smtClean="0">
                <a:ln>
                  <a:prstDash val="solid"/>
                </a:ln>
                <a:solidFill>
                  <a:srgbClr val="00206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Verdana" pitchFamily="34" charset="0"/>
              </a:rPr>
              <a:t>Вікові</a:t>
            </a:r>
            <a:r>
              <a:rPr lang="ru-RU" sz="2800" b="1" dirty="0" smtClean="0">
                <a:ln>
                  <a:prstDash val="solid"/>
                </a:ln>
                <a:solidFill>
                  <a:srgbClr val="00206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Verdana" pitchFamily="34" charset="0"/>
              </a:rPr>
              <a:t> </a:t>
            </a:r>
            <a:r>
              <a:rPr lang="ru-RU" sz="2800" b="1" dirty="0" err="1" smtClean="0">
                <a:ln>
                  <a:prstDash val="solid"/>
                </a:ln>
                <a:solidFill>
                  <a:srgbClr val="00206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Verdana" pitchFamily="34" charset="0"/>
              </a:rPr>
              <a:t>особливості</a:t>
            </a:r>
            <a:r>
              <a:rPr lang="ru-RU" sz="2800" b="1" dirty="0" smtClean="0">
                <a:ln>
                  <a:prstDash val="solid"/>
                </a:ln>
                <a:solidFill>
                  <a:srgbClr val="00206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Verdana" pitchFamily="34" charset="0"/>
              </a:rPr>
              <a:t> </a:t>
            </a:r>
            <a:r>
              <a:rPr lang="ru-RU" sz="2800" b="1" dirty="0" err="1" smtClean="0">
                <a:ln>
                  <a:prstDash val="solid"/>
                </a:ln>
                <a:solidFill>
                  <a:srgbClr val="00206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Verdana" pitchFamily="34" charset="0"/>
              </a:rPr>
              <a:t>вихованців</a:t>
            </a:r>
            <a:r>
              <a:rPr lang="ru-RU" sz="2800" b="1" dirty="0" smtClean="0">
                <a:ln>
                  <a:prstDash val="solid"/>
                </a:ln>
                <a:solidFill>
                  <a:srgbClr val="00206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Verdana" pitchFamily="34" charset="0"/>
              </a:rPr>
              <a:t> </a:t>
            </a:r>
            <a:r>
              <a:rPr lang="ru-RU" sz="2800" b="1" dirty="0" err="1" smtClean="0">
                <a:ln>
                  <a:prstDash val="solid"/>
                </a:ln>
                <a:solidFill>
                  <a:srgbClr val="00206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Verdana" pitchFamily="34" charset="0"/>
              </a:rPr>
              <a:t>сприяли</a:t>
            </a:r>
            <a:r>
              <a:rPr lang="ru-RU" sz="2800" b="1" dirty="0" smtClean="0">
                <a:ln>
                  <a:prstDash val="solid"/>
                </a:ln>
                <a:solidFill>
                  <a:srgbClr val="00206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Verdana" pitchFamily="34" charset="0"/>
              </a:rPr>
              <a:t> тому, </a:t>
            </a:r>
            <a:r>
              <a:rPr lang="ru-RU" sz="2800" b="1" dirty="0" err="1" smtClean="0">
                <a:ln>
                  <a:prstDash val="solid"/>
                </a:ln>
                <a:solidFill>
                  <a:srgbClr val="00206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Verdana" pitchFamily="34" charset="0"/>
              </a:rPr>
              <a:t>що</a:t>
            </a:r>
            <a:r>
              <a:rPr lang="ru-RU" sz="2800" b="1" dirty="0" smtClean="0">
                <a:ln>
                  <a:prstDash val="solid"/>
                </a:ln>
                <a:solidFill>
                  <a:srgbClr val="00206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Verdana" pitchFamily="34" charset="0"/>
              </a:rPr>
              <a:t> </a:t>
            </a:r>
            <a:r>
              <a:rPr lang="ru-RU" sz="2800" b="1" dirty="0" err="1" smtClean="0">
                <a:ln>
                  <a:prstDash val="solid"/>
                </a:ln>
                <a:solidFill>
                  <a:srgbClr val="00206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Verdana" pitchFamily="34" charset="0"/>
              </a:rPr>
              <a:t>були</a:t>
            </a:r>
            <a:r>
              <a:rPr lang="ru-RU" sz="2800" b="1" dirty="0" smtClean="0">
                <a:ln>
                  <a:prstDash val="solid"/>
                </a:ln>
                <a:solidFill>
                  <a:srgbClr val="00206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Verdana" pitchFamily="34" charset="0"/>
              </a:rPr>
              <a:t> </a:t>
            </a:r>
            <a:r>
              <a:rPr lang="ru-RU" sz="2800" b="1" dirty="0" err="1" smtClean="0">
                <a:ln>
                  <a:prstDash val="solid"/>
                </a:ln>
                <a:solidFill>
                  <a:srgbClr val="00206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Verdana" pitchFamily="34" charset="0"/>
              </a:rPr>
              <a:t>створені</a:t>
            </a:r>
            <a:r>
              <a:rPr lang="ru-RU" sz="2800" b="1" dirty="0" smtClean="0">
                <a:ln>
                  <a:prstDash val="solid"/>
                </a:ln>
                <a:solidFill>
                  <a:srgbClr val="00206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Verdana" pitchFamily="34" charset="0"/>
              </a:rPr>
              <a:t> </a:t>
            </a:r>
            <a:r>
              <a:rPr lang="ru-RU" sz="2800" b="1" dirty="0" err="1" smtClean="0">
                <a:ln>
                  <a:prstDash val="solid"/>
                </a:ln>
                <a:solidFill>
                  <a:srgbClr val="00206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Verdana" pitchFamily="34" charset="0"/>
              </a:rPr>
              <a:t>різні</a:t>
            </a:r>
            <a:r>
              <a:rPr lang="ru-RU" sz="2800" b="1" dirty="0" smtClean="0">
                <a:ln>
                  <a:prstDash val="solid"/>
                </a:ln>
                <a:solidFill>
                  <a:srgbClr val="00206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Verdana" pitchFamily="34" charset="0"/>
              </a:rPr>
              <a:t> </a:t>
            </a:r>
            <a:r>
              <a:rPr lang="ru-RU" sz="2800" b="1" dirty="0" err="1" smtClean="0">
                <a:ln>
                  <a:prstDash val="solid"/>
                </a:ln>
                <a:solidFill>
                  <a:srgbClr val="00206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Verdana" pitchFamily="34" charset="0"/>
              </a:rPr>
              <a:t>ефективні</a:t>
            </a:r>
            <a:r>
              <a:rPr lang="ru-RU" sz="2800" b="1" dirty="0" smtClean="0">
                <a:ln>
                  <a:prstDash val="solid"/>
                </a:ln>
                <a:solidFill>
                  <a:srgbClr val="00206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Verdana" pitchFamily="34" charset="0"/>
              </a:rPr>
              <a:t> </a:t>
            </a:r>
            <a:r>
              <a:rPr lang="ru-RU" sz="2800" b="1" dirty="0" err="1" smtClean="0">
                <a:ln>
                  <a:prstDash val="solid"/>
                </a:ln>
                <a:solidFill>
                  <a:srgbClr val="00206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Verdana" pitchFamily="34" charset="0"/>
              </a:rPr>
              <a:t>форми</a:t>
            </a:r>
            <a:r>
              <a:rPr lang="ru-RU" sz="2800" b="1" dirty="0" smtClean="0">
                <a:ln>
                  <a:prstDash val="solid"/>
                </a:ln>
                <a:solidFill>
                  <a:srgbClr val="00206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Verdana" pitchFamily="34" charset="0"/>
              </a:rPr>
              <a:t> </a:t>
            </a:r>
            <a:r>
              <a:rPr lang="ru-RU" sz="2800" b="1" dirty="0" err="1" smtClean="0">
                <a:ln>
                  <a:prstDash val="solid"/>
                </a:ln>
                <a:solidFill>
                  <a:srgbClr val="00206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Verdana" pitchFamily="34" charset="0"/>
              </a:rPr>
              <a:t>патріотичного</a:t>
            </a:r>
            <a:r>
              <a:rPr lang="ru-RU" sz="2800" b="1" dirty="0" smtClean="0">
                <a:ln>
                  <a:prstDash val="solid"/>
                </a:ln>
                <a:solidFill>
                  <a:srgbClr val="00206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Verdana" pitchFamily="34" charset="0"/>
              </a:rPr>
              <a:t> </a:t>
            </a:r>
            <a:r>
              <a:rPr lang="ru-RU" sz="2800" b="1" dirty="0" err="1" smtClean="0">
                <a:ln>
                  <a:prstDash val="solid"/>
                </a:ln>
                <a:solidFill>
                  <a:srgbClr val="00206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Verdana" pitchFamily="34" charset="0"/>
              </a:rPr>
              <a:t>виховання</a:t>
            </a:r>
            <a:endParaRPr lang="ru-RU" sz="2800" b="1" dirty="0">
              <a:ln>
                <a:prstDash val="solid"/>
              </a:ln>
              <a:solidFill>
                <a:srgbClr val="002060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Verdana" pitchFamily="34" charset="0"/>
            </a:endParaRPr>
          </a:p>
        </p:txBody>
      </p:sp>
      <p:pic>
        <p:nvPicPr>
          <p:cNvPr id="3074" name="Picture 2" descr="C:\Users\Яна\Desktop\image (7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0200" y="1981200"/>
            <a:ext cx="6299200" cy="4724400"/>
          </a:xfrm>
          <a:prstGeom prst="rect">
            <a:avLst/>
          </a:prstGeom>
          <a:noFill/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70" decel="100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770" decel="100000"/>
                                        <p:tgtEl>
                                          <p:spTgt spid="307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2" dur="77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4" dur="77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2" descr="C:\Documents and Settings\www\Рабочий стол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7890" name="Picture 2" descr="C:\Users\Яна\Desktop\image (3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228600"/>
            <a:ext cx="5202238" cy="3902075"/>
          </a:xfrm>
          <a:prstGeom prst="rect">
            <a:avLst/>
          </a:prstGeom>
          <a:noFill/>
        </p:spPr>
      </p:pic>
      <p:pic>
        <p:nvPicPr>
          <p:cNvPr id="37891" name="Picture 3" descr="C:\Users\Яна\Desktop\kjy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91200" y="304800"/>
            <a:ext cx="2925763" cy="3902075"/>
          </a:xfrm>
          <a:prstGeom prst="rect">
            <a:avLst/>
          </a:prstGeom>
          <a:noFill/>
        </p:spPr>
      </p:pic>
      <p:pic>
        <p:nvPicPr>
          <p:cNvPr id="37892" name="Picture 4" descr="C:\Users\Яна\Desktop\hghj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43200" y="3612356"/>
            <a:ext cx="4327525" cy="3245644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2" descr="C:\Documents and Settings\www\Рабочий стол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28600" y="228600"/>
            <a:ext cx="89154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en-US"/>
            </a:defPPr>
            <a:lvl1pPr marL="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ru-RU" sz="3600" b="1" i="1" u="sng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Це</a:t>
            </a:r>
            <a:r>
              <a:rPr lang="ru-RU" sz="3600" b="1" i="1" u="sng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, </a:t>
            </a:r>
            <a:r>
              <a:rPr lang="ru-RU" sz="3600" b="1" i="1" u="sng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зокрема</a:t>
            </a:r>
            <a:r>
              <a:rPr lang="ru-RU" sz="3600" b="1" i="1" u="sng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, </a:t>
            </a:r>
            <a:r>
              <a:rPr lang="ru-RU" sz="3600" b="1" i="1" u="sng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діяльно-практичні</a:t>
            </a:r>
            <a:r>
              <a:rPr lang="ru-RU" sz="3600" b="1" i="1" u="sng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ru-RU" sz="3600" b="1" i="1" u="sng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принципи</a:t>
            </a:r>
            <a:r>
              <a:rPr lang="ru-RU" sz="3600" b="1" i="1" u="sng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:</a:t>
            </a:r>
            <a:endParaRPr lang="ru-RU" sz="3600" b="1" i="1" u="sng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Verdana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57200" y="2286000"/>
            <a:ext cx="2895600" cy="1371600"/>
          </a:xfrm>
          <a:prstGeom prst="roundRect">
            <a:avLst/>
          </a:prstGeom>
          <a:solidFill>
            <a:srgbClr val="9900FF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b="1" dirty="0" smtClean="0"/>
              <a:t>Свята</a:t>
            </a:r>
            <a:endParaRPr lang="uk-UA" sz="4800" b="1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562600" y="2209800"/>
            <a:ext cx="2971800" cy="1371600"/>
          </a:xfrm>
          <a:prstGeom prst="roundRect">
            <a:avLst/>
          </a:prstGeom>
          <a:solidFill>
            <a:srgbClr val="9900FF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Verdana" pitchFamily="34" charset="0"/>
              </a:rPr>
              <a:t> </a:t>
            </a:r>
            <a:r>
              <a:rPr lang="ru-RU" sz="2400" b="1" dirty="0" err="1" smtClean="0">
                <a:latin typeface="Verdana" pitchFamily="34" charset="0"/>
              </a:rPr>
              <a:t>Ігри-драматизації</a:t>
            </a:r>
            <a:endParaRPr lang="uk-UA" sz="2400" b="1" dirty="0"/>
          </a:p>
        </p:txBody>
      </p:sp>
      <p:cxnSp>
        <p:nvCxnSpPr>
          <p:cNvPr id="10" name="Соединительная линия уступом 9"/>
          <p:cNvCxnSpPr/>
          <p:nvPr/>
        </p:nvCxnSpPr>
        <p:spPr>
          <a:xfrm rot="5400000">
            <a:off x="1371600" y="1219200"/>
            <a:ext cx="990600" cy="99060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Соединительная линия уступом 26"/>
          <p:cNvCxnSpPr/>
          <p:nvPr/>
        </p:nvCxnSpPr>
        <p:spPr>
          <a:xfrm rot="16200000" flipH="1">
            <a:off x="6819900" y="1333500"/>
            <a:ext cx="914400" cy="68580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0242" name="Picture 2" descr="C:\Users\Яна\Desktop\image (18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3733800"/>
            <a:ext cx="4165177" cy="3124200"/>
          </a:xfrm>
          <a:prstGeom prst="rect">
            <a:avLst/>
          </a:prstGeom>
          <a:noFill/>
        </p:spPr>
      </p:pic>
      <p:pic>
        <p:nvPicPr>
          <p:cNvPr id="10243" name="Picture 3" descr="C:\Users\Яна\Desktop\image (20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94786" y="3733800"/>
            <a:ext cx="4165176" cy="31242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2" descr="C:\Documents and Settings\www\Рабочий стол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609600" y="-2057400"/>
            <a:ext cx="8534400" cy="5638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6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400" b="1" i="0" u="none" strike="noStrike" kern="1200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uk-UA" sz="4400" b="1" i="0" u="none" strike="noStrike" kern="1200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uk-UA" sz="4800" b="1" i="0" u="none" strike="noStrike" kern="1200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uk-UA" sz="4800" b="1" i="0" u="none" strike="noStrike" kern="1200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uk-UA" sz="4900" b="1" i="0" u="none" strike="noStrike" kern="1200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Впровадження</a:t>
            </a:r>
            <a:r>
              <a:rPr kumimoji="0" lang="uk-UA" sz="4900" b="1" i="0" u="none" strike="noStrike" kern="1200" spc="50" normalizeH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інноваційних технологій патріотичного виховання</a:t>
            </a:r>
            <a:endParaRPr kumimoji="0" lang="ru-RU" sz="4900" b="1" i="0" u="none" strike="noStrike" kern="1200" spc="50" normalizeH="0" baseline="0" noProof="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4876800" y="3995678"/>
            <a:ext cx="41148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Verdana" pitchFamily="34" charset="0"/>
              </a:rPr>
              <a:t>Класний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Verdana" pitchFamily="34" charset="0"/>
              </a:rPr>
              <a:t> </a:t>
            </a:r>
            <a:r>
              <a:rPr lang="ru-RU" sz="2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Verdana" pitchFamily="34" charset="0"/>
              </a:rPr>
              <a:t>керівник</a:t>
            </a:r>
            <a:endParaRPr lang="ru-RU" sz="2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Verdana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Verdana" pitchFamily="34" charset="0"/>
              </a:rPr>
              <a:t> 8 </a:t>
            </a:r>
            <a:r>
              <a:rPr lang="ru-RU" sz="2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Verdana" pitchFamily="34" charset="0"/>
              </a:rPr>
              <a:t>класу</a:t>
            </a:r>
            <a:endParaRPr lang="ru-RU" sz="2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Verdana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ru-RU" sz="2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Verdana" pitchFamily="34" charset="0"/>
              </a:rPr>
              <a:t>Почапинського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Verdana" pitchFamily="34" charset="0"/>
              </a:rPr>
              <a:t> НВК</a:t>
            </a:r>
          </a:p>
          <a:p>
            <a:pPr algn="ctr">
              <a:lnSpc>
                <a:spcPct val="150000"/>
              </a:lnSpc>
            </a:pPr>
            <a:r>
              <a:rPr lang="ru-RU" sz="2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Verdana" pitchFamily="34" charset="0"/>
              </a:rPr>
              <a:t>Маловічко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Verdana" pitchFamily="34" charset="0"/>
              </a:rPr>
              <a:t> </a:t>
            </a:r>
            <a:r>
              <a:rPr lang="ru-RU" sz="2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Verdana" pitchFamily="34" charset="0"/>
              </a:rPr>
              <a:t>Світлана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Verdana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ru-RU" sz="2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Verdana" pitchFamily="34" charset="0"/>
              </a:rPr>
              <a:t>Миколаївна</a:t>
            </a: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Verdana" pitchFamily="34" charset="0"/>
            </a:endParaRPr>
          </a:p>
        </p:txBody>
      </p:sp>
      <p:pic>
        <p:nvPicPr>
          <p:cNvPr id="47106" name="Picture 2" descr="http://uld1.mycdn.me/image?t=3&amp;bid=666869554187&amp;id=666869554187&amp;plc=WEB&amp;tkn=P4vzlapqun7zO0hMfaIlh2d4nlk"/>
          <p:cNvPicPr>
            <a:picLocks noChangeAspect="1" noChangeArrowheads="1"/>
          </p:cNvPicPr>
          <p:nvPr/>
        </p:nvPicPr>
        <p:blipFill>
          <a:blip r:embed="rId3"/>
          <a:srcRect t="5085" b="6780"/>
          <a:stretch>
            <a:fillRect/>
          </a:stretch>
        </p:blipFill>
        <p:spPr bwMode="auto">
          <a:xfrm>
            <a:off x="457200" y="2590800"/>
            <a:ext cx="2741341" cy="3962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2" descr="C:\Documents and Settings\www\Рабочий стол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1746" name="Picture 2" descr="C:\Users\Яна\Desktop\image (19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202238" cy="3902075"/>
          </a:xfrm>
          <a:prstGeom prst="rect">
            <a:avLst/>
          </a:prstGeom>
          <a:noFill/>
        </p:spPr>
      </p:pic>
      <p:pic>
        <p:nvPicPr>
          <p:cNvPr id="31748" name="Picture 4" descr="C:\Users\Яна\Desktop\image (8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41762" y="2955925"/>
            <a:ext cx="5202238" cy="3902075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2" descr="C:\Documents and Settings\www\Рабочий стол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990600" y="152400"/>
            <a:ext cx="3276600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u="sng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ru-RU" sz="3600" b="1" u="sng" spc="50" dirty="0" err="1" smtClean="0">
                <a:ln w="11430"/>
                <a:solidFill>
                  <a:srgbClr val="D636C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Діалогічні</a:t>
            </a:r>
            <a:r>
              <a:rPr lang="ru-RU" sz="3600" b="1" u="sng" spc="50" dirty="0" smtClean="0">
                <a:ln w="11430"/>
                <a:solidFill>
                  <a:srgbClr val="D636C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: </a:t>
            </a:r>
            <a:endParaRPr lang="uk-UA" sz="3600" b="1" u="sng" spc="50" dirty="0">
              <a:ln w="11430"/>
              <a:solidFill>
                <a:srgbClr val="D636CE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cxnSp>
        <p:nvCxnSpPr>
          <p:cNvPr id="19" name="Скругленная соединительная линия 18"/>
          <p:cNvCxnSpPr/>
          <p:nvPr/>
        </p:nvCxnSpPr>
        <p:spPr>
          <a:xfrm rot="5400000">
            <a:off x="1676400" y="838200"/>
            <a:ext cx="685800" cy="533400"/>
          </a:xfrm>
          <a:prstGeom prst="curvedConnector3">
            <a:avLst>
              <a:gd name="adj1" fmla="val 56154"/>
            </a:avLst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endCxn id="30" idx="3"/>
          </p:cNvCxnSpPr>
          <p:nvPr/>
        </p:nvCxnSpPr>
        <p:spPr>
          <a:xfrm>
            <a:off x="3581400" y="762000"/>
            <a:ext cx="1104900" cy="688023"/>
          </a:xfrm>
          <a:prstGeom prst="curvedConnector2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0" name="Облако 29"/>
          <p:cNvSpPr/>
          <p:nvPr/>
        </p:nvSpPr>
        <p:spPr>
          <a:xfrm>
            <a:off x="3200400" y="1371600"/>
            <a:ext cx="2971800" cy="1371600"/>
          </a:xfrm>
          <a:prstGeom prst="cloud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err="1" smtClean="0"/>
              <a:t>Міжрольове</a:t>
            </a:r>
            <a:r>
              <a:rPr lang="uk-UA" sz="2400" dirty="0" smtClean="0"/>
              <a:t> спілкування</a:t>
            </a:r>
            <a:endParaRPr lang="uk-UA" sz="2400" dirty="0"/>
          </a:p>
        </p:txBody>
      </p:sp>
      <p:sp>
        <p:nvSpPr>
          <p:cNvPr id="32" name="Облако 31"/>
          <p:cNvSpPr/>
          <p:nvPr/>
        </p:nvSpPr>
        <p:spPr>
          <a:xfrm>
            <a:off x="381000" y="1447800"/>
            <a:ext cx="2667000" cy="1447800"/>
          </a:xfrm>
          <a:prstGeom prst="cloud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 smtClean="0"/>
              <a:t>Бесіди</a:t>
            </a:r>
            <a:endParaRPr lang="uk-UA" sz="3200" dirty="0"/>
          </a:p>
        </p:txBody>
      </p:sp>
      <p:pic>
        <p:nvPicPr>
          <p:cNvPr id="11266" name="Picture 2" descr="C:\Users\Яна\Desktop\image (15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771900"/>
            <a:ext cx="4114800" cy="3086100"/>
          </a:xfrm>
          <a:prstGeom prst="rect">
            <a:avLst/>
          </a:prstGeom>
          <a:noFill/>
        </p:spPr>
      </p:pic>
      <p:pic>
        <p:nvPicPr>
          <p:cNvPr id="11267" name="Picture 3" descr="C:\Users\Яна\Desktop\image (24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67200" y="3124200"/>
            <a:ext cx="4237038" cy="3177779"/>
          </a:xfrm>
          <a:prstGeom prst="rect">
            <a:avLst/>
          </a:prstGeom>
          <a:noFill/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2" descr="C:\Documents and Settings\www\Рабочий стол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22" name="Picture 2" descr="C:\Users\Яна\Desktop\image (20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762000"/>
            <a:ext cx="6705600" cy="5029199"/>
          </a:xfrm>
          <a:prstGeom prst="rect">
            <a:avLst/>
          </a:prstGeom>
          <a:noFill/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2" descr="C:\Documents and Settings\www\Рабочий стол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057400" y="304800"/>
            <a:ext cx="5897768" cy="76944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4400" b="1" i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Verdana" pitchFamily="34" charset="0"/>
              </a:rPr>
              <a:t>Індивідуальні</a:t>
            </a:r>
            <a:r>
              <a:rPr lang="ru-RU" sz="4400" b="1" i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Verdana" pitchFamily="34" charset="0"/>
              </a:rPr>
              <a:t>:</a:t>
            </a:r>
            <a:endParaRPr lang="uk-UA" sz="4400" b="1" i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6" name="Блок-схема: типовой процесс 5"/>
          <p:cNvSpPr/>
          <p:nvPr/>
        </p:nvSpPr>
        <p:spPr>
          <a:xfrm>
            <a:off x="762000" y="5562600"/>
            <a:ext cx="3352800" cy="838200"/>
          </a:xfrm>
          <a:prstGeom prst="flowChartPredefinedProcess">
            <a:avLst/>
          </a:prstGeom>
          <a:solidFill>
            <a:srgbClr val="FF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Доручення</a:t>
            </a:r>
            <a:endParaRPr lang="uk-UA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Блок-схема: типовой процесс 6"/>
          <p:cNvSpPr/>
          <p:nvPr/>
        </p:nvSpPr>
        <p:spPr>
          <a:xfrm>
            <a:off x="5334000" y="5562600"/>
            <a:ext cx="3581400" cy="838200"/>
          </a:xfrm>
          <a:prstGeom prst="flowChartPredefinedProcess">
            <a:avLst/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Творчі завдання</a:t>
            </a:r>
            <a:endParaRPr lang="uk-UA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cxnSp>
        <p:nvCxnSpPr>
          <p:cNvPr id="15" name="Соединительная линия уступом 14"/>
          <p:cNvCxnSpPr/>
          <p:nvPr/>
        </p:nvCxnSpPr>
        <p:spPr>
          <a:xfrm rot="5400000">
            <a:off x="-1485900" y="2705100"/>
            <a:ext cx="4724400" cy="838200"/>
          </a:xfrm>
          <a:prstGeom prst="bentConnector3">
            <a:avLst>
              <a:gd name="adj1" fmla="val 17543"/>
            </a:avLst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Соединительная линия уступом 19"/>
          <p:cNvCxnSpPr/>
          <p:nvPr/>
        </p:nvCxnSpPr>
        <p:spPr>
          <a:xfrm rot="16200000" flipH="1">
            <a:off x="6019800" y="2590800"/>
            <a:ext cx="4953000" cy="838200"/>
          </a:xfrm>
          <a:prstGeom prst="bentConnector3">
            <a:avLst>
              <a:gd name="adj1" fmla="val 21598"/>
            </a:avLst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3314" name="Picture 2" descr="C:\Users\Яна\Desktop\image (14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0" y="1143000"/>
            <a:ext cx="5689022" cy="4267200"/>
          </a:xfrm>
          <a:prstGeom prst="rect">
            <a:avLst/>
          </a:prstGeom>
          <a:noFill/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2" descr="C:\Documents and Settings\www\Рабочий стол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Овал 5"/>
          <p:cNvSpPr/>
          <p:nvPr/>
        </p:nvSpPr>
        <p:spPr>
          <a:xfrm>
            <a:off x="7010400" y="1295400"/>
            <a:ext cx="2133600" cy="1905000"/>
          </a:xfrm>
          <a:prstGeom prst="ellipse">
            <a:avLst/>
          </a:prstGeom>
          <a:solidFill>
            <a:srgbClr val="99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Вечори</a:t>
            </a:r>
            <a:endParaRPr lang="uk-UA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1828800" y="2743200"/>
            <a:ext cx="2286000" cy="1905000"/>
          </a:xfrm>
          <a:prstGeom prst="ellipse">
            <a:avLst/>
          </a:prstGeom>
          <a:solidFill>
            <a:srgbClr val="99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Створення</a:t>
            </a:r>
          </a:p>
          <a:p>
            <a:pPr algn="ctr"/>
            <a:r>
              <a:rPr lang="uk-UA" sz="2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стінгазет</a:t>
            </a:r>
            <a:endParaRPr lang="uk-UA" sz="25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4953000" y="1219200"/>
            <a:ext cx="2286000" cy="1905000"/>
          </a:xfrm>
          <a:prstGeom prst="ellipse">
            <a:avLst/>
          </a:prstGeom>
          <a:solidFill>
            <a:srgbClr val="99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“Жива</a:t>
            </a:r>
            <a:r>
              <a:rPr lang="uk-UA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uk-UA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газета”</a:t>
            </a:r>
            <a:endParaRPr lang="uk-UA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2819400" y="1143000"/>
            <a:ext cx="2362200" cy="1905000"/>
          </a:xfrm>
          <a:prstGeom prst="ellipse">
            <a:avLst/>
          </a:prstGeom>
          <a:solidFill>
            <a:srgbClr val="99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</a:t>
            </a:r>
            <a:r>
              <a:rPr lang="uk-UA" sz="2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ікторини</a:t>
            </a:r>
            <a:endParaRPr lang="uk-UA" sz="2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3733800" y="2743200"/>
            <a:ext cx="2590800" cy="1752600"/>
          </a:xfrm>
          <a:prstGeom prst="ellipse">
            <a:avLst/>
          </a:prstGeom>
          <a:solidFill>
            <a:srgbClr val="99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Створення </a:t>
            </a:r>
          </a:p>
          <a:p>
            <a:pPr algn="ctr"/>
            <a:r>
              <a:rPr lang="uk-UA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презентацій</a:t>
            </a:r>
            <a:endParaRPr lang="uk-UA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3200400" y="4114800"/>
            <a:ext cx="2438400" cy="1905000"/>
          </a:xfrm>
          <a:prstGeom prst="ellipse">
            <a:avLst/>
          </a:prstGeom>
          <a:solidFill>
            <a:srgbClr val="99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Конференції</a:t>
            </a:r>
            <a:endParaRPr lang="uk-UA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838200" y="1219200"/>
            <a:ext cx="2286000" cy="1905000"/>
          </a:xfrm>
          <a:prstGeom prst="ellipse">
            <a:avLst/>
          </a:prstGeom>
          <a:solidFill>
            <a:srgbClr val="99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Диспути</a:t>
            </a:r>
            <a:endParaRPr lang="uk-UA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5943600" y="2590800"/>
            <a:ext cx="2286000" cy="1905000"/>
          </a:xfrm>
          <a:prstGeom prst="ellipse">
            <a:avLst/>
          </a:prstGeom>
          <a:solidFill>
            <a:srgbClr val="99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Інтелектуальні</a:t>
            </a:r>
          </a:p>
          <a:p>
            <a:pPr algn="ctr"/>
            <a:r>
              <a:rPr lang="uk-UA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аукціони</a:t>
            </a:r>
            <a:endParaRPr lang="uk-UA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5181600" y="4038600"/>
            <a:ext cx="2286000" cy="1905000"/>
          </a:xfrm>
          <a:prstGeom prst="ellipse">
            <a:avLst/>
          </a:prstGeom>
          <a:solidFill>
            <a:srgbClr val="99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Брейн-ринги</a:t>
            </a:r>
            <a:endParaRPr lang="uk-UA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4648200" y="5486400"/>
            <a:ext cx="1752600" cy="1371600"/>
          </a:xfrm>
          <a:prstGeom prst="ellipse">
            <a:avLst/>
          </a:prstGeom>
          <a:solidFill>
            <a:srgbClr val="99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КВК</a:t>
            </a:r>
            <a:endParaRPr lang="uk-UA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6" name="Пятно 1 15"/>
          <p:cNvSpPr/>
          <p:nvPr/>
        </p:nvSpPr>
        <p:spPr>
          <a:xfrm>
            <a:off x="457200" y="-152400"/>
            <a:ext cx="9753600" cy="2209800"/>
          </a:xfrm>
          <a:prstGeom prst="irregularSeal1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3600" b="1" u="sng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Інформаційно-масові</a:t>
            </a:r>
            <a:r>
              <a:rPr lang="uk-UA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uk-UA" sz="3200" b="1" u="sng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принципи</a:t>
            </a:r>
            <a:r>
              <a:rPr lang="uk-UA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:</a:t>
            </a:r>
            <a:endParaRPr lang="uk-UA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2" descr="C:\Documents and Settings\www\Рабочий стол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3" descr="C:\Users\Яна\Desktop\image (34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3428651"/>
            <a:ext cx="4572000" cy="3429349"/>
          </a:xfrm>
          <a:prstGeom prst="rect">
            <a:avLst/>
          </a:prstGeom>
          <a:noFill/>
        </p:spPr>
      </p:pic>
      <p:pic>
        <p:nvPicPr>
          <p:cNvPr id="6" name="Picture 3" descr="C:\Users\Яна\Desktop\image (2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4495800" cy="3371849"/>
          </a:xfrm>
          <a:prstGeom prst="rect">
            <a:avLst/>
          </a:prstGeom>
          <a:noFill/>
        </p:spPr>
      </p:pic>
      <p:pic>
        <p:nvPicPr>
          <p:cNvPr id="32770" name="Picture 2" descr="C:\Users\Яна\Desktop\image (38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95800" y="0"/>
            <a:ext cx="4648200" cy="3486150"/>
          </a:xfrm>
          <a:prstGeom prst="rect">
            <a:avLst/>
          </a:prstGeom>
          <a:noFill/>
        </p:spPr>
      </p:pic>
      <p:pic>
        <p:nvPicPr>
          <p:cNvPr id="32771" name="Picture 3" descr="C:\Users\Яна\Desktop\image (44)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257550"/>
            <a:ext cx="4800600" cy="360045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2" descr="C:\Documents and Settings\www\Рабочий стол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" name="Рисунок 7" descr="images.jpegі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4293096"/>
            <a:ext cx="1440160" cy="2164175"/>
          </a:xfrm>
          <a:prstGeom prst="rect">
            <a:avLst/>
          </a:prstGeom>
        </p:spPr>
      </p:pic>
      <p:pic>
        <p:nvPicPr>
          <p:cNvPr id="9" name="Рисунок 8" descr="Untitled-1NgikJY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07704" y="4293096"/>
            <a:ext cx="1646097" cy="2232248"/>
          </a:xfrm>
          <a:prstGeom prst="rect">
            <a:avLst/>
          </a:prstGeom>
        </p:spPr>
      </p:pic>
      <p:pic>
        <p:nvPicPr>
          <p:cNvPr id="10" name="Рисунок 9" descr="844a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35896" y="4293096"/>
            <a:ext cx="1584176" cy="2154391"/>
          </a:xfrm>
          <a:prstGeom prst="rect">
            <a:avLst/>
          </a:prstGeom>
        </p:spPr>
      </p:pic>
      <p:pic>
        <p:nvPicPr>
          <p:cNvPr id="11" name="Рисунок 10" descr="1273697559_1254249775_ris-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64088" y="4293096"/>
            <a:ext cx="1656184" cy="2262105"/>
          </a:xfrm>
          <a:prstGeom prst="rect">
            <a:avLst/>
          </a:prstGeom>
        </p:spPr>
      </p:pic>
      <p:pic>
        <p:nvPicPr>
          <p:cNvPr id="12" name="Рисунок 11" descr="в.jpe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215088" y="4365104"/>
            <a:ext cx="1473200" cy="2088232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304800" y="152400"/>
            <a:ext cx="8551168" cy="3816429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dirty="0" err="1" smtClean="0">
                <a:ln w="18415" cmpd="sng">
                  <a:solidFill>
                    <a:srgbClr val="0033CC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Продовжити</a:t>
            </a:r>
            <a:r>
              <a:rPr lang="ru-RU" sz="2800" dirty="0" smtClean="0">
                <a:ln w="18415" cmpd="sng">
                  <a:solidFill>
                    <a:srgbClr val="0033CC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 smtClean="0">
                <a:ln w="18415" cmpd="sng">
                  <a:solidFill>
                    <a:srgbClr val="0033CC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розмову</a:t>
            </a:r>
            <a:r>
              <a:rPr lang="ru-RU" sz="2800" dirty="0" smtClean="0">
                <a:ln w="18415" cmpd="sng">
                  <a:solidFill>
                    <a:srgbClr val="0033CC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про </a:t>
            </a:r>
            <a:r>
              <a:rPr lang="ru-RU" sz="2800" dirty="0" err="1" smtClean="0">
                <a:ln w="18415" cmpd="sng">
                  <a:solidFill>
                    <a:srgbClr val="0033CC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людські</a:t>
            </a:r>
            <a:r>
              <a:rPr lang="ru-RU" sz="2800" dirty="0" smtClean="0">
                <a:ln w="18415" cmpd="sng">
                  <a:solidFill>
                    <a:srgbClr val="0033CC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 smtClean="0">
                <a:ln w="18415" cmpd="sng">
                  <a:solidFill>
                    <a:srgbClr val="0033CC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достоїнства</a:t>
            </a:r>
            <a:r>
              <a:rPr lang="ru-RU" sz="2800" dirty="0" smtClean="0">
                <a:ln w="18415" cmpd="sng">
                  <a:solidFill>
                    <a:srgbClr val="0033CC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 smtClean="0">
                <a:ln w="18415" cmpd="sng">
                  <a:solidFill>
                    <a:srgbClr val="0033CC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</a:t>
            </a:r>
            <a:r>
              <a:rPr lang="ru-RU" sz="2800" dirty="0" smtClean="0">
                <a:ln w="18415" cmpd="sng">
                  <a:solidFill>
                    <a:srgbClr val="0033CC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вади,</a:t>
            </a:r>
          </a:p>
          <a:p>
            <a:pPr algn="ctr"/>
            <a:r>
              <a:rPr lang="ru-RU" sz="2800" dirty="0" err="1" smtClean="0">
                <a:ln w="18415" cmpd="sng">
                  <a:solidFill>
                    <a:srgbClr val="0033CC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допомогти</a:t>
            </a:r>
            <a:r>
              <a:rPr lang="ru-RU" sz="2800" dirty="0" smtClean="0">
                <a:ln w="18415" cmpd="sng">
                  <a:solidFill>
                    <a:srgbClr val="0033CC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 smtClean="0">
                <a:ln w="18415" cmpd="sng">
                  <a:solidFill>
                    <a:srgbClr val="0033CC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учням</a:t>
            </a:r>
            <a:r>
              <a:rPr lang="ru-RU" sz="2800" dirty="0" smtClean="0">
                <a:ln w="18415" cmpd="sng">
                  <a:solidFill>
                    <a:srgbClr val="0033CC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 smtClean="0">
                <a:ln w="18415" cmpd="sng">
                  <a:solidFill>
                    <a:srgbClr val="0033CC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зробити</a:t>
            </a:r>
            <a:r>
              <a:rPr lang="ru-RU" sz="2800" dirty="0" smtClean="0">
                <a:ln w="18415" cmpd="sng">
                  <a:solidFill>
                    <a:srgbClr val="0033CC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 smtClean="0">
                <a:ln w="18415" cmpd="sng">
                  <a:solidFill>
                    <a:srgbClr val="0033CC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висновок</a:t>
            </a:r>
            <a:r>
              <a:rPr lang="ru-RU" sz="2800" dirty="0" smtClean="0">
                <a:ln w="18415" cmpd="sng">
                  <a:solidFill>
                    <a:srgbClr val="0033CC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2800" dirty="0" err="1" smtClean="0">
                <a:ln w="18415" cmpd="sng">
                  <a:solidFill>
                    <a:srgbClr val="0033CC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що</a:t>
            </a:r>
            <a:r>
              <a:rPr lang="ru-RU" sz="2800" dirty="0" smtClean="0">
                <a:ln w="18415" cmpd="sng">
                  <a:solidFill>
                    <a:srgbClr val="0033CC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«добро твориться просто – </a:t>
            </a:r>
            <a:r>
              <a:rPr lang="ru-RU" sz="2800" dirty="0" err="1" smtClean="0">
                <a:ln w="18415" cmpd="sng">
                  <a:solidFill>
                    <a:srgbClr val="0033CC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ні</a:t>
            </a:r>
            <a:r>
              <a:rPr lang="ru-RU" sz="2800" dirty="0" smtClean="0">
                <a:ln w="18415" cmpd="sng">
                  <a:solidFill>
                    <a:srgbClr val="0033CC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за так» ,</a:t>
            </a:r>
            <a:r>
              <a:rPr lang="ru-RU" sz="2800" dirty="0" err="1" smtClean="0">
                <a:ln w="18415" cmpd="sng">
                  <a:solidFill>
                    <a:srgbClr val="0033CC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викликати</a:t>
            </a:r>
            <a:r>
              <a:rPr lang="ru-RU" sz="2800" dirty="0" smtClean="0">
                <a:ln w="18415" cmpd="sng">
                  <a:solidFill>
                    <a:srgbClr val="0033CC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 них </a:t>
            </a:r>
            <a:r>
              <a:rPr lang="ru-RU" sz="2800" dirty="0" err="1" smtClean="0">
                <a:ln w="18415" cmpd="sng">
                  <a:solidFill>
                    <a:srgbClr val="0033CC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бажання</a:t>
            </a:r>
            <a:r>
              <a:rPr lang="ru-RU" sz="2800" dirty="0" smtClean="0">
                <a:ln w="18415" cmpd="sng">
                  <a:solidFill>
                    <a:srgbClr val="0033CC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 smtClean="0">
                <a:ln w="18415" cmpd="sng">
                  <a:solidFill>
                    <a:srgbClr val="0033CC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творити</a:t>
            </a:r>
            <a:r>
              <a:rPr lang="ru-RU" sz="2800" dirty="0" smtClean="0">
                <a:ln w="18415" cmpd="sng">
                  <a:solidFill>
                    <a:srgbClr val="0033CC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добро </a:t>
            </a:r>
            <a:r>
              <a:rPr lang="ru-RU" sz="2800" dirty="0" err="1" smtClean="0">
                <a:ln w="18415" cmpd="sng">
                  <a:solidFill>
                    <a:srgbClr val="0033CC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й</a:t>
            </a:r>
            <a:r>
              <a:rPr lang="ru-RU" sz="2800" dirty="0" smtClean="0">
                <a:ln w="18415" cmpd="sng">
                  <a:solidFill>
                    <a:srgbClr val="0033CC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 smtClean="0">
                <a:ln w="18415" cmpd="sng">
                  <a:solidFill>
                    <a:srgbClr val="0033CC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уникати</a:t>
            </a:r>
            <a:r>
              <a:rPr lang="ru-RU" sz="2800" dirty="0" smtClean="0">
                <a:ln w="18415" cmpd="sng">
                  <a:solidFill>
                    <a:srgbClr val="0033CC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 smtClean="0">
                <a:ln w="18415" cmpd="sng">
                  <a:solidFill>
                    <a:srgbClr val="0033CC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злих</a:t>
            </a:r>
            <a:r>
              <a:rPr lang="ru-RU" sz="2800" dirty="0" smtClean="0">
                <a:ln w="18415" cmpd="sng">
                  <a:solidFill>
                    <a:srgbClr val="0033CC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 smtClean="0">
                <a:ln w="18415" cmpd="sng">
                  <a:solidFill>
                    <a:srgbClr val="0033CC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вчинків,виховувати</a:t>
            </a:r>
            <a:r>
              <a:rPr lang="ru-RU" sz="2800" dirty="0" smtClean="0">
                <a:ln w="18415" cmpd="sng">
                  <a:solidFill>
                    <a:srgbClr val="0033CC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 </a:t>
            </a:r>
            <a:r>
              <a:rPr lang="ru-RU" sz="2800" dirty="0" err="1" smtClean="0">
                <a:ln w="18415" cmpd="sng">
                  <a:solidFill>
                    <a:srgbClr val="0033CC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учнів</a:t>
            </a:r>
            <a:r>
              <a:rPr lang="ru-RU" sz="2800" dirty="0" smtClean="0">
                <a:ln w="18415" cmpd="sng">
                  <a:solidFill>
                    <a:srgbClr val="0033CC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 smtClean="0">
                <a:ln w="18415" cmpd="sng">
                  <a:solidFill>
                    <a:srgbClr val="0033CC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високу</a:t>
            </a:r>
            <a:r>
              <a:rPr lang="ru-RU" sz="2800" dirty="0" smtClean="0">
                <a:ln w="18415" cmpd="sng">
                  <a:solidFill>
                    <a:srgbClr val="0033CC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 smtClean="0">
                <a:ln w="18415" cmpd="sng">
                  <a:solidFill>
                    <a:srgbClr val="0033CC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мовну</a:t>
            </a:r>
            <a:r>
              <a:rPr lang="ru-RU" sz="2800" dirty="0" smtClean="0">
                <a:ln w="18415" cmpd="sng">
                  <a:solidFill>
                    <a:srgbClr val="0033CC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культуру, </a:t>
            </a:r>
            <a:r>
              <a:rPr lang="ru-RU" sz="2800" dirty="0" err="1" smtClean="0">
                <a:ln w="18415" cmpd="sng">
                  <a:solidFill>
                    <a:srgbClr val="0033CC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сприяти</a:t>
            </a:r>
            <a:r>
              <a:rPr lang="ru-RU" sz="2800" dirty="0" smtClean="0">
                <a:ln w="18415" cmpd="sng">
                  <a:solidFill>
                    <a:srgbClr val="0033CC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 smtClean="0">
                <a:ln w="18415" cmpd="sng">
                  <a:solidFill>
                    <a:srgbClr val="0033CC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самовдосконаленню</a:t>
            </a:r>
            <a:r>
              <a:rPr lang="ru-RU" sz="2800" dirty="0" smtClean="0">
                <a:ln w="18415" cmpd="sng">
                  <a:solidFill>
                    <a:srgbClr val="0033CC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 smtClean="0">
                <a:ln w="18415" cmpd="sng">
                  <a:solidFill>
                    <a:srgbClr val="0033CC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учнів</a:t>
            </a:r>
            <a:r>
              <a:rPr lang="ru-RU" sz="2800" dirty="0" smtClean="0">
                <a:ln w="18415" cmpd="sng">
                  <a:solidFill>
                    <a:srgbClr val="0033CC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2800" dirty="0" err="1" smtClean="0">
                <a:ln w="18415" cmpd="sng">
                  <a:solidFill>
                    <a:srgbClr val="0033CC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їхньому</a:t>
            </a:r>
            <a:r>
              <a:rPr lang="ru-RU" sz="2800" dirty="0" smtClean="0">
                <a:ln w="18415" cmpd="sng">
                  <a:solidFill>
                    <a:srgbClr val="0033CC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 smtClean="0">
                <a:ln w="18415" cmpd="sng">
                  <a:solidFill>
                    <a:srgbClr val="0033CC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інтелектуальному</a:t>
            </a:r>
            <a:r>
              <a:rPr lang="ru-RU" sz="2800" dirty="0" smtClean="0">
                <a:ln w="18415" cmpd="sng">
                  <a:solidFill>
                    <a:srgbClr val="0033CC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 smtClean="0">
                <a:ln w="18415" cmpd="sng">
                  <a:solidFill>
                    <a:srgbClr val="0033CC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</a:t>
            </a:r>
            <a:r>
              <a:rPr lang="ru-RU" sz="2800" dirty="0" smtClean="0">
                <a:ln w="18415" cmpd="sng">
                  <a:solidFill>
                    <a:srgbClr val="0033CC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моральному </a:t>
            </a:r>
            <a:r>
              <a:rPr lang="ru-RU" sz="2800" dirty="0" err="1" smtClean="0">
                <a:ln w="18415" cmpd="sng">
                  <a:solidFill>
                    <a:srgbClr val="0033CC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розвитку</a:t>
            </a:r>
            <a:r>
              <a:rPr lang="ru-RU" sz="2800" dirty="0" smtClean="0">
                <a:ln w="18415" cmpd="sng">
                  <a:solidFill>
                    <a:srgbClr val="0033CC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</a:t>
            </a:r>
            <a:r>
              <a:rPr lang="ru-RU" sz="2800" dirty="0" err="1" smtClean="0">
                <a:ln w="18415" cmpd="sng">
                  <a:solidFill>
                    <a:srgbClr val="0033CC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покликані</a:t>
            </a:r>
            <a:r>
              <a:rPr lang="ru-RU" sz="2800" dirty="0" smtClean="0">
                <a:ln w="18415" cmpd="sng">
                  <a:solidFill>
                    <a:srgbClr val="0033CC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</a:t>
            </a:r>
            <a:r>
              <a:rPr lang="ru-RU" sz="2800" dirty="0" err="1" smtClean="0">
                <a:ln w="18415" cmpd="sng">
                  <a:solidFill>
                    <a:srgbClr val="0033CC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інтегровані</a:t>
            </a:r>
            <a:r>
              <a:rPr lang="ru-RU" sz="2800" dirty="0" smtClean="0">
                <a:ln w="18415" cmpd="sng">
                  <a:solidFill>
                    <a:srgbClr val="0033CC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уроки в </a:t>
            </a:r>
            <a:r>
              <a:rPr lang="ru-RU" sz="2800" dirty="0" err="1" smtClean="0">
                <a:ln w="18415" cmpd="sng">
                  <a:solidFill>
                    <a:srgbClr val="0033CC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шкільній</a:t>
            </a:r>
            <a:r>
              <a:rPr lang="ru-RU" sz="2800" dirty="0" smtClean="0">
                <a:ln w="18415" cmpd="sng">
                  <a:solidFill>
                    <a:srgbClr val="0033CC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 smtClean="0">
                <a:ln w="18415" cmpd="sng">
                  <a:solidFill>
                    <a:srgbClr val="0033CC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бібліотеці</a:t>
            </a:r>
            <a:r>
              <a:rPr lang="ru-RU" sz="2800" dirty="0" smtClean="0">
                <a:ln w="18415" cmpd="sng">
                  <a:solidFill>
                    <a:srgbClr val="0033CC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  <a:p>
            <a:endParaRPr lang="ru-RU" dirty="0"/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2" descr="C:\Documents and Settings\www\Рабочий стол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4495800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en-US"/>
            </a:defPPr>
            <a:lvl1pPr marL="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ru-RU" sz="2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Найефективнішою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формою </a:t>
            </a:r>
            <a:r>
              <a:rPr lang="ru-RU" sz="2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патріотичного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ru-RU" sz="2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виховання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ru-RU" sz="2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серед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ru-RU" sz="2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школярів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ru-RU" sz="2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Почапинського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НВК стали </a:t>
            </a:r>
            <a:r>
              <a:rPr lang="ru-RU" sz="2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подорожі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до </a:t>
            </a:r>
            <a:r>
              <a:rPr lang="ru-RU" sz="2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джерел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ru-RU" sz="2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рідної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ru-RU" sz="2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культури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, </a:t>
            </a:r>
            <a:r>
              <a:rPr lang="ru-RU" sz="2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історії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.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Verdana" pitchFamily="34" charset="0"/>
            </a:endParaRPr>
          </a:p>
        </p:txBody>
      </p:sp>
      <p:pic>
        <p:nvPicPr>
          <p:cNvPr id="23554" name="Picture 2" descr="C:\Users\Яна\Desktop\image (24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304800"/>
            <a:ext cx="4343400" cy="5791199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2" descr="C:\Documents and Settings\www\Рабочий стол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4578" name="Picture 2" descr="C:\Users\Яна\Desktop\image (23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304800"/>
            <a:ext cx="8534400" cy="6400800"/>
          </a:xfrm>
          <a:prstGeom prst="rect">
            <a:avLst/>
          </a:prstGeom>
          <a:noFill/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2" descr="C:\Documents and Settings\www\Рабочий стол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 descr="C:\Users\Яна\Desktop\IMG_56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382927" cy="4037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http://ia100.mycdn.me/image?t=3&amp;bid=770412192779&amp;id=770412192779&amp;plc=WEB&amp;tkn=sZNu_GV_tgXTp-Uxq76vzkoibp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33800" y="2800350"/>
            <a:ext cx="5410200" cy="4057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2" descr="C:\Documents and Settings\www\Рабочий стол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 descr="0_1298c1_41d29d39_L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1700808"/>
            <a:ext cx="2239881" cy="2160240"/>
          </a:xfrm>
          <a:prstGeom prst="rect">
            <a:avLst/>
          </a:prstGeom>
        </p:spPr>
      </p:pic>
      <p:pic>
        <p:nvPicPr>
          <p:cNvPr id="6" name="Рисунок 5" descr="default.jpegр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4221088"/>
            <a:ext cx="2232248" cy="219219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131840" y="1772816"/>
            <a:ext cx="5184576" cy="4832092"/>
          </a:xfrm>
          <a:prstGeom prst="rect">
            <a:avLst/>
          </a:prstGeom>
          <a:solidFill>
            <a:srgbClr val="CCCCFF"/>
          </a:solidFill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Char char="v"/>
            </a:pPr>
            <a:r>
              <a:rPr lang="ru-RU" sz="2800" dirty="0" err="1" smtClean="0">
                <a:solidFill>
                  <a:schemeClr val="accent6">
                    <a:lumMod val="25000"/>
                  </a:schemeClr>
                </a:solidFill>
              </a:rPr>
              <a:t>Формування</a:t>
            </a:r>
            <a:r>
              <a:rPr lang="ru-RU" sz="2800" dirty="0" smtClean="0">
                <a:solidFill>
                  <a:schemeClr val="accent6">
                    <a:lumMod val="25000"/>
                  </a:schemeClr>
                </a:solidFill>
              </a:rPr>
              <a:t> та </a:t>
            </a:r>
            <a:r>
              <a:rPr lang="ru-RU" sz="2800" dirty="0" err="1" smtClean="0">
                <a:solidFill>
                  <a:schemeClr val="accent6">
                    <a:lumMod val="25000"/>
                  </a:schemeClr>
                </a:solidFill>
              </a:rPr>
              <a:t>розвиток</a:t>
            </a:r>
            <a:r>
              <a:rPr lang="ru-RU" sz="2800" dirty="0" smtClean="0">
                <a:solidFill>
                  <a:schemeClr val="accent6">
                    <a:lumMod val="25000"/>
                  </a:schemeClr>
                </a:solidFill>
              </a:rPr>
              <a:t> в </a:t>
            </a:r>
            <a:r>
              <a:rPr lang="ru-RU" sz="2800" dirty="0" err="1" smtClean="0">
                <a:solidFill>
                  <a:schemeClr val="accent6">
                    <a:lumMod val="25000"/>
                  </a:schemeClr>
                </a:solidFill>
              </a:rPr>
              <a:t>учнів</a:t>
            </a:r>
            <a:r>
              <a:rPr lang="ru-RU" sz="28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ru-RU" sz="2800" dirty="0" err="1" smtClean="0">
                <a:solidFill>
                  <a:schemeClr val="accent6">
                    <a:lumMod val="25000"/>
                  </a:schemeClr>
                </a:solidFill>
              </a:rPr>
              <a:t>високої</a:t>
            </a:r>
            <a:r>
              <a:rPr lang="ru-RU" sz="28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ru-RU" sz="2800" dirty="0" err="1" smtClean="0">
                <a:solidFill>
                  <a:schemeClr val="accent6">
                    <a:lumMod val="25000"/>
                  </a:schemeClr>
                </a:solidFill>
              </a:rPr>
              <a:t>патріотичної</a:t>
            </a:r>
            <a:r>
              <a:rPr lang="ru-RU" sz="28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ru-RU" sz="2800" dirty="0" err="1" smtClean="0">
                <a:solidFill>
                  <a:schemeClr val="accent6">
                    <a:lumMod val="25000"/>
                  </a:schemeClr>
                </a:solidFill>
              </a:rPr>
              <a:t>свідомості</a:t>
            </a:r>
            <a:r>
              <a:rPr lang="ru-RU" sz="2800" dirty="0" smtClean="0">
                <a:solidFill>
                  <a:schemeClr val="accent6">
                    <a:lumMod val="25000"/>
                  </a:schemeClr>
                </a:solidFill>
              </a:rPr>
              <a:t>, </a:t>
            </a:r>
            <a:r>
              <a:rPr lang="ru-RU" sz="2800" dirty="0" err="1" smtClean="0">
                <a:solidFill>
                  <a:schemeClr val="accent6">
                    <a:lumMod val="25000"/>
                  </a:schemeClr>
                </a:solidFill>
              </a:rPr>
              <a:t>почуття</a:t>
            </a:r>
            <a:r>
              <a:rPr lang="ru-RU" sz="28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ru-RU" sz="2800" dirty="0" err="1" smtClean="0">
                <a:solidFill>
                  <a:schemeClr val="accent6">
                    <a:lumMod val="25000"/>
                  </a:schemeClr>
                </a:solidFill>
              </a:rPr>
              <a:t>вірності</a:t>
            </a:r>
            <a:r>
              <a:rPr lang="ru-RU" sz="28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ru-RU" sz="2800" dirty="0" err="1" smtClean="0">
                <a:solidFill>
                  <a:schemeClr val="accent6">
                    <a:lumMod val="25000"/>
                  </a:schemeClr>
                </a:solidFill>
              </a:rPr>
              <a:t>своїй</a:t>
            </a:r>
            <a:r>
              <a:rPr lang="ru-RU" sz="28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ru-RU" sz="2800" dirty="0" err="1" smtClean="0">
                <a:solidFill>
                  <a:schemeClr val="accent6">
                    <a:lumMod val="25000"/>
                  </a:schemeClr>
                </a:solidFill>
              </a:rPr>
              <a:t>Вітчизні</a:t>
            </a:r>
            <a:r>
              <a:rPr lang="ru-RU" sz="2800" dirty="0" smtClean="0">
                <a:solidFill>
                  <a:schemeClr val="accent6">
                    <a:lumMod val="25000"/>
                  </a:schemeClr>
                </a:solidFill>
              </a:rPr>
              <a:t>, </a:t>
            </a:r>
            <a:r>
              <a:rPr lang="ru-RU" sz="2800" dirty="0" err="1" smtClean="0">
                <a:solidFill>
                  <a:schemeClr val="accent6">
                    <a:lumMod val="25000"/>
                  </a:schemeClr>
                </a:solidFill>
              </a:rPr>
              <a:t>прагнення</a:t>
            </a:r>
            <a:r>
              <a:rPr lang="ru-RU" sz="2800" dirty="0" smtClean="0">
                <a:solidFill>
                  <a:schemeClr val="accent6">
                    <a:lumMod val="25000"/>
                  </a:schemeClr>
                </a:solidFill>
              </a:rPr>
              <a:t> до </a:t>
            </a:r>
            <a:r>
              <a:rPr lang="ru-RU" sz="2800" dirty="0" err="1" smtClean="0">
                <a:solidFill>
                  <a:schemeClr val="accent6">
                    <a:lumMod val="25000"/>
                  </a:schemeClr>
                </a:solidFill>
              </a:rPr>
              <a:t>виконання</a:t>
            </a:r>
            <a:r>
              <a:rPr lang="ru-RU" sz="28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ru-RU" sz="2800" dirty="0" err="1" smtClean="0">
                <a:solidFill>
                  <a:schemeClr val="accent6">
                    <a:lumMod val="25000"/>
                  </a:schemeClr>
                </a:solidFill>
              </a:rPr>
              <a:t>свого</a:t>
            </a:r>
            <a:r>
              <a:rPr lang="ru-RU" sz="28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ru-RU" sz="2800" dirty="0" err="1" smtClean="0">
                <a:solidFill>
                  <a:schemeClr val="accent6">
                    <a:lumMod val="25000"/>
                  </a:schemeClr>
                </a:solidFill>
              </a:rPr>
              <a:t>громадянського</a:t>
            </a:r>
            <a:r>
              <a:rPr lang="ru-RU" sz="28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ru-RU" sz="2800" dirty="0" err="1" smtClean="0">
                <a:solidFill>
                  <a:schemeClr val="accent6">
                    <a:lumMod val="25000"/>
                  </a:schemeClr>
                </a:solidFill>
              </a:rPr>
              <a:t>обов'язку</a:t>
            </a:r>
            <a:r>
              <a:rPr lang="ru-RU" sz="2800" dirty="0" smtClean="0">
                <a:solidFill>
                  <a:schemeClr val="accent6">
                    <a:lumMod val="25000"/>
                  </a:schemeClr>
                </a:solidFill>
              </a:rPr>
              <a:t>;</a:t>
            </a:r>
          </a:p>
          <a:p>
            <a:pPr algn="ctr">
              <a:buFont typeface="Wingdings" pitchFamily="2" charset="2"/>
              <a:buChar char="v"/>
            </a:pPr>
            <a:r>
              <a:rPr lang="ru-RU" sz="2800" dirty="0" err="1" smtClean="0">
                <a:solidFill>
                  <a:schemeClr val="accent6">
                    <a:lumMod val="25000"/>
                  </a:schemeClr>
                </a:solidFill>
              </a:rPr>
              <a:t>виховання</a:t>
            </a:r>
            <a:r>
              <a:rPr lang="ru-RU" sz="28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ru-RU" sz="2800" dirty="0" err="1" smtClean="0">
                <a:solidFill>
                  <a:schemeClr val="accent6">
                    <a:lumMod val="25000"/>
                  </a:schemeClr>
                </a:solidFill>
              </a:rPr>
              <a:t>патріотичних</a:t>
            </a:r>
            <a:r>
              <a:rPr lang="ru-RU" sz="28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ru-RU" sz="2800" dirty="0" err="1" smtClean="0">
                <a:solidFill>
                  <a:schemeClr val="accent6">
                    <a:lumMod val="25000"/>
                  </a:schemeClr>
                </a:solidFill>
              </a:rPr>
              <a:t>якостей</a:t>
            </a:r>
            <a:r>
              <a:rPr lang="ru-RU" sz="28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ru-RU" sz="2800" dirty="0" err="1" smtClean="0">
                <a:solidFill>
                  <a:schemeClr val="accent6">
                    <a:lumMod val="25000"/>
                  </a:schemeClr>
                </a:solidFill>
              </a:rPr>
              <a:t>особистості</a:t>
            </a:r>
            <a:r>
              <a:rPr lang="ru-RU" sz="28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ru-RU" sz="2800" dirty="0" err="1" smtClean="0">
                <a:solidFill>
                  <a:schemeClr val="accent6">
                    <a:lumMod val="25000"/>
                  </a:schemeClr>
                </a:solidFill>
              </a:rPr>
              <a:t>відповідно</a:t>
            </a:r>
            <a:r>
              <a:rPr lang="ru-RU" sz="2800" dirty="0" smtClean="0">
                <a:solidFill>
                  <a:schemeClr val="accent6">
                    <a:lumMod val="25000"/>
                  </a:schemeClr>
                </a:solidFill>
              </a:rPr>
              <a:t> до </a:t>
            </a:r>
            <a:r>
              <a:rPr lang="ru-RU" sz="2800" dirty="0" err="1" smtClean="0">
                <a:solidFill>
                  <a:schemeClr val="accent6">
                    <a:lumMod val="25000"/>
                  </a:schemeClr>
                </a:solidFill>
              </a:rPr>
              <a:t>моделі</a:t>
            </a:r>
            <a:r>
              <a:rPr lang="ru-RU" sz="2800" dirty="0" smtClean="0">
                <a:solidFill>
                  <a:schemeClr val="accent6">
                    <a:lumMod val="25000"/>
                  </a:schemeClr>
                </a:solidFill>
              </a:rPr>
              <a:t> "</a:t>
            </a:r>
            <a:r>
              <a:rPr lang="ru-RU" sz="2800" dirty="0" err="1" smtClean="0">
                <a:solidFill>
                  <a:schemeClr val="accent6">
                    <a:lumMod val="25000"/>
                  </a:schemeClr>
                </a:solidFill>
              </a:rPr>
              <a:t>Громадянина</a:t>
            </a:r>
            <a:r>
              <a:rPr lang="ru-RU" sz="2800" dirty="0" smtClean="0">
                <a:solidFill>
                  <a:schemeClr val="accent6">
                    <a:lumMod val="25000"/>
                  </a:schemeClr>
                </a:solidFill>
              </a:rPr>
              <a:t> - </a:t>
            </a:r>
            <a:r>
              <a:rPr lang="ru-RU" sz="2800" dirty="0" err="1" smtClean="0">
                <a:solidFill>
                  <a:schemeClr val="accent6">
                    <a:lumMod val="25000"/>
                  </a:schemeClr>
                </a:solidFill>
              </a:rPr>
              <a:t>патріота</a:t>
            </a:r>
            <a:r>
              <a:rPr lang="ru-RU" sz="2800" dirty="0" smtClean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ru-RU" sz="2800" dirty="0" err="1" smtClean="0">
                <a:solidFill>
                  <a:schemeClr val="accent6">
                    <a:lumMod val="25000"/>
                  </a:schemeClr>
                </a:solidFill>
              </a:rPr>
              <a:t>України</a:t>
            </a:r>
            <a:r>
              <a:rPr lang="ru-RU" sz="2800" dirty="0" smtClean="0">
                <a:solidFill>
                  <a:schemeClr val="accent6">
                    <a:lumMod val="25000"/>
                  </a:schemeClr>
                </a:solidFill>
              </a:rPr>
              <a:t>".</a:t>
            </a:r>
            <a:endParaRPr lang="ru-RU" sz="2800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286000" y="228600"/>
            <a:ext cx="430040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Мета </a:t>
            </a:r>
            <a:r>
              <a:rPr lang="ru-RU" sz="4800" b="1" u="sng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роботи</a:t>
            </a:r>
            <a:r>
              <a:rPr lang="ru-RU" sz="4800" b="1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: </a:t>
            </a:r>
            <a:endParaRPr lang="uk-UA" sz="4800" b="1" u="sng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2" descr="C:\Documents and Settings\www\Рабочий стол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217271"/>
            <a:ext cx="4495800" cy="674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>
            <a:defPPr>
              <a:defRPr lang="en-US"/>
            </a:defPPr>
            <a:lvl1pPr marL="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ru-RU" sz="3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Ігрові</a:t>
            </a:r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 </a:t>
            </a:r>
            <a:r>
              <a:rPr lang="ru-RU" sz="3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методи</a:t>
            </a:r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 - </a:t>
            </a:r>
            <a:r>
              <a:rPr lang="ru-RU" sz="3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методи</a:t>
            </a:r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, </a:t>
            </a:r>
            <a:r>
              <a:rPr lang="ru-RU" sz="3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що</a:t>
            </a:r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 </a:t>
            </a:r>
            <a:r>
              <a:rPr lang="ru-RU" sz="3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є</a:t>
            </a:r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 </a:t>
            </a:r>
            <a:r>
              <a:rPr lang="ru-RU" sz="3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пріоритетними</a:t>
            </a:r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 в </a:t>
            </a:r>
            <a:r>
              <a:rPr lang="ru-RU" sz="3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формуванні</a:t>
            </a:r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 </a:t>
            </a:r>
            <a:r>
              <a:rPr lang="ru-RU" sz="3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світоглядної</a:t>
            </a:r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 </a:t>
            </a:r>
            <a:r>
              <a:rPr lang="ru-RU" sz="3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свідомості</a:t>
            </a:r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 </a:t>
            </a:r>
            <a:r>
              <a:rPr lang="ru-RU" sz="3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школярів</a:t>
            </a:r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 </a:t>
            </a:r>
            <a:r>
              <a:rPr lang="ru-RU" sz="3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в</a:t>
            </a:r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 </a:t>
            </a:r>
            <a:r>
              <a:rPr lang="ru-RU" sz="3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позаурочній</a:t>
            </a:r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 </a:t>
            </a:r>
            <a:r>
              <a:rPr lang="ru-RU" sz="3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діяльності</a:t>
            </a:r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.</a:t>
            </a: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Verdana" pitchFamily="34" charset="0"/>
            </a:endParaRPr>
          </a:p>
        </p:txBody>
      </p:sp>
      <p:pic>
        <p:nvPicPr>
          <p:cNvPr id="6" name="Рисунок 5" descr="C:\Documents and Settings\www\Мои документы\Мои рисунки\IMG_541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754012" y="1275188"/>
            <a:ext cx="5940425" cy="4456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2" descr="C:\Documents and Settings\www\Рабочий стол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04800" y="0"/>
            <a:ext cx="883920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>
            <a:defPPr>
              <a:defRPr lang="en-US"/>
            </a:defPPr>
            <a:lvl1pPr marL="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ru-RU" sz="3600" b="1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660033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Verdana" pitchFamily="34" charset="0"/>
              </a:rPr>
              <a:t>Ставлення</a:t>
            </a:r>
            <a:r>
              <a:rPr lang="ru-RU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660033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Verdana" pitchFamily="34" charset="0"/>
              </a:rPr>
              <a:t> до </a:t>
            </a:r>
            <a:r>
              <a:rPr lang="ru-RU" sz="3600" b="1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660033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Verdana" pitchFamily="34" charset="0"/>
              </a:rPr>
              <a:t>рідної</a:t>
            </a:r>
            <a:r>
              <a:rPr lang="ru-RU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660033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ru-RU" sz="3600" b="1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660033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Verdana" pitchFamily="34" charset="0"/>
              </a:rPr>
              <a:t>природи</a:t>
            </a:r>
            <a:r>
              <a:rPr lang="ru-RU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660033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Verdana" pitchFamily="34" charset="0"/>
              </a:rPr>
              <a:t> – один </a:t>
            </a:r>
            <a:r>
              <a:rPr lang="ru-RU" sz="3600" b="1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660033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Verdana" pitchFamily="34" charset="0"/>
              </a:rPr>
              <a:t>з</a:t>
            </a:r>
            <a:r>
              <a:rPr lang="ru-RU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660033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ru-RU" sz="3600" b="1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660033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Verdana" pitchFamily="34" charset="0"/>
              </a:rPr>
              <a:t>чинників</a:t>
            </a:r>
            <a:r>
              <a:rPr lang="ru-RU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660033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ru-RU" sz="3600" b="1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660033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Verdana" pitchFamily="34" charset="0"/>
              </a:rPr>
              <a:t>прояву</a:t>
            </a:r>
            <a:r>
              <a:rPr lang="ru-RU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660033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ru-RU" sz="3600" b="1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660033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Verdana" pitchFamily="34" charset="0"/>
              </a:rPr>
              <a:t>патріотичних</a:t>
            </a:r>
            <a:r>
              <a:rPr lang="ru-RU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660033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ru-RU" sz="3600" b="1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660033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Verdana" pitchFamily="34" charset="0"/>
              </a:rPr>
              <a:t>почуттів</a:t>
            </a:r>
            <a:r>
              <a:rPr lang="ru-RU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660033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Verdana" pitchFamily="34" charset="0"/>
              </a:rPr>
              <a:t>  </a:t>
            </a:r>
            <a:endParaRPr lang="ru-RU" sz="36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rgbClr val="660033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Verdana" pitchFamily="34" charset="0"/>
            </a:endParaRPr>
          </a:p>
        </p:txBody>
      </p:sp>
      <p:pic>
        <p:nvPicPr>
          <p:cNvPr id="17412" name="Picture 4" descr="C:\Users\Яна\Desktop\image (33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667000"/>
            <a:ext cx="5105400" cy="3829440"/>
          </a:xfrm>
          <a:prstGeom prst="rect">
            <a:avLst/>
          </a:prstGeom>
          <a:noFill/>
        </p:spPr>
      </p:pic>
      <p:pic>
        <p:nvPicPr>
          <p:cNvPr id="17413" name="Picture 5" descr="C:\Users\Яна\Desktop\image (30).jpg"/>
          <p:cNvPicPr>
            <a:picLocks noChangeAspect="1" noChangeArrowheads="1"/>
          </p:cNvPicPr>
          <p:nvPr/>
        </p:nvPicPr>
        <p:blipFill>
          <a:blip r:embed="rId4"/>
          <a:srcRect l="11718" r="12115"/>
          <a:stretch>
            <a:fillRect/>
          </a:stretch>
        </p:blipFill>
        <p:spPr bwMode="auto">
          <a:xfrm>
            <a:off x="5181600" y="2590800"/>
            <a:ext cx="3962400" cy="3902075"/>
          </a:xfrm>
          <a:prstGeom prst="rect">
            <a:avLst/>
          </a:prstGeom>
          <a:noFill/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2" descr="C:\Documents and Settings\www\Рабочий стол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6626" name="Picture 2" descr="C:\Users\Яна\Desktop\image (4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029200" cy="37722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C:\Users\Яна\Desktop\IMG_5658.JPG"/>
          <p:cNvPicPr>
            <a:picLocks noChangeAspect="1" noChangeArrowheads="1"/>
          </p:cNvPicPr>
          <p:nvPr/>
        </p:nvPicPr>
        <p:blipFill>
          <a:blip r:embed="rId4" cstate="print"/>
          <a:srcRect t="16667" r="12222" b="8333"/>
          <a:stretch>
            <a:fillRect/>
          </a:stretch>
        </p:blipFill>
        <p:spPr bwMode="auto">
          <a:xfrm>
            <a:off x="3657600" y="3107802"/>
            <a:ext cx="5486400" cy="37501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2" descr="C:\Documents and Settings\www\Рабочий стол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3" descr="C:\Users\Яна\Desktop\image (41).jpg"/>
          <p:cNvPicPr>
            <a:picLocks noChangeAspect="1" noChangeArrowheads="1"/>
          </p:cNvPicPr>
          <p:nvPr/>
        </p:nvPicPr>
        <p:blipFill>
          <a:blip r:embed="rId3"/>
          <a:srcRect t="16495"/>
          <a:stretch>
            <a:fillRect/>
          </a:stretch>
        </p:blipFill>
        <p:spPr bwMode="auto">
          <a:xfrm>
            <a:off x="1143000" y="990600"/>
            <a:ext cx="7391400" cy="4629150"/>
          </a:xfrm>
          <a:prstGeom prst="rect">
            <a:avLst/>
          </a:prstGeom>
          <a:noFill/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2" descr="C:\Documents and Settings\www\Рабочий стол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-304800" y="0"/>
            <a:ext cx="9448800" cy="194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>
            <a:defPPr>
              <a:defRPr lang="en-US"/>
            </a:defPPr>
            <a:lvl1pPr marL="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ru-RU" sz="2800" b="1" cap="all" dirty="0" err="1" smtClean="0">
                <a:ln/>
                <a:solidFill>
                  <a:srgbClr val="FF006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</a:rPr>
              <a:t>Важливою</a:t>
            </a:r>
            <a:r>
              <a:rPr lang="ru-RU" sz="2800" b="1" cap="all" dirty="0" smtClean="0">
                <a:ln/>
                <a:solidFill>
                  <a:srgbClr val="FF006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</a:rPr>
              <a:t> </a:t>
            </a:r>
            <a:r>
              <a:rPr lang="ru-RU" sz="2800" b="1" cap="all" dirty="0" err="1" smtClean="0">
                <a:ln/>
                <a:solidFill>
                  <a:srgbClr val="FF006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</a:rPr>
              <a:t>складовою</a:t>
            </a:r>
            <a:r>
              <a:rPr lang="ru-RU" sz="2800" b="1" cap="all" dirty="0" smtClean="0">
                <a:ln/>
                <a:solidFill>
                  <a:srgbClr val="FF006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</a:rPr>
              <a:t> </a:t>
            </a:r>
            <a:r>
              <a:rPr lang="ru-RU" sz="2800" b="1" cap="all" dirty="0" err="1" smtClean="0">
                <a:ln/>
                <a:solidFill>
                  <a:srgbClr val="FF006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</a:rPr>
              <a:t>змісту</a:t>
            </a:r>
            <a:r>
              <a:rPr lang="ru-RU" sz="2800" b="1" cap="all" dirty="0" smtClean="0">
                <a:ln/>
                <a:solidFill>
                  <a:srgbClr val="FF006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</a:rPr>
              <a:t> </a:t>
            </a:r>
            <a:r>
              <a:rPr lang="ru-RU" sz="2800" b="1" cap="all" dirty="0" err="1" smtClean="0">
                <a:ln/>
                <a:solidFill>
                  <a:srgbClr val="FF006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</a:rPr>
              <a:t>патріотичного</a:t>
            </a:r>
            <a:r>
              <a:rPr lang="ru-RU" sz="2800" b="1" cap="all" dirty="0" smtClean="0">
                <a:ln/>
                <a:solidFill>
                  <a:srgbClr val="FF006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</a:rPr>
              <a:t> </a:t>
            </a:r>
            <a:r>
              <a:rPr lang="ru-RU" sz="2800" b="1" cap="all" dirty="0" err="1" smtClean="0">
                <a:ln/>
                <a:solidFill>
                  <a:srgbClr val="FF006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</a:rPr>
              <a:t>виховання</a:t>
            </a:r>
            <a:r>
              <a:rPr lang="ru-RU" sz="2800" b="1" cap="all" dirty="0" smtClean="0">
                <a:ln/>
                <a:solidFill>
                  <a:srgbClr val="FF006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</a:rPr>
              <a:t> </a:t>
            </a:r>
            <a:r>
              <a:rPr lang="ru-RU" sz="2800" b="1" cap="all" dirty="0" err="1" smtClean="0">
                <a:ln/>
                <a:solidFill>
                  <a:srgbClr val="FF006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</a:rPr>
              <a:t>є</a:t>
            </a:r>
            <a:r>
              <a:rPr lang="ru-RU" sz="2800" b="1" cap="all" dirty="0" smtClean="0">
                <a:ln/>
                <a:solidFill>
                  <a:srgbClr val="FF006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</a:rPr>
              <a:t> </a:t>
            </a:r>
            <a:r>
              <a:rPr lang="ru-RU" sz="2800" b="1" cap="all" dirty="0" err="1" smtClean="0">
                <a:ln/>
                <a:solidFill>
                  <a:srgbClr val="FF006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</a:rPr>
              <a:t>розвиток</a:t>
            </a:r>
            <a:r>
              <a:rPr lang="ru-RU" sz="2800" b="1" cap="all" dirty="0" smtClean="0">
                <a:ln/>
                <a:solidFill>
                  <a:srgbClr val="FF006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</a:rPr>
              <a:t> </a:t>
            </a:r>
            <a:r>
              <a:rPr lang="ru-RU" sz="2800" b="1" cap="all" dirty="0" err="1" smtClean="0">
                <a:ln/>
                <a:solidFill>
                  <a:srgbClr val="FF006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</a:rPr>
              <a:t>трудової</a:t>
            </a:r>
            <a:r>
              <a:rPr lang="ru-RU" sz="2800" b="1" cap="all" dirty="0" smtClean="0">
                <a:ln/>
                <a:solidFill>
                  <a:srgbClr val="FF006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</a:rPr>
              <a:t> </a:t>
            </a:r>
            <a:r>
              <a:rPr lang="ru-RU" sz="2800" b="1" cap="all" dirty="0" err="1" smtClean="0">
                <a:ln/>
                <a:solidFill>
                  <a:srgbClr val="FF006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</a:rPr>
              <a:t>активності</a:t>
            </a:r>
            <a:r>
              <a:rPr lang="ru-RU" sz="2800" b="1" cap="all" dirty="0" smtClean="0">
                <a:ln/>
                <a:solidFill>
                  <a:srgbClr val="FF006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</a:rPr>
              <a:t> </a:t>
            </a:r>
            <a:r>
              <a:rPr lang="ru-RU" sz="2800" b="1" cap="all" dirty="0" err="1" smtClean="0">
                <a:ln/>
                <a:solidFill>
                  <a:srgbClr val="FF006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</a:rPr>
              <a:t>школярів</a:t>
            </a:r>
            <a:r>
              <a:rPr lang="ru-RU" sz="2800" b="1" cap="all" dirty="0" smtClean="0">
                <a:ln/>
                <a:solidFill>
                  <a:srgbClr val="FF006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</a:rPr>
              <a:t> </a:t>
            </a:r>
            <a:endParaRPr lang="ru-RU" sz="2800" b="1" cap="all" dirty="0">
              <a:ln/>
              <a:solidFill>
                <a:srgbClr val="FF0066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Verdana" pitchFamily="34" charset="0"/>
            </a:endParaRPr>
          </a:p>
        </p:txBody>
      </p:sp>
      <p:pic>
        <p:nvPicPr>
          <p:cNvPr id="25602" name="Picture 2" descr="C:\Users\Яна\Desktop\image (35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1981200"/>
            <a:ext cx="4191000" cy="3143250"/>
          </a:xfrm>
          <a:prstGeom prst="rect">
            <a:avLst/>
          </a:prstGeom>
          <a:noFill/>
        </p:spPr>
      </p:pic>
      <p:pic>
        <p:nvPicPr>
          <p:cNvPr id="25603" name="Picture 3" descr="C:\Users\Яна\Desktop\image (28).jpg"/>
          <p:cNvPicPr>
            <a:picLocks noChangeAspect="1" noChangeArrowheads="1"/>
          </p:cNvPicPr>
          <p:nvPr/>
        </p:nvPicPr>
        <p:blipFill>
          <a:blip r:embed="rId4"/>
          <a:srcRect r="34545"/>
          <a:stretch>
            <a:fillRect/>
          </a:stretch>
        </p:blipFill>
        <p:spPr bwMode="auto">
          <a:xfrm>
            <a:off x="5952238" y="1981200"/>
            <a:ext cx="3191762" cy="3657600"/>
          </a:xfrm>
          <a:prstGeom prst="rect">
            <a:avLst/>
          </a:prstGeom>
          <a:noFill/>
        </p:spPr>
      </p:pic>
      <p:pic>
        <p:nvPicPr>
          <p:cNvPr id="20482" name="Picture 2" descr="http://ia100.mycdn.me/image?t=3&amp;bid=615027113739&amp;id=615027113739&amp;plc=WEB&amp;tkn=-P7Z_XQV4mLu2gRxjAfOOwduCI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09800" y="3962400"/>
            <a:ext cx="3962400" cy="2971800"/>
          </a:xfrm>
          <a:prstGeom prst="rect">
            <a:avLst/>
          </a:prstGeom>
          <a:noFill/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2" descr="C:\Documents and Settings\www\Рабочий стол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304800" y="381000"/>
            <a:ext cx="85344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>
            <a:defPPr>
              <a:defRPr lang="en-US"/>
            </a:defPPr>
            <a:lvl1pPr marL="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ru-RU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Патріотичне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 </a:t>
            </a:r>
            <a:r>
              <a:rPr lang="ru-RU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виховання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 </a:t>
            </a:r>
            <a:r>
              <a:rPr lang="ru-RU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є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 </a:t>
            </a:r>
            <a:r>
              <a:rPr lang="ru-RU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ефективним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 </a:t>
            </a:r>
            <a:r>
              <a:rPr lang="ru-RU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якщо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 </a:t>
            </a:r>
            <a:r>
              <a:rPr lang="ru-RU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впливати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 на </a:t>
            </a:r>
            <a:r>
              <a:rPr lang="ru-RU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почуття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, </a:t>
            </a:r>
            <a:r>
              <a:rPr lang="ru-RU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переконання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 </a:t>
            </a:r>
            <a:r>
              <a:rPr lang="ru-RU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вихованців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 </a:t>
            </a:r>
            <a:r>
              <a:rPr lang="ru-RU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елементами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 </a:t>
            </a:r>
            <a:r>
              <a:rPr lang="ru-RU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народної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 </a:t>
            </a:r>
            <a:r>
              <a:rPr lang="ru-RU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педагогіки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, </a:t>
            </a:r>
            <a:r>
              <a:rPr lang="ru-RU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традицій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 </a:t>
            </a:r>
            <a:r>
              <a:rPr lang="ru-RU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національного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 </a:t>
            </a:r>
            <a:r>
              <a:rPr lang="ru-RU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виховання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. 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Verdana" pitchFamily="34" charset="0"/>
            </a:endParaRPr>
          </a:p>
        </p:txBody>
      </p:sp>
      <p:pic>
        <p:nvPicPr>
          <p:cNvPr id="4098" name="Picture 2" descr="C:\Users\Яна\Desktop\image (2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200400"/>
            <a:ext cx="4571534" cy="3429000"/>
          </a:xfrm>
          <a:prstGeom prst="rect">
            <a:avLst/>
          </a:prstGeom>
          <a:noFill/>
        </p:spPr>
      </p:pic>
      <p:pic>
        <p:nvPicPr>
          <p:cNvPr id="4099" name="Picture 3" descr="C:\Users\Яна\Desktop\image (11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3200050"/>
            <a:ext cx="4572000" cy="3429349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2" descr="C:\Documents and Settings\www\Рабочий стол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-228600"/>
            <a:ext cx="9144000" cy="2590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en-US"/>
            </a:defPPr>
            <a:lvl1pPr marL="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Як результат  </a:t>
            </a:r>
            <a:r>
              <a:rPr lang="ru-RU" sz="2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проведеної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ru-RU" sz="2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роботи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– </a:t>
            </a:r>
            <a:r>
              <a:rPr lang="ru-RU" sz="2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створення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банку </a:t>
            </a:r>
            <a:r>
              <a:rPr lang="ru-RU" sz="2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творчих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ru-RU" sz="2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робіт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, музею, </a:t>
            </a:r>
            <a:r>
              <a:rPr lang="ru-RU" sz="2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куточку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ru-RU" sz="2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історії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ru-RU" sz="2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школи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та села, </a:t>
            </a:r>
            <a:r>
              <a:rPr lang="ru-RU" sz="2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проведення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свят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Verdana" pitchFamily="34" charset="0"/>
            </a:endParaRPr>
          </a:p>
        </p:txBody>
      </p:sp>
      <p:pic>
        <p:nvPicPr>
          <p:cNvPr id="8" name="Рисунок 7" descr="http://ia100.mycdn.me/image?t=3&amp;bid=666910139403&amp;id=666910139403&amp;plc=WEB&amp;tkn=s4LKr9T51Dk3XJ5QcKyQHzHWMXU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2743200"/>
            <a:ext cx="4343400" cy="3581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6" name="Picture 4" descr="http://ia100.mycdn.me/image?t=3&amp;bid=665944739083&amp;id=665944739083&amp;plc=WEB&amp;tkn=8DMjdE6jWkfxdxUj-eJaqL93WX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819400"/>
            <a:ext cx="4495800" cy="3371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Documents and Settings\www\Рабочий стол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2466" name="Picture 2" descr="http://ia100.mycdn.me/image?t=3&amp;bid=581255499275&amp;id=581255499275&amp;plc=WEB&amp;tkn=M3vxNgapLImJM14CwWUeryvg1g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</p:spPr>
      </p:pic>
      <p:pic>
        <p:nvPicPr>
          <p:cNvPr id="62468" name="Picture 4" descr="http://ia100.mycdn.me/image?t=3&amp;bid=557691023883&amp;id=557691023883&amp;plc=WEB&amp;tkn=qpFodvMO9T16Ykp29mg3Vz4oBtc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05400" y="533400"/>
            <a:ext cx="3810000" cy="5791200"/>
          </a:xfrm>
          <a:prstGeom prst="rect">
            <a:avLst/>
          </a:prstGeom>
          <a:noFill/>
        </p:spPr>
      </p:pic>
      <p:pic>
        <p:nvPicPr>
          <p:cNvPr id="62470" name="Picture 6" descr="http://ia100.mycdn.me/image?t=3&amp;bid=575202556683&amp;id=575202556683&amp;plc=WEB&amp;tkn=s6JJxmtzi_MI2HbUFboHjPPL2R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24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2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24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24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24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24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2" descr="C:\Documents and Settings\www\Рабочий стол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-228600"/>
            <a:ext cx="9144000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>
            <a:defPPr>
              <a:defRPr lang="en-US"/>
            </a:defPPr>
            <a:lvl1pPr marL="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ru-RU" sz="2200" b="1" dirty="0" smtClean="0">
                <a:ln>
                  <a:solidFill>
                    <a:srgbClr val="660033"/>
                  </a:solidFill>
                </a:ln>
                <a:solidFill>
                  <a:srgbClr val="660033"/>
                </a:solidFill>
                <a:latin typeface="Verdana" pitchFamily="34" charset="0"/>
              </a:rPr>
              <a:t>З метою </a:t>
            </a:r>
            <a:r>
              <a:rPr lang="ru-RU" sz="2200" b="1" dirty="0" err="1" smtClean="0">
                <a:ln>
                  <a:solidFill>
                    <a:srgbClr val="660033"/>
                  </a:solidFill>
                </a:ln>
                <a:solidFill>
                  <a:srgbClr val="660033"/>
                </a:solidFill>
                <a:latin typeface="Verdana" pitchFamily="34" charset="0"/>
              </a:rPr>
              <a:t>популяризації</a:t>
            </a:r>
            <a:r>
              <a:rPr lang="ru-RU" sz="2200" b="1" dirty="0" smtClean="0">
                <a:ln>
                  <a:solidFill>
                    <a:srgbClr val="660033"/>
                  </a:solidFill>
                </a:ln>
                <a:solidFill>
                  <a:srgbClr val="660033"/>
                </a:solidFill>
                <a:latin typeface="Verdana" pitchFamily="34" charset="0"/>
              </a:rPr>
              <a:t> </a:t>
            </a:r>
            <a:r>
              <a:rPr lang="ru-RU" sz="2200" b="1" dirty="0" err="1" smtClean="0">
                <a:ln>
                  <a:solidFill>
                    <a:srgbClr val="660033"/>
                  </a:solidFill>
                </a:ln>
                <a:solidFill>
                  <a:srgbClr val="660033"/>
                </a:solidFill>
                <a:latin typeface="Verdana" pitchFamily="34" charset="0"/>
              </a:rPr>
              <a:t>серед</a:t>
            </a:r>
            <a:r>
              <a:rPr lang="ru-RU" sz="2200" b="1" dirty="0" smtClean="0">
                <a:ln>
                  <a:solidFill>
                    <a:srgbClr val="660033"/>
                  </a:solidFill>
                </a:ln>
                <a:solidFill>
                  <a:srgbClr val="660033"/>
                </a:solidFill>
                <a:latin typeface="Verdana" pitchFamily="34" charset="0"/>
              </a:rPr>
              <a:t> </a:t>
            </a:r>
            <a:r>
              <a:rPr lang="ru-RU" sz="2200" b="1" dirty="0" err="1" smtClean="0">
                <a:ln>
                  <a:solidFill>
                    <a:srgbClr val="660033"/>
                  </a:solidFill>
                </a:ln>
                <a:solidFill>
                  <a:srgbClr val="660033"/>
                </a:solidFill>
                <a:latin typeface="Verdana" pitchFamily="34" charset="0"/>
              </a:rPr>
              <a:t>учнів</a:t>
            </a:r>
            <a:r>
              <a:rPr lang="ru-RU" sz="2200" b="1" dirty="0" smtClean="0">
                <a:ln>
                  <a:solidFill>
                    <a:srgbClr val="660033"/>
                  </a:solidFill>
                </a:ln>
                <a:solidFill>
                  <a:srgbClr val="660033"/>
                </a:solidFill>
                <a:latin typeface="Verdana" pitchFamily="34" charset="0"/>
              </a:rPr>
              <a:t> здорового способу </a:t>
            </a:r>
            <a:r>
              <a:rPr lang="ru-RU" sz="2200" b="1" dirty="0" err="1" smtClean="0">
                <a:ln>
                  <a:solidFill>
                    <a:srgbClr val="660033"/>
                  </a:solidFill>
                </a:ln>
                <a:solidFill>
                  <a:srgbClr val="660033"/>
                </a:solidFill>
                <a:latin typeface="Verdana" pitchFamily="34" charset="0"/>
              </a:rPr>
              <a:t>життя</a:t>
            </a:r>
            <a:r>
              <a:rPr lang="ru-RU" sz="2200" b="1" dirty="0" smtClean="0">
                <a:ln>
                  <a:solidFill>
                    <a:srgbClr val="660033"/>
                  </a:solidFill>
                </a:ln>
                <a:solidFill>
                  <a:srgbClr val="660033"/>
                </a:solidFill>
                <a:latin typeface="Verdana" pitchFamily="34" charset="0"/>
              </a:rPr>
              <a:t>, </a:t>
            </a:r>
            <a:r>
              <a:rPr lang="ru-RU" sz="2200" b="1" dirty="0" err="1" smtClean="0">
                <a:ln>
                  <a:solidFill>
                    <a:srgbClr val="660033"/>
                  </a:solidFill>
                </a:ln>
                <a:solidFill>
                  <a:srgbClr val="660033"/>
                </a:solidFill>
                <a:latin typeface="Verdana" pitchFamily="34" charset="0"/>
              </a:rPr>
              <a:t>виховання</a:t>
            </a:r>
            <a:r>
              <a:rPr lang="ru-RU" sz="2200" b="1" dirty="0" smtClean="0">
                <a:ln>
                  <a:solidFill>
                    <a:srgbClr val="660033"/>
                  </a:solidFill>
                </a:ln>
                <a:solidFill>
                  <a:srgbClr val="660033"/>
                </a:solidFill>
                <a:latin typeface="Verdana" pitchFamily="34" charset="0"/>
              </a:rPr>
              <a:t> </a:t>
            </a:r>
            <a:r>
              <a:rPr lang="ru-RU" sz="2200" b="1" dirty="0" err="1" smtClean="0">
                <a:ln>
                  <a:solidFill>
                    <a:srgbClr val="660033"/>
                  </a:solidFill>
                </a:ln>
                <a:solidFill>
                  <a:srgbClr val="660033"/>
                </a:solidFill>
                <a:latin typeface="Verdana" pitchFamily="34" charset="0"/>
              </a:rPr>
              <a:t>культури</a:t>
            </a:r>
            <a:r>
              <a:rPr lang="ru-RU" sz="2200" b="1" dirty="0" smtClean="0">
                <a:ln>
                  <a:solidFill>
                    <a:srgbClr val="660033"/>
                  </a:solidFill>
                </a:ln>
                <a:solidFill>
                  <a:srgbClr val="660033"/>
                </a:solidFill>
                <a:latin typeface="Verdana" pitchFamily="34" charset="0"/>
              </a:rPr>
              <a:t> </a:t>
            </a:r>
            <a:r>
              <a:rPr lang="ru-RU" sz="2200" b="1" dirty="0" err="1" smtClean="0">
                <a:ln>
                  <a:solidFill>
                    <a:srgbClr val="660033"/>
                  </a:solidFill>
                </a:ln>
                <a:solidFill>
                  <a:srgbClr val="660033"/>
                </a:solidFill>
                <a:latin typeface="Verdana" pitchFamily="34" charset="0"/>
              </a:rPr>
              <a:t>безпечної</a:t>
            </a:r>
            <a:r>
              <a:rPr lang="ru-RU" sz="2200" b="1" dirty="0" smtClean="0">
                <a:ln>
                  <a:solidFill>
                    <a:srgbClr val="660033"/>
                  </a:solidFill>
                </a:ln>
                <a:solidFill>
                  <a:srgbClr val="660033"/>
                </a:solidFill>
                <a:latin typeface="Verdana" pitchFamily="34" charset="0"/>
              </a:rPr>
              <a:t> </a:t>
            </a:r>
            <a:r>
              <a:rPr lang="ru-RU" sz="2200" b="1" dirty="0" err="1" smtClean="0">
                <a:ln>
                  <a:solidFill>
                    <a:srgbClr val="660033"/>
                  </a:solidFill>
                </a:ln>
                <a:solidFill>
                  <a:srgbClr val="660033"/>
                </a:solidFill>
                <a:latin typeface="Verdana" pitchFamily="34" charset="0"/>
              </a:rPr>
              <a:t>життєдіяльності</a:t>
            </a:r>
            <a:r>
              <a:rPr lang="ru-RU" sz="2200" b="1" dirty="0" smtClean="0">
                <a:ln>
                  <a:solidFill>
                    <a:srgbClr val="660033"/>
                  </a:solidFill>
                </a:ln>
                <a:solidFill>
                  <a:srgbClr val="660033"/>
                </a:solidFill>
                <a:latin typeface="Verdana" pitchFamily="34" charset="0"/>
              </a:rPr>
              <a:t>, </a:t>
            </a:r>
            <a:r>
              <a:rPr lang="ru-RU" sz="2200" b="1" dirty="0" err="1" smtClean="0">
                <a:ln>
                  <a:solidFill>
                    <a:srgbClr val="660033"/>
                  </a:solidFill>
                </a:ln>
                <a:solidFill>
                  <a:srgbClr val="660033"/>
                </a:solidFill>
                <a:latin typeface="Verdana" pitchFamily="34" charset="0"/>
              </a:rPr>
              <a:t>профілактики</a:t>
            </a:r>
            <a:r>
              <a:rPr lang="ru-RU" sz="2200" b="1" dirty="0" smtClean="0">
                <a:ln>
                  <a:solidFill>
                    <a:srgbClr val="660033"/>
                  </a:solidFill>
                </a:ln>
                <a:solidFill>
                  <a:srgbClr val="660033"/>
                </a:solidFill>
                <a:latin typeface="Verdana" pitchFamily="34" charset="0"/>
              </a:rPr>
              <a:t> травматизму, </a:t>
            </a:r>
            <a:r>
              <a:rPr lang="ru-RU" sz="2200" b="1" dirty="0" err="1" smtClean="0">
                <a:ln>
                  <a:solidFill>
                    <a:srgbClr val="660033"/>
                  </a:solidFill>
                </a:ln>
                <a:solidFill>
                  <a:srgbClr val="660033"/>
                </a:solidFill>
                <a:latin typeface="Verdana" pitchFamily="34" charset="0"/>
              </a:rPr>
              <a:t>отримання</a:t>
            </a:r>
            <a:r>
              <a:rPr lang="ru-RU" sz="2200" b="1" dirty="0" smtClean="0">
                <a:ln>
                  <a:solidFill>
                    <a:srgbClr val="660033"/>
                  </a:solidFill>
                </a:ln>
                <a:solidFill>
                  <a:srgbClr val="660033"/>
                </a:solidFill>
                <a:latin typeface="Verdana" pitchFamily="34" charset="0"/>
              </a:rPr>
              <a:t> </a:t>
            </a:r>
            <a:r>
              <a:rPr lang="ru-RU" sz="2200" b="1" dirty="0" err="1" smtClean="0">
                <a:ln>
                  <a:solidFill>
                    <a:srgbClr val="660033"/>
                  </a:solidFill>
                </a:ln>
                <a:solidFill>
                  <a:srgbClr val="660033"/>
                </a:solidFill>
                <a:latin typeface="Verdana" pitchFamily="34" charset="0"/>
              </a:rPr>
              <a:t>вмінь</a:t>
            </a:r>
            <a:r>
              <a:rPr lang="ru-RU" sz="2200" b="1" dirty="0" smtClean="0">
                <a:ln>
                  <a:solidFill>
                    <a:srgbClr val="660033"/>
                  </a:solidFill>
                </a:ln>
                <a:solidFill>
                  <a:srgbClr val="660033"/>
                </a:solidFill>
                <a:latin typeface="Verdana" pitchFamily="34" charset="0"/>
              </a:rPr>
              <a:t> </a:t>
            </a:r>
            <a:r>
              <a:rPr lang="ru-RU" sz="2200" b="1" dirty="0" err="1" smtClean="0">
                <a:ln>
                  <a:solidFill>
                    <a:srgbClr val="660033"/>
                  </a:solidFill>
                </a:ln>
                <a:solidFill>
                  <a:srgbClr val="660033"/>
                </a:solidFill>
                <a:latin typeface="Verdana" pitchFamily="34" charset="0"/>
              </a:rPr>
              <a:t>і</a:t>
            </a:r>
            <a:r>
              <a:rPr lang="ru-RU" sz="2200" b="1" dirty="0" smtClean="0">
                <a:ln>
                  <a:solidFill>
                    <a:srgbClr val="660033"/>
                  </a:solidFill>
                </a:ln>
                <a:solidFill>
                  <a:srgbClr val="660033"/>
                </a:solidFill>
                <a:latin typeface="Verdana" pitchFamily="34" charset="0"/>
              </a:rPr>
              <a:t> </a:t>
            </a:r>
            <a:r>
              <a:rPr lang="ru-RU" sz="2200" b="1" dirty="0" err="1" smtClean="0">
                <a:ln>
                  <a:solidFill>
                    <a:srgbClr val="660033"/>
                  </a:solidFill>
                </a:ln>
                <a:solidFill>
                  <a:srgbClr val="660033"/>
                </a:solidFill>
                <a:latin typeface="Verdana" pitchFamily="34" charset="0"/>
              </a:rPr>
              <a:t>практичних</a:t>
            </a:r>
            <a:r>
              <a:rPr lang="ru-RU" sz="2200" b="1" dirty="0" smtClean="0">
                <a:ln>
                  <a:solidFill>
                    <a:srgbClr val="660033"/>
                  </a:solidFill>
                </a:ln>
                <a:solidFill>
                  <a:srgbClr val="660033"/>
                </a:solidFill>
                <a:latin typeface="Verdana" pitchFamily="34" charset="0"/>
              </a:rPr>
              <a:t> </a:t>
            </a:r>
            <a:r>
              <a:rPr lang="ru-RU" sz="2200" b="1" dirty="0" err="1" smtClean="0">
                <a:ln>
                  <a:solidFill>
                    <a:srgbClr val="660033"/>
                  </a:solidFill>
                </a:ln>
                <a:solidFill>
                  <a:srgbClr val="660033"/>
                </a:solidFill>
                <a:latin typeface="Verdana" pitchFamily="34" charset="0"/>
              </a:rPr>
              <a:t>навичок</a:t>
            </a:r>
            <a:r>
              <a:rPr lang="ru-RU" sz="2200" b="1" dirty="0" smtClean="0">
                <a:ln>
                  <a:solidFill>
                    <a:srgbClr val="660033"/>
                  </a:solidFill>
                </a:ln>
                <a:solidFill>
                  <a:srgbClr val="660033"/>
                </a:solidFill>
                <a:latin typeface="Verdana" pitchFamily="34" charset="0"/>
              </a:rPr>
              <a:t> </a:t>
            </a:r>
            <a:r>
              <a:rPr lang="ru-RU" sz="2200" b="1" dirty="0" err="1" smtClean="0">
                <a:ln>
                  <a:solidFill>
                    <a:srgbClr val="660033"/>
                  </a:solidFill>
                </a:ln>
                <a:solidFill>
                  <a:srgbClr val="660033"/>
                </a:solidFill>
                <a:latin typeface="Verdana" pitchFamily="34" charset="0"/>
              </a:rPr>
              <a:t>щодо</a:t>
            </a:r>
            <a:r>
              <a:rPr lang="ru-RU" sz="2200" b="1" dirty="0" smtClean="0">
                <a:ln>
                  <a:solidFill>
                    <a:srgbClr val="660033"/>
                  </a:solidFill>
                </a:ln>
                <a:solidFill>
                  <a:srgbClr val="660033"/>
                </a:solidFill>
                <a:latin typeface="Verdana" pitchFamily="34" charset="0"/>
              </a:rPr>
              <a:t> </a:t>
            </a:r>
            <a:r>
              <a:rPr lang="ru-RU" sz="2200" b="1" dirty="0" err="1" smtClean="0">
                <a:ln>
                  <a:solidFill>
                    <a:srgbClr val="660033"/>
                  </a:solidFill>
                </a:ln>
                <a:solidFill>
                  <a:srgbClr val="660033"/>
                </a:solidFill>
                <a:latin typeface="Verdana" pitchFamily="34" charset="0"/>
              </a:rPr>
              <a:t>проведення</a:t>
            </a:r>
            <a:r>
              <a:rPr lang="ru-RU" sz="2200" b="1" dirty="0" smtClean="0">
                <a:ln>
                  <a:solidFill>
                    <a:srgbClr val="660033"/>
                  </a:solidFill>
                </a:ln>
                <a:solidFill>
                  <a:srgbClr val="660033"/>
                </a:solidFill>
                <a:latin typeface="Verdana" pitchFamily="34" charset="0"/>
              </a:rPr>
              <a:t> </a:t>
            </a:r>
            <a:r>
              <a:rPr lang="ru-RU" sz="2200" b="1" dirty="0" err="1" smtClean="0">
                <a:ln>
                  <a:solidFill>
                    <a:srgbClr val="660033"/>
                  </a:solidFill>
                </a:ln>
                <a:solidFill>
                  <a:srgbClr val="660033"/>
                </a:solidFill>
                <a:latin typeface="Verdana" pitchFamily="34" charset="0"/>
              </a:rPr>
              <a:t>рятувальних</a:t>
            </a:r>
            <a:r>
              <a:rPr lang="ru-RU" sz="2200" b="1" dirty="0" smtClean="0">
                <a:ln>
                  <a:solidFill>
                    <a:srgbClr val="660033"/>
                  </a:solidFill>
                </a:ln>
                <a:solidFill>
                  <a:srgbClr val="660033"/>
                </a:solidFill>
                <a:latin typeface="Verdana" pitchFamily="34" charset="0"/>
              </a:rPr>
              <a:t> та </a:t>
            </a:r>
            <a:r>
              <a:rPr lang="ru-RU" sz="2200" b="1" dirty="0" err="1" smtClean="0">
                <a:ln>
                  <a:solidFill>
                    <a:srgbClr val="660033"/>
                  </a:solidFill>
                </a:ln>
                <a:solidFill>
                  <a:srgbClr val="660033"/>
                </a:solidFill>
                <a:latin typeface="Verdana" pitchFamily="34" charset="0"/>
              </a:rPr>
              <a:t>інших</a:t>
            </a:r>
            <a:r>
              <a:rPr lang="ru-RU" sz="2200" b="1" dirty="0" smtClean="0">
                <a:ln>
                  <a:solidFill>
                    <a:srgbClr val="660033"/>
                  </a:solidFill>
                </a:ln>
                <a:solidFill>
                  <a:srgbClr val="660033"/>
                </a:solidFill>
                <a:latin typeface="Verdana" pitchFamily="34" charset="0"/>
              </a:rPr>
              <a:t> </a:t>
            </a:r>
            <a:r>
              <a:rPr lang="ru-RU" sz="2200" b="1" dirty="0" err="1" smtClean="0">
                <a:ln>
                  <a:solidFill>
                    <a:srgbClr val="660033"/>
                  </a:solidFill>
                </a:ln>
                <a:solidFill>
                  <a:srgbClr val="660033"/>
                </a:solidFill>
                <a:latin typeface="Verdana" pitchFamily="34" charset="0"/>
              </a:rPr>
              <a:t>робіт</a:t>
            </a:r>
            <a:r>
              <a:rPr lang="ru-RU" sz="2200" b="1" dirty="0" smtClean="0">
                <a:ln>
                  <a:solidFill>
                    <a:srgbClr val="660033"/>
                  </a:solidFill>
                </a:ln>
                <a:solidFill>
                  <a:srgbClr val="660033"/>
                </a:solidFill>
                <a:latin typeface="Verdana" pitchFamily="34" charset="0"/>
              </a:rPr>
              <a:t>, а </a:t>
            </a:r>
            <a:r>
              <a:rPr lang="ru-RU" sz="2200" b="1" dirty="0" err="1" smtClean="0">
                <a:ln>
                  <a:solidFill>
                    <a:srgbClr val="660033"/>
                  </a:solidFill>
                </a:ln>
                <a:solidFill>
                  <a:srgbClr val="660033"/>
                </a:solidFill>
                <a:latin typeface="Verdana" pitchFamily="34" charset="0"/>
              </a:rPr>
              <a:t>також</a:t>
            </a:r>
            <a:r>
              <a:rPr lang="ru-RU" sz="2200" b="1" dirty="0" smtClean="0">
                <a:ln>
                  <a:solidFill>
                    <a:srgbClr val="660033"/>
                  </a:solidFill>
                </a:ln>
                <a:solidFill>
                  <a:srgbClr val="660033"/>
                </a:solidFill>
                <a:latin typeface="Verdana" pitchFamily="34" charset="0"/>
              </a:rPr>
              <a:t> </a:t>
            </a:r>
            <a:r>
              <a:rPr lang="ru-RU" sz="2200" b="1" dirty="0" err="1" smtClean="0">
                <a:ln>
                  <a:solidFill>
                    <a:srgbClr val="660033"/>
                  </a:solidFill>
                </a:ln>
                <a:solidFill>
                  <a:srgbClr val="660033"/>
                </a:solidFill>
                <a:latin typeface="Verdana" pitchFamily="34" charset="0"/>
              </a:rPr>
              <a:t>з</a:t>
            </a:r>
            <a:r>
              <a:rPr lang="ru-RU" sz="2200" b="1" dirty="0" smtClean="0">
                <a:ln>
                  <a:solidFill>
                    <a:srgbClr val="660033"/>
                  </a:solidFill>
                </a:ln>
                <a:solidFill>
                  <a:srgbClr val="660033"/>
                </a:solidFill>
                <a:latin typeface="Verdana" pitchFamily="34" charset="0"/>
              </a:rPr>
              <a:t> метою </a:t>
            </a:r>
            <a:r>
              <a:rPr lang="ru-RU" sz="2200" b="1" dirty="0" err="1" smtClean="0">
                <a:ln>
                  <a:solidFill>
                    <a:srgbClr val="660033"/>
                  </a:solidFill>
                </a:ln>
                <a:solidFill>
                  <a:srgbClr val="660033"/>
                </a:solidFill>
                <a:latin typeface="Verdana" pitchFamily="34" charset="0"/>
              </a:rPr>
              <a:t>формування</a:t>
            </a:r>
            <a:r>
              <a:rPr lang="ru-RU" sz="2200" b="1" dirty="0" smtClean="0">
                <a:ln>
                  <a:solidFill>
                    <a:srgbClr val="660033"/>
                  </a:solidFill>
                </a:ln>
                <a:solidFill>
                  <a:srgbClr val="660033"/>
                </a:solidFill>
                <a:latin typeface="Verdana" pitchFamily="34" charset="0"/>
              </a:rPr>
              <a:t> </a:t>
            </a:r>
            <a:r>
              <a:rPr lang="ru-RU" sz="2200" b="1" dirty="0" err="1" smtClean="0">
                <a:ln>
                  <a:solidFill>
                    <a:srgbClr val="660033"/>
                  </a:solidFill>
                </a:ln>
                <a:solidFill>
                  <a:srgbClr val="660033"/>
                </a:solidFill>
                <a:latin typeface="Verdana" pitchFamily="34" charset="0"/>
              </a:rPr>
              <a:t>свідомого</a:t>
            </a:r>
            <a:r>
              <a:rPr lang="ru-RU" sz="2200" b="1" dirty="0" smtClean="0">
                <a:ln>
                  <a:solidFill>
                    <a:srgbClr val="660033"/>
                  </a:solidFill>
                </a:ln>
                <a:solidFill>
                  <a:srgbClr val="660033"/>
                </a:solidFill>
                <a:latin typeface="Verdana" pitchFamily="34" charset="0"/>
              </a:rPr>
              <a:t> </a:t>
            </a:r>
            <a:r>
              <a:rPr lang="ru-RU" sz="2200" b="1" dirty="0" err="1" smtClean="0">
                <a:ln>
                  <a:solidFill>
                    <a:srgbClr val="660033"/>
                  </a:solidFill>
                </a:ln>
                <a:solidFill>
                  <a:srgbClr val="660033"/>
                </a:solidFill>
                <a:latin typeface="Verdana" pitchFamily="34" charset="0"/>
              </a:rPr>
              <a:t>ставлення</a:t>
            </a:r>
            <a:r>
              <a:rPr lang="ru-RU" sz="2200" b="1" dirty="0" smtClean="0">
                <a:ln>
                  <a:solidFill>
                    <a:srgbClr val="660033"/>
                  </a:solidFill>
                </a:ln>
                <a:solidFill>
                  <a:srgbClr val="660033"/>
                </a:solidFill>
                <a:latin typeface="Verdana" pitchFamily="34" charset="0"/>
              </a:rPr>
              <a:t>  до </a:t>
            </a:r>
            <a:r>
              <a:rPr lang="ru-RU" sz="2200" b="1" dirty="0" err="1" smtClean="0">
                <a:ln>
                  <a:solidFill>
                    <a:srgbClr val="660033"/>
                  </a:solidFill>
                </a:ln>
                <a:solidFill>
                  <a:srgbClr val="660033"/>
                </a:solidFill>
                <a:latin typeface="Verdana" pitchFamily="34" charset="0"/>
              </a:rPr>
              <a:t>особистої</a:t>
            </a:r>
            <a:r>
              <a:rPr lang="ru-RU" sz="2200" b="1" dirty="0" smtClean="0">
                <a:ln>
                  <a:solidFill>
                    <a:srgbClr val="660033"/>
                  </a:solidFill>
                </a:ln>
                <a:solidFill>
                  <a:srgbClr val="660033"/>
                </a:solidFill>
                <a:latin typeface="Verdana" pitchFamily="34" charset="0"/>
              </a:rPr>
              <a:t> та </a:t>
            </a:r>
            <a:r>
              <a:rPr lang="ru-RU" sz="2200" b="1" dirty="0" err="1" smtClean="0">
                <a:ln>
                  <a:solidFill>
                    <a:srgbClr val="660033"/>
                  </a:solidFill>
                </a:ln>
                <a:solidFill>
                  <a:srgbClr val="660033"/>
                </a:solidFill>
                <a:latin typeface="Verdana" pitchFamily="34" charset="0"/>
              </a:rPr>
              <a:t>колективної</a:t>
            </a:r>
            <a:r>
              <a:rPr lang="ru-RU" sz="2200" b="1" dirty="0" smtClean="0">
                <a:ln>
                  <a:solidFill>
                    <a:srgbClr val="660033"/>
                  </a:solidFill>
                </a:ln>
                <a:solidFill>
                  <a:srgbClr val="660033"/>
                </a:solidFill>
                <a:latin typeface="Verdana" pitchFamily="34" charset="0"/>
              </a:rPr>
              <a:t> </a:t>
            </a:r>
            <a:r>
              <a:rPr lang="ru-RU" sz="2200" b="1" dirty="0" err="1" smtClean="0">
                <a:ln>
                  <a:solidFill>
                    <a:srgbClr val="660033"/>
                  </a:solidFill>
                </a:ln>
                <a:solidFill>
                  <a:srgbClr val="660033"/>
                </a:solidFill>
                <a:latin typeface="Verdana" pitchFamily="34" charset="0"/>
              </a:rPr>
              <a:t>безпеки</a:t>
            </a:r>
            <a:r>
              <a:rPr lang="ru-RU" sz="2200" b="1" dirty="0" smtClean="0">
                <a:ln>
                  <a:solidFill>
                    <a:srgbClr val="660033"/>
                  </a:solidFill>
                </a:ln>
                <a:solidFill>
                  <a:srgbClr val="660033"/>
                </a:solidFill>
                <a:latin typeface="Verdana" pitchFamily="34" charset="0"/>
              </a:rPr>
              <a:t>, </a:t>
            </a:r>
            <a:r>
              <a:rPr lang="ru-RU" sz="2200" b="1" dirty="0" err="1" smtClean="0">
                <a:ln>
                  <a:solidFill>
                    <a:srgbClr val="660033"/>
                  </a:solidFill>
                </a:ln>
                <a:solidFill>
                  <a:srgbClr val="660033"/>
                </a:solidFill>
                <a:latin typeface="Verdana" pitchFamily="34" charset="0"/>
              </a:rPr>
              <a:t>завжди</a:t>
            </a:r>
            <a:r>
              <a:rPr lang="ru-RU" sz="2200" b="1" dirty="0" smtClean="0">
                <a:ln>
                  <a:solidFill>
                    <a:srgbClr val="660033"/>
                  </a:solidFill>
                </a:ln>
                <a:solidFill>
                  <a:srgbClr val="660033"/>
                </a:solidFill>
                <a:latin typeface="Verdana" pitchFamily="34" charset="0"/>
              </a:rPr>
              <a:t> </a:t>
            </a:r>
            <a:r>
              <a:rPr lang="ru-RU" sz="2200" b="1" dirty="0" err="1" smtClean="0">
                <a:ln>
                  <a:solidFill>
                    <a:srgbClr val="660033"/>
                  </a:solidFill>
                </a:ln>
                <a:solidFill>
                  <a:srgbClr val="660033"/>
                </a:solidFill>
                <a:latin typeface="Verdana" pitchFamily="34" charset="0"/>
              </a:rPr>
              <a:t>проходять</a:t>
            </a:r>
            <a:r>
              <a:rPr lang="ru-RU" sz="2200" b="1" dirty="0" smtClean="0">
                <a:ln>
                  <a:solidFill>
                    <a:srgbClr val="660033"/>
                  </a:solidFill>
                </a:ln>
                <a:solidFill>
                  <a:srgbClr val="660033"/>
                </a:solidFill>
                <a:latin typeface="Verdana" pitchFamily="34" charset="0"/>
              </a:rPr>
              <a:t> </a:t>
            </a:r>
            <a:r>
              <a:rPr lang="ru-RU" sz="2200" b="1" dirty="0" err="1" smtClean="0">
                <a:ln>
                  <a:solidFill>
                    <a:srgbClr val="660033"/>
                  </a:solidFill>
                </a:ln>
                <a:solidFill>
                  <a:srgbClr val="660033"/>
                </a:solidFill>
                <a:latin typeface="Verdana" pitchFamily="34" charset="0"/>
              </a:rPr>
              <a:t>декади</a:t>
            </a:r>
            <a:r>
              <a:rPr lang="ru-RU" sz="2200" b="1" dirty="0" smtClean="0">
                <a:ln>
                  <a:solidFill>
                    <a:srgbClr val="660033"/>
                  </a:solidFill>
                </a:ln>
                <a:solidFill>
                  <a:srgbClr val="660033"/>
                </a:solidFill>
                <a:latin typeface="Verdana" pitchFamily="34" charset="0"/>
              </a:rPr>
              <a:t> </a:t>
            </a:r>
            <a:r>
              <a:rPr lang="ru-RU" sz="2200" b="1" dirty="0" err="1" smtClean="0">
                <a:ln>
                  <a:solidFill>
                    <a:srgbClr val="660033"/>
                  </a:solidFill>
                </a:ln>
                <a:solidFill>
                  <a:srgbClr val="660033"/>
                </a:solidFill>
                <a:latin typeface="Verdana" pitchFamily="34" charset="0"/>
              </a:rPr>
              <a:t>знань</a:t>
            </a:r>
            <a:r>
              <a:rPr lang="ru-RU" sz="2200" b="1" dirty="0" smtClean="0">
                <a:ln>
                  <a:solidFill>
                    <a:srgbClr val="660033"/>
                  </a:solidFill>
                </a:ln>
                <a:solidFill>
                  <a:srgbClr val="660033"/>
                </a:solidFill>
                <a:latin typeface="Verdana" pitchFamily="34" charset="0"/>
              </a:rPr>
              <a:t> </a:t>
            </a:r>
            <a:r>
              <a:rPr lang="ru-RU" sz="2200" b="1" dirty="0" err="1" smtClean="0">
                <a:ln>
                  <a:solidFill>
                    <a:srgbClr val="660033"/>
                  </a:solidFill>
                </a:ln>
                <a:solidFill>
                  <a:srgbClr val="660033"/>
                </a:solidFill>
                <a:latin typeface="Verdana" pitchFamily="34" charset="0"/>
              </a:rPr>
              <a:t>з</a:t>
            </a:r>
            <a:r>
              <a:rPr lang="ru-RU" sz="2200" b="1" dirty="0" smtClean="0">
                <a:ln>
                  <a:solidFill>
                    <a:srgbClr val="660033"/>
                  </a:solidFill>
                </a:ln>
                <a:solidFill>
                  <a:srgbClr val="660033"/>
                </a:solidFill>
                <a:latin typeface="Verdana" pitchFamily="34" charset="0"/>
              </a:rPr>
              <a:t> основ </a:t>
            </a:r>
            <a:r>
              <a:rPr lang="ru-RU" sz="2200" b="1" dirty="0" err="1" smtClean="0">
                <a:ln>
                  <a:solidFill>
                    <a:srgbClr val="660033"/>
                  </a:solidFill>
                </a:ln>
                <a:solidFill>
                  <a:srgbClr val="660033"/>
                </a:solidFill>
                <a:latin typeface="Verdana" pitchFamily="34" charset="0"/>
              </a:rPr>
              <a:t>безпеки</a:t>
            </a:r>
            <a:r>
              <a:rPr lang="ru-RU" sz="2200" b="1" dirty="0" smtClean="0">
                <a:ln>
                  <a:solidFill>
                    <a:srgbClr val="660033"/>
                  </a:solidFill>
                </a:ln>
                <a:solidFill>
                  <a:srgbClr val="660033"/>
                </a:solidFill>
                <a:latin typeface="Verdana" pitchFamily="34" charset="0"/>
              </a:rPr>
              <a:t> </a:t>
            </a:r>
            <a:r>
              <a:rPr lang="ru-RU" sz="2200" b="1" dirty="0" err="1" smtClean="0">
                <a:ln>
                  <a:solidFill>
                    <a:srgbClr val="660033"/>
                  </a:solidFill>
                </a:ln>
                <a:solidFill>
                  <a:srgbClr val="660033"/>
                </a:solidFill>
                <a:latin typeface="Verdana" pitchFamily="34" charset="0"/>
              </a:rPr>
              <a:t>життєдіяльності</a:t>
            </a:r>
            <a:r>
              <a:rPr lang="ru-RU" sz="2200" b="1" dirty="0" smtClean="0">
                <a:ln>
                  <a:solidFill>
                    <a:srgbClr val="660033"/>
                  </a:solidFill>
                </a:ln>
                <a:solidFill>
                  <a:srgbClr val="660033"/>
                </a:solidFill>
                <a:latin typeface="Verdana" pitchFamily="34" charset="0"/>
              </a:rPr>
              <a:t>. </a:t>
            </a:r>
            <a:endParaRPr lang="ru-RU" sz="2200" b="1" dirty="0">
              <a:ln>
                <a:solidFill>
                  <a:srgbClr val="660033"/>
                </a:solidFill>
              </a:ln>
              <a:solidFill>
                <a:srgbClr val="660033"/>
              </a:solidFill>
              <a:latin typeface="Verdana" pitchFamily="34" charset="0"/>
            </a:endParaRPr>
          </a:p>
        </p:txBody>
      </p:sp>
      <p:pic>
        <p:nvPicPr>
          <p:cNvPr id="27652" name="Picture 4" descr="C:\Users\Яна\Desktop\image (6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15100" y="3352800"/>
            <a:ext cx="2628900" cy="3505200"/>
          </a:xfrm>
          <a:prstGeom prst="rect">
            <a:avLst/>
          </a:prstGeom>
          <a:noFill/>
        </p:spPr>
      </p:pic>
      <p:pic>
        <p:nvPicPr>
          <p:cNvPr id="27653" name="Picture 5" descr="C:\Users\Яна\Desktop\image (18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5200" y="4267200"/>
            <a:ext cx="3454401" cy="2590800"/>
          </a:xfrm>
          <a:prstGeom prst="rect">
            <a:avLst/>
          </a:prstGeom>
          <a:noFill/>
        </p:spPr>
      </p:pic>
      <p:pic>
        <p:nvPicPr>
          <p:cNvPr id="11" name="Picture 4" descr="C:\Users\Яна\Desktop\image (17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" y="4171950"/>
            <a:ext cx="3581400" cy="2686049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2" descr="C:\Documents and Settings\www\Рабочий стол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5181600" y="0"/>
            <a:ext cx="3962400" cy="6665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en-US"/>
            </a:defPPr>
            <a:lvl1pPr marL="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ru-RU" sz="2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 pitchFamily="34" charset="0"/>
              </a:rPr>
              <a:t>Проведення</a:t>
            </a:r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ru-RU" sz="2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 pitchFamily="34" charset="0"/>
              </a:rPr>
              <a:t>уроків-тренінгів</a:t>
            </a:r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 pitchFamily="34" charset="0"/>
              </a:rPr>
              <a:t> «За здоровий </a:t>
            </a:r>
            <a:r>
              <a:rPr lang="ru-RU" sz="2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 pitchFamily="34" charset="0"/>
              </a:rPr>
              <a:t>спосіб</a:t>
            </a:r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ru-RU" sz="2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 pitchFamily="34" charset="0"/>
              </a:rPr>
              <a:t>життя</a:t>
            </a:r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 pitchFamily="34" charset="0"/>
              </a:rPr>
              <a:t>» </a:t>
            </a:r>
            <a:r>
              <a:rPr lang="ru-RU" sz="2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 pitchFamily="34" charset="0"/>
              </a:rPr>
              <a:t>дають</a:t>
            </a:r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ru-RU" sz="2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 pitchFamily="34" charset="0"/>
              </a:rPr>
              <a:t>можливість</a:t>
            </a:r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ru-RU" sz="2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 pitchFamily="34" charset="0"/>
              </a:rPr>
              <a:t>виховувати</a:t>
            </a:r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ru-RU" sz="2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 pitchFamily="34" charset="0"/>
              </a:rPr>
              <a:t>прагнення</a:t>
            </a:r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ru-RU" sz="2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 pitchFamily="34" charset="0"/>
              </a:rPr>
              <a:t>учнів</a:t>
            </a:r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 pitchFamily="34" charset="0"/>
              </a:rPr>
              <a:t> до здорового способу </a:t>
            </a:r>
            <a:r>
              <a:rPr lang="ru-RU" sz="2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 pitchFamily="34" charset="0"/>
              </a:rPr>
              <a:t>життя</a:t>
            </a:r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 pitchFamily="34" charset="0"/>
              </a:rPr>
              <a:t> та </a:t>
            </a:r>
            <a:r>
              <a:rPr lang="ru-RU" sz="2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 pitchFamily="34" charset="0"/>
              </a:rPr>
              <a:t>формувати</a:t>
            </a:r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 pitchFamily="34" charset="0"/>
              </a:rPr>
              <a:t> в </a:t>
            </a:r>
            <a:r>
              <a:rPr lang="ru-RU" sz="2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 pitchFamily="34" charset="0"/>
              </a:rPr>
              <a:t>учнів</a:t>
            </a:r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ru-RU" sz="2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 pitchFamily="34" charset="0"/>
              </a:rPr>
              <a:t>прагнення</a:t>
            </a:r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ru-RU" sz="2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 pitchFamily="34" charset="0"/>
              </a:rPr>
              <a:t>займати</a:t>
            </a:r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ru-RU" sz="2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 pitchFamily="34" charset="0"/>
              </a:rPr>
              <a:t>активну</a:t>
            </a:r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ru-RU" sz="2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 pitchFamily="34" charset="0"/>
              </a:rPr>
              <a:t>життєву</a:t>
            </a:r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ru-RU" sz="2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 pitchFamily="34" charset="0"/>
              </a:rPr>
              <a:t>позицію</a:t>
            </a:r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 pitchFamily="34" charset="0"/>
              </a:rPr>
              <a:t>.</a:t>
            </a:r>
            <a:endParaRPr lang="ru-RU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Verdana" pitchFamily="34" charset="0"/>
            </a:endParaRPr>
          </a:p>
        </p:txBody>
      </p:sp>
      <p:pic>
        <p:nvPicPr>
          <p:cNvPr id="28674" name="Picture 2" descr="C:\Users\Яна\Desktop\image (9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963584" cy="3722688"/>
          </a:xfrm>
          <a:prstGeom prst="rect">
            <a:avLst/>
          </a:prstGeom>
          <a:noFill/>
        </p:spPr>
      </p:pic>
      <p:pic>
        <p:nvPicPr>
          <p:cNvPr id="28675" name="Picture 3" descr="C:\Users\Яна\Desktop\image (7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0" y="3714750"/>
            <a:ext cx="4191000" cy="314325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800" decel="1000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www\Рабочий стол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8600"/>
            <a:ext cx="883920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685800" y="0"/>
            <a:ext cx="7848600" cy="3108543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  <a:headEnd/>
            <a:tailEnd/>
          </a:ln>
        </p:spPr>
        <p:style>
          <a:lnRef idx="2">
            <a:schemeClr val="accent3"/>
          </a:lnRef>
          <a:fillRef idx="1001">
            <a:schemeClr val="lt2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u="none" strike="noStrike" normalizeH="0" baseline="0" dirty="0" err="1" smtClean="0">
                <a:ln w="18415" cmpd="sng">
                  <a:solidFill>
                    <a:srgbClr val="FF0066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Патріотизм</a:t>
            </a:r>
            <a:r>
              <a:rPr kumimoji="0" lang="ru-RU" sz="2800" u="none" strike="noStrike" normalizeH="0" baseline="0" dirty="0" smtClean="0">
                <a:ln w="18415" cmpd="sng">
                  <a:solidFill>
                    <a:srgbClr val="FF0066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 - одна </a:t>
            </a:r>
            <a:r>
              <a:rPr kumimoji="0" lang="ru-RU" sz="2800" u="none" strike="noStrike" normalizeH="0" baseline="0" dirty="0" err="1" smtClean="0">
                <a:ln w="18415" cmpd="sng">
                  <a:solidFill>
                    <a:srgbClr val="FF0066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з</a:t>
            </a:r>
            <a:r>
              <a:rPr kumimoji="0" lang="ru-RU" sz="2800" u="none" strike="noStrike" normalizeH="0" baseline="0" dirty="0" smtClean="0">
                <a:ln w="18415" cmpd="sng">
                  <a:solidFill>
                    <a:srgbClr val="FF0066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ru-RU" sz="2800" u="none" strike="noStrike" normalizeH="0" baseline="0" dirty="0" err="1" smtClean="0">
                <a:ln w="18415" cmpd="sng">
                  <a:solidFill>
                    <a:srgbClr val="FF0066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найбільш</a:t>
            </a:r>
            <a:r>
              <a:rPr kumimoji="0" lang="ru-RU" sz="2800" u="none" strike="noStrike" normalizeH="0" baseline="0" dirty="0" smtClean="0">
                <a:ln w="18415" cmpd="sng">
                  <a:solidFill>
                    <a:srgbClr val="FF0066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ru-RU" sz="2800" u="none" strike="noStrike" normalizeH="0" baseline="0" dirty="0" err="1" smtClean="0">
                <a:ln w="18415" cmpd="sng">
                  <a:solidFill>
                    <a:srgbClr val="FF0066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значущих</a:t>
            </a:r>
            <a:r>
              <a:rPr kumimoji="0" lang="ru-RU" sz="2800" u="none" strike="noStrike" normalizeH="0" baseline="0" dirty="0" smtClean="0">
                <a:ln w="18415" cmpd="sng">
                  <a:solidFill>
                    <a:srgbClr val="FF0066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, </a:t>
            </a:r>
            <a:r>
              <a:rPr kumimoji="0" lang="ru-RU" sz="2800" u="none" strike="noStrike" normalizeH="0" baseline="0" dirty="0" err="1" smtClean="0">
                <a:ln w="18415" cmpd="sng">
                  <a:solidFill>
                    <a:srgbClr val="FF0066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вічних</a:t>
            </a:r>
            <a:r>
              <a:rPr kumimoji="0" lang="ru-RU" sz="2800" u="none" strike="noStrike" normalizeH="0" baseline="0" dirty="0" smtClean="0">
                <a:ln w="18415" cmpd="sng">
                  <a:solidFill>
                    <a:srgbClr val="FF0066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ru-RU" sz="2800" u="none" strike="noStrike" normalizeH="0" baseline="0" dirty="0" err="1" smtClean="0">
                <a:ln w="18415" cmpd="sng">
                  <a:solidFill>
                    <a:srgbClr val="FF0066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цінностей</a:t>
            </a:r>
            <a:r>
              <a:rPr kumimoji="0" lang="ru-RU" sz="2800" u="none" strike="noStrike" normalizeH="0" baseline="0" dirty="0" smtClean="0">
                <a:ln w="18415" cmpd="sng">
                  <a:solidFill>
                    <a:srgbClr val="FF0066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, </a:t>
            </a:r>
            <a:r>
              <a:rPr kumimoji="0" lang="ru-RU" sz="2800" u="none" strike="noStrike" normalizeH="0" baseline="0" dirty="0" err="1" smtClean="0">
                <a:ln w="18415" cmpd="sng">
                  <a:solidFill>
                    <a:srgbClr val="FF0066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притаманних</a:t>
            </a:r>
            <a:r>
              <a:rPr kumimoji="0" lang="ru-RU" sz="2800" u="none" strike="noStrike" normalizeH="0" baseline="0" dirty="0" smtClean="0">
                <a:ln w="18415" cmpd="sng">
                  <a:solidFill>
                    <a:srgbClr val="FF0066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ru-RU" sz="2800" u="none" strike="noStrike" normalizeH="0" baseline="0" dirty="0" err="1" smtClean="0">
                <a:ln w="18415" cmpd="sng">
                  <a:solidFill>
                    <a:srgbClr val="FF0066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усім</a:t>
            </a:r>
            <a:r>
              <a:rPr kumimoji="0" lang="ru-RU" sz="2800" u="none" strike="noStrike" normalizeH="0" baseline="0" dirty="0" smtClean="0">
                <a:ln w="18415" cmpd="sng">
                  <a:solidFill>
                    <a:srgbClr val="FF0066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 сферам </a:t>
            </a:r>
            <a:r>
              <a:rPr kumimoji="0" lang="ru-RU" sz="2800" u="none" strike="noStrike" normalizeH="0" baseline="0" dirty="0" err="1" smtClean="0">
                <a:ln w="18415" cmpd="sng">
                  <a:solidFill>
                    <a:srgbClr val="FF0066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життя</a:t>
            </a:r>
            <a:r>
              <a:rPr kumimoji="0" lang="ru-RU" sz="2800" u="none" strike="noStrike" normalizeH="0" baseline="0" dirty="0" smtClean="0">
                <a:ln w="18415" cmpd="sng">
                  <a:solidFill>
                    <a:srgbClr val="FF0066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ru-RU" sz="2800" u="none" strike="noStrike" normalizeH="0" baseline="0" dirty="0" err="1" smtClean="0">
                <a:ln w="18415" cmpd="sng">
                  <a:solidFill>
                    <a:srgbClr val="FF0066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суспільства</a:t>
            </a:r>
            <a:r>
              <a:rPr kumimoji="0" lang="ru-RU" sz="2800" u="none" strike="noStrike" normalizeH="0" baseline="0" dirty="0" smtClean="0">
                <a:ln w="18415" cmpd="sng">
                  <a:solidFill>
                    <a:srgbClr val="FF0066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ru-RU" sz="2800" u="none" strike="noStrike" normalizeH="0" baseline="0" dirty="0" err="1" smtClean="0">
                <a:ln w="18415" cmpd="sng">
                  <a:solidFill>
                    <a:srgbClr val="FF0066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і</a:t>
            </a:r>
            <a:r>
              <a:rPr kumimoji="0" lang="ru-RU" sz="2800" u="none" strike="noStrike" normalizeH="0" baseline="0" dirty="0" smtClean="0">
                <a:ln w="18415" cmpd="sng">
                  <a:solidFill>
                    <a:srgbClr val="FF0066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ru-RU" sz="2800" u="none" strike="noStrike" normalizeH="0" baseline="0" dirty="0" err="1" smtClean="0">
                <a:ln w="18415" cmpd="sng">
                  <a:solidFill>
                    <a:srgbClr val="FF0066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держави</a:t>
            </a:r>
            <a:r>
              <a:rPr kumimoji="0" lang="ru-RU" sz="2800" u="none" strike="noStrike" normalizeH="0" baseline="0" dirty="0" smtClean="0">
                <a:ln w="18415" cmpd="sng">
                  <a:solidFill>
                    <a:srgbClr val="FF0066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, </a:t>
            </a:r>
            <a:r>
              <a:rPr kumimoji="0" lang="ru-RU" sz="2800" u="none" strike="noStrike" normalizeH="0" baseline="0" dirty="0" err="1" smtClean="0">
                <a:ln w="18415" cmpd="sng">
                  <a:solidFill>
                    <a:srgbClr val="FF0066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є</a:t>
            </a:r>
            <a:r>
              <a:rPr kumimoji="0" lang="ru-RU" sz="2800" u="none" strike="noStrike" normalizeH="0" baseline="0" dirty="0" smtClean="0">
                <a:ln w="18415" cmpd="sng">
                  <a:solidFill>
                    <a:srgbClr val="FF0066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ru-RU" sz="2800" u="none" strike="noStrike" normalizeH="0" baseline="0" dirty="0" err="1" smtClean="0">
                <a:ln w="18415" cmpd="sng">
                  <a:solidFill>
                    <a:srgbClr val="FF0066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найважливішим</a:t>
            </a:r>
            <a:r>
              <a:rPr kumimoji="0" lang="ru-RU" sz="2800" u="none" strike="noStrike" normalizeH="0" baseline="0" dirty="0" smtClean="0">
                <a:ln w="18415" cmpd="sng">
                  <a:solidFill>
                    <a:srgbClr val="FF0066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ru-RU" sz="2800" u="none" strike="noStrike" normalizeH="0" baseline="0" dirty="0" err="1" smtClean="0">
                <a:ln w="18415" cmpd="sng">
                  <a:solidFill>
                    <a:srgbClr val="FF0066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духовним</a:t>
            </a:r>
            <a:r>
              <a:rPr kumimoji="0" lang="ru-RU" sz="2800" u="none" strike="noStrike" normalizeH="0" baseline="0" dirty="0" smtClean="0">
                <a:ln w="18415" cmpd="sng">
                  <a:solidFill>
                    <a:srgbClr val="FF0066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ru-RU" sz="2800" u="none" strike="noStrike" normalizeH="0" baseline="0" dirty="0" err="1" smtClean="0">
                <a:ln w="18415" cmpd="sng">
                  <a:solidFill>
                    <a:srgbClr val="FF0066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надбанням</a:t>
            </a:r>
            <a:r>
              <a:rPr kumimoji="0" lang="ru-RU" sz="2800" u="none" strike="noStrike" normalizeH="0" baseline="0" dirty="0" smtClean="0">
                <a:ln w="18415" cmpd="sng">
                  <a:solidFill>
                    <a:srgbClr val="FF0066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ru-RU" sz="2800" u="none" strike="noStrike" normalizeH="0" baseline="0" dirty="0" err="1" smtClean="0">
                <a:ln w="18415" cmpd="sng">
                  <a:solidFill>
                    <a:srgbClr val="FF0066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особистості</a:t>
            </a:r>
            <a:r>
              <a:rPr kumimoji="0" lang="ru-RU" sz="2800" u="none" strike="noStrike" normalizeH="0" baseline="0" dirty="0" smtClean="0">
                <a:ln w="18415" cmpd="sng">
                  <a:solidFill>
                    <a:srgbClr val="FF0066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, </a:t>
            </a:r>
            <a:r>
              <a:rPr kumimoji="0" lang="ru-RU" sz="2800" u="none" strike="noStrike" normalizeH="0" baseline="0" dirty="0" err="1" smtClean="0">
                <a:ln w="18415" cmpd="sng">
                  <a:solidFill>
                    <a:srgbClr val="FF0066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характеризує</a:t>
            </a:r>
            <a:r>
              <a:rPr kumimoji="0" lang="ru-RU" sz="2800" u="none" strike="noStrike" normalizeH="0" baseline="0" dirty="0" smtClean="0">
                <a:ln w="18415" cmpd="sng">
                  <a:solidFill>
                    <a:srgbClr val="FF0066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ru-RU" sz="2800" u="none" strike="noStrike" normalizeH="0" baseline="0" dirty="0" err="1" smtClean="0">
                <a:ln w="18415" cmpd="sng">
                  <a:solidFill>
                    <a:srgbClr val="FF0066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вищий</a:t>
            </a:r>
            <a:r>
              <a:rPr kumimoji="0" lang="ru-RU" sz="2800" u="none" strike="noStrike" normalizeH="0" baseline="0" dirty="0" smtClean="0">
                <a:ln w="18415" cmpd="sng">
                  <a:solidFill>
                    <a:srgbClr val="FF0066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ru-RU" sz="2800" u="none" strike="noStrike" normalizeH="0" baseline="0" dirty="0" err="1" smtClean="0">
                <a:ln w="18415" cmpd="sng">
                  <a:solidFill>
                    <a:srgbClr val="FF0066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рівень</a:t>
            </a:r>
            <a:r>
              <a:rPr kumimoji="0" lang="ru-RU" sz="2800" u="none" strike="noStrike" normalizeH="0" baseline="0" dirty="0" smtClean="0">
                <a:ln w="18415" cmpd="sng">
                  <a:solidFill>
                    <a:srgbClr val="FF0066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ru-RU" sz="2800" u="none" strike="noStrike" normalizeH="0" baseline="0" dirty="0" err="1" smtClean="0">
                <a:ln w="18415" cmpd="sng">
                  <a:solidFill>
                    <a:srgbClr val="FF0066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її</a:t>
            </a:r>
            <a:r>
              <a:rPr kumimoji="0" lang="ru-RU" sz="2800" u="none" strike="noStrike" normalizeH="0" baseline="0" dirty="0" smtClean="0">
                <a:ln w="18415" cmpd="sng">
                  <a:solidFill>
                    <a:srgbClr val="FF0066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ru-RU" sz="2800" u="none" strike="noStrike" normalizeH="0" baseline="0" dirty="0" err="1" smtClean="0">
                <a:ln w="18415" cmpd="sng">
                  <a:solidFill>
                    <a:srgbClr val="FF0066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розвитку</a:t>
            </a:r>
            <a:r>
              <a:rPr kumimoji="0" lang="ru-RU" sz="2800" u="none" strike="noStrike" normalizeH="0" baseline="0" dirty="0" smtClean="0">
                <a:ln w="18415" cmpd="sng">
                  <a:solidFill>
                    <a:srgbClr val="FF0066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ru-RU" sz="2800" u="none" strike="noStrike" normalizeH="0" baseline="0" dirty="0" err="1" smtClean="0">
                <a:ln w="18415" cmpd="sng">
                  <a:solidFill>
                    <a:srgbClr val="FF0066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і</a:t>
            </a:r>
            <a:r>
              <a:rPr kumimoji="0" lang="ru-RU" sz="2800" u="none" strike="noStrike" normalizeH="0" baseline="0" dirty="0" smtClean="0">
                <a:ln w="18415" cmpd="sng">
                  <a:solidFill>
                    <a:srgbClr val="FF0066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ru-RU" sz="2800" u="none" strike="noStrike" normalizeH="0" baseline="0" dirty="0" err="1" smtClean="0">
                <a:ln w="18415" cmpd="sng">
                  <a:solidFill>
                    <a:srgbClr val="FF0066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проявляється</a:t>
            </a:r>
            <a:r>
              <a:rPr kumimoji="0" lang="ru-RU" sz="2800" u="none" strike="noStrike" normalizeH="0" baseline="0" dirty="0" smtClean="0">
                <a:ln w="18415" cmpd="sng">
                  <a:solidFill>
                    <a:srgbClr val="FF0066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 в </a:t>
            </a:r>
            <a:r>
              <a:rPr kumimoji="0" lang="ru-RU" sz="2800" u="none" strike="noStrike" normalizeH="0" baseline="0" dirty="0" err="1" smtClean="0">
                <a:ln w="18415" cmpd="sng">
                  <a:solidFill>
                    <a:srgbClr val="FF0066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її</a:t>
            </a:r>
            <a:r>
              <a:rPr kumimoji="0" lang="ru-RU" sz="2800" u="none" strike="noStrike" normalizeH="0" baseline="0" dirty="0" smtClean="0">
                <a:ln w="18415" cmpd="sng">
                  <a:solidFill>
                    <a:srgbClr val="FF0066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ru-RU" sz="2800" u="none" strike="noStrike" normalizeH="0" baseline="0" dirty="0" err="1" smtClean="0">
                <a:ln w="18415" cmpd="sng">
                  <a:solidFill>
                    <a:srgbClr val="FF0066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активно-діяльнісної</a:t>
            </a:r>
            <a:r>
              <a:rPr kumimoji="0" lang="ru-RU" sz="2800" u="none" strike="noStrike" normalizeH="0" baseline="0" dirty="0" smtClean="0">
                <a:ln w="18415" cmpd="sng">
                  <a:solidFill>
                    <a:srgbClr val="FF0066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ru-RU" sz="2800" u="none" strike="noStrike" normalizeH="0" baseline="0" dirty="0" err="1" smtClean="0">
                <a:ln w="18415" cmpd="sng">
                  <a:solidFill>
                    <a:srgbClr val="FF0066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самореалізації</a:t>
            </a:r>
            <a:r>
              <a:rPr kumimoji="0" lang="ru-RU" sz="2800" u="none" strike="noStrike" normalizeH="0" baseline="0" dirty="0" smtClean="0">
                <a:ln w="18415" cmpd="sng">
                  <a:solidFill>
                    <a:srgbClr val="FF0066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 на благо </a:t>
            </a:r>
            <a:r>
              <a:rPr kumimoji="0" lang="ru-RU" sz="2800" u="none" strike="noStrike" normalizeH="0" baseline="0" dirty="0" err="1" smtClean="0">
                <a:ln w="18415" cmpd="sng">
                  <a:solidFill>
                    <a:srgbClr val="FF0066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Вітчизни</a:t>
            </a:r>
            <a:r>
              <a:rPr kumimoji="0" lang="ru-RU" sz="2800" u="none" strike="noStrike" normalizeH="0" baseline="0" dirty="0" smtClean="0">
                <a:ln w="18415" cmpd="sng">
                  <a:solidFill>
                    <a:srgbClr val="FF0066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»</a:t>
            </a:r>
            <a:endParaRPr kumimoji="0" lang="ru-RU" sz="2800" u="none" strike="noStrike" normalizeH="0" baseline="0" dirty="0" smtClean="0">
              <a:ln w="18415" cmpd="sng">
                <a:solidFill>
                  <a:srgbClr val="FF0066"/>
                </a:solidFill>
                <a:prstDash val="solid"/>
              </a:ln>
              <a:solidFill>
                <a:srgbClr val="FF0066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Рисунок 9" descr="http://ia100.mycdn.me/image?t=3&amp;bid=556660438795&amp;id=556660438795&amp;plc=WEB&amp;tkn=O7WczITDFAmppBaZX3X4cwGAlr4"/>
          <p:cNvPicPr/>
          <p:nvPr/>
        </p:nvPicPr>
        <p:blipFill>
          <a:blip r:embed="rId4"/>
          <a:srcRect l="10006" t="13725"/>
          <a:stretch>
            <a:fillRect/>
          </a:stretch>
        </p:blipFill>
        <p:spPr bwMode="auto">
          <a:xfrm>
            <a:off x="2209800" y="3352800"/>
            <a:ext cx="4797425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2" descr="C:\Documents and Settings\www\Рабочий стол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0"/>
            <a:ext cx="8505840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>
            <a:defPPr>
              <a:defRPr lang="en-US"/>
            </a:defPPr>
            <a:lvl1pPr marL="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ru-RU" sz="2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Зустрічі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, </a:t>
            </a:r>
            <a:r>
              <a:rPr lang="ru-RU" sz="2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конкурси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 </a:t>
            </a:r>
            <a:r>
              <a:rPr lang="ru-RU" sz="2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малюнків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 про </a:t>
            </a:r>
            <a:r>
              <a:rPr lang="ru-RU" sz="2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Україну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, </a:t>
            </a:r>
            <a:r>
              <a:rPr lang="ru-RU" sz="2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вікторини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 «Моя </a:t>
            </a:r>
            <a:r>
              <a:rPr lang="ru-RU" sz="2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рідна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 </a:t>
            </a:r>
            <a:r>
              <a:rPr lang="ru-RU" sz="2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Україна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», «</a:t>
            </a:r>
            <a:r>
              <a:rPr lang="ru-RU" sz="2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Твої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 права </a:t>
            </a:r>
            <a:r>
              <a:rPr lang="ru-RU" sz="2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і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 </a:t>
            </a:r>
            <a:r>
              <a:rPr lang="ru-RU" sz="2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обов</a:t>
            </a:r>
            <a:r>
              <a:rPr lang="en-US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’</a:t>
            </a:r>
            <a:r>
              <a:rPr lang="uk-UA" sz="2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язки”</a:t>
            </a:r>
            <a:r>
              <a:rPr lang="uk-UA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, огляди періодичної преси </a:t>
            </a:r>
            <a:r>
              <a:rPr lang="uk-UA" sz="2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“За</a:t>
            </a:r>
            <a:r>
              <a:rPr lang="uk-UA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 текстами </a:t>
            </a:r>
            <a:r>
              <a:rPr lang="uk-UA" sz="2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газет”</a:t>
            </a:r>
            <a:r>
              <a:rPr lang="uk-UA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, перегляд відеофільмів - форми роботи, які </a:t>
            </a:r>
            <a:r>
              <a:rPr lang="uk-UA" sz="2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пов</a:t>
            </a:r>
            <a:r>
              <a:rPr lang="en-US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’</a:t>
            </a:r>
            <a:r>
              <a:rPr lang="ru-RU" sz="2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язан</a:t>
            </a:r>
            <a:r>
              <a:rPr lang="uk-UA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і з вивченням історії рідного краю та виховують почуття патріотизму.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Verdana" pitchFamily="34" charset="0"/>
            </a:endParaRPr>
          </a:p>
        </p:txBody>
      </p:sp>
      <p:pic>
        <p:nvPicPr>
          <p:cNvPr id="6146" name="Picture 2" descr="C:\Users\Яна\Desktop\image (10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314340"/>
            <a:ext cx="4724400" cy="3543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 descr="C:\Users\Яна\Desktop\image (21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465" y="3429000"/>
            <a:ext cx="4571535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2" descr="C:\Documents and Settings\www\Рабочий стол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0"/>
            <a:ext cx="9144000" cy="3277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en-US"/>
            </a:defPPr>
            <a:lvl1pPr marL="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ru-RU" sz="2300" b="1" dirty="0" smtClean="0">
                <a:ln w="11430"/>
                <a:solidFill>
                  <a:srgbClr val="66003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 pitchFamily="34" charset="0"/>
              </a:rPr>
              <a:t>Участь у «Вахтах </a:t>
            </a:r>
            <a:r>
              <a:rPr lang="ru-RU" sz="2300" b="1" dirty="0" err="1" smtClean="0">
                <a:ln w="11430"/>
                <a:solidFill>
                  <a:srgbClr val="66003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 pitchFamily="34" charset="0"/>
              </a:rPr>
              <a:t>пам</a:t>
            </a:r>
            <a:r>
              <a:rPr lang="en-US" sz="2300" b="1" dirty="0" smtClean="0">
                <a:ln w="11430"/>
                <a:solidFill>
                  <a:srgbClr val="66003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 pitchFamily="34" charset="0"/>
              </a:rPr>
              <a:t>’</a:t>
            </a:r>
            <a:r>
              <a:rPr lang="uk-UA" sz="2300" b="1" dirty="0" err="1" smtClean="0">
                <a:ln w="11430"/>
                <a:solidFill>
                  <a:srgbClr val="66003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 pitchFamily="34" charset="0"/>
              </a:rPr>
              <a:t>яті”</a:t>
            </a:r>
            <a:r>
              <a:rPr lang="uk-UA" sz="2300" b="1" dirty="0" smtClean="0">
                <a:ln w="11430"/>
                <a:solidFill>
                  <a:srgbClr val="66003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 pitchFamily="34" charset="0"/>
              </a:rPr>
              <a:t>, в акціях </a:t>
            </a:r>
            <a:r>
              <a:rPr lang="uk-UA" sz="2300" b="1" dirty="0" err="1" smtClean="0">
                <a:ln w="11430"/>
                <a:solidFill>
                  <a:srgbClr val="66003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 pitchFamily="34" charset="0"/>
              </a:rPr>
              <a:t>“Збережемо</a:t>
            </a:r>
            <a:r>
              <a:rPr lang="uk-UA" sz="2300" b="1" dirty="0" smtClean="0">
                <a:ln w="11430"/>
                <a:solidFill>
                  <a:srgbClr val="66003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uk-UA" sz="2300" b="1" dirty="0" err="1" smtClean="0">
                <a:ln w="11430"/>
                <a:solidFill>
                  <a:srgbClr val="66003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 pitchFamily="34" charset="0"/>
              </a:rPr>
              <a:t>пам</a:t>
            </a:r>
            <a:r>
              <a:rPr lang="en-US" sz="2300" b="1" dirty="0" smtClean="0">
                <a:ln w="11430"/>
                <a:solidFill>
                  <a:srgbClr val="66003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 pitchFamily="34" charset="0"/>
              </a:rPr>
              <a:t>’</a:t>
            </a:r>
            <a:r>
              <a:rPr lang="ru-RU" sz="2300" b="1" dirty="0" smtClean="0">
                <a:ln w="11430"/>
                <a:solidFill>
                  <a:srgbClr val="66003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 pitchFamily="34" charset="0"/>
              </a:rPr>
              <a:t>ять про подвиг», уроки </a:t>
            </a:r>
            <a:r>
              <a:rPr lang="ru-RU" sz="2300" b="1" dirty="0" err="1" smtClean="0">
                <a:ln w="11430"/>
                <a:solidFill>
                  <a:srgbClr val="66003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 pitchFamily="34" charset="0"/>
              </a:rPr>
              <a:t>пам</a:t>
            </a:r>
            <a:r>
              <a:rPr lang="en-US" sz="2300" b="1" dirty="0" smtClean="0">
                <a:ln w="11430"/>
                <a:solidFill>
                  <a:srgbClr val="66003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 pitchFamily="34" charset="0"/>
              </a:rPr>
              <a:t>’</a:t>
            </a:r>
            <a:r>
              <a:rPr lang="ru-RU" sz="2300" b="1" dirty="0" err="1" smtClean="0">
                <a:ln w="11430"/>
                <a:solidFill>
                  <a:srgbClr val="66003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 pitchFamily="34" charset="0"/>
              </a:rPr>
              <a:t>ят</a:t>
            </a:r>
            <a:r>
              <a:rPr lang="uk-UA" sz="2300" b="1" dirty="0" smtClean="0">
                <a:ln w="11430"/>
                <a:solidFill>
                  <a:srgbClr val="66003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 pitchFamily="34" charset="0"/>
              </a:rPr>
              <a:t>і та мужності – форми роботи військово-патріотичного виховання, покликані формувати в особистості школяра національні ідеї, вироблення вмінь міркувати, аналізувати, утверджувати якості патріота</a:t>
            </a:r>
            <a:endParaRPr lang="ru-RU" sz="2300" b="1" dirty="0">
              <a:ln w="11430"/>
              <a:solidFill>
                <a:srgbClr val="660033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Verdana" pitchFamily="34" charset="0"/>
            </a:endParaRPr>
          </a:p>
        </p:txBody>
      </p:sp>
      <p:pic>
        <p:nvPicPr>
          <p:cNvPr id="7170" name="Picture 2" descr="C:\Users\Яна\Desktop\image (22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428652"/>
            <a:ext cx="4572000" cy="3429348"/>
          </a:xfrm>
          <a:prstGeom prst="rect">
            <a:avLst/>
          </a:prstGeom>
          <a:noFill/>
        </p:spPr>
      </p:pic>
      <p:pic>
        <p:nvPicPr>
          <p:cNvPr id="7" name="Picture 3" descr="C:\Users\Яна\Desktop\image (41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200" y="3486150"/>
            <a:ext cx="4495800" cy="3371850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2" descr="C:\Documents and Settings\www\Рабочий стол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28600" y="0"/>
            <a:ext cx="89154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>
            <a:defPPr>
              <a:defRPr lang="en-US"/>
            </a:defPPr>
            <a:lvl1pPr marL="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Метод </a:t>
            </a:r>
            <a:r>
              <a:rPr lang="ru-RU" sz="2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відкритої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 </a:t>
            </a:r>
            <a:r>
              <a:rPr lang="ru-RU" sz="2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трибуни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, </a:t>
            </a:r>
            <a:r>
              <a:rPr lang="ru-RU" sz="2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інтелектуальні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 </a:t>
            </a:r>
            <a:r>
              <a:rPr lang="ru-RU" sz="2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аукціони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, </a:t>
            </a:r>
            <a:r>
              <a:rPr lang="ru-RU" sz="2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тренінги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 </a:t>
            </a:r>
            <a:r>
              <a:rPr lang="ru-RU" sz="2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є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 методами, </a:t>
            </a:r>
            <a:r>
              <a:rPr lang="ru-RU" sz="2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що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 </a:t>
            </a:r>
            <a:r>
              <a:rPr lang="ru-RU" sz="2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сприяють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 </a:t>
            </a:r>
            <a:r>
              <a:rPr lang="ru-RU" sz="2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формуванню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  критичного </a:t>
            </a:r>
            <a:r>
              <a:rPr lang="ru-RU" sz="2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мислення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, </a:t>
            </a:r>
            <a:r>
              <a:rPr lang="ru-RU" sz="2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ініціативи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 </a:t>
            </a:r>
            <a:r>
              <a:rPr lang="ru-RU" sz="2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й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 </a:t>
            </a:r>
            <a:r>
              <a:rPr lang="ru-RU" sz="2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творчості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 та </a:t>
            </a:r>
            <a:r>
              <a:rPr lang="ru-RU" sz="2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є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 </a:t>
            </a:r>
            <a:r>
              <a:rPr lang="ru-RU" sz="2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пріоритетними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, </a:t>
            </a:r>
            <a:r>
              <a:rPr lang="ru-RU" sz="2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адже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 </a:t>
            </a:r>
            <a:r>
              <a:rPr lang="ru-RU" sz="2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грунтуються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 на демократичному </a:t>
            </a:r>
            <a:r>
              <a:rPr lang="ru-RU" sz="2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стилі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 </a:t>
            </a:r>
            <a:r>
              <a:rPr lang="ru-RU" sz="2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взаємодії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, </a:t>
            </a:r>
            <a:r>
              <a:rPr lang="ru-RU" sz="2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спрямовані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 на </a:t>
            </a:r>
            <a:r>
              <a:rPr lang="ru-RU" sz="2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самостійний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 </a:t>
            </a:r>
            <a:r>
              <a:rPr lang="ru-RU" sz="2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пошук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 </a:t>
            </a:r>
            <a:r>
              <a:rPr lang="ru-RU" sz="2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істини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.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Verdana" pitchFamily="34" charset="0"/>
            </a:endParaRPr>
          </a:p>
        </p:txBody>
      </p:sp>
      <p:pic>
        <p:nvPicPr>
          <p:cNvPr id="15362" name="Picture 2" descr="C:\Users\Яна\Desktop\image (13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276600"/>
            <a:ext cx="4343400" cy="3257550"/>
          </a:xfrm>
          <a:prstGeom prst="rect">
            <a:avLst/>
          </a:prstGeom>
          <a:noFill/>
        </p:spPr>
      </p:pic>
      <p:pic>
        <p:nvPicPr>
          <p:cNvPr id="7" name="Рисунок 6" descr="C:\Documents and Settings\www\Мои документы\Мои рисунки\IMG_541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3276600"/>
            <a:ext cx="4648200" cy="3237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2" descr="C:\Documents and Settings\www\Рабочий стол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5842" name="Picture 2" descr="C:\Users\Яна\Desktop\image (22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685800"/>
            <a:ext cx="7416046" cy="5562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2" descr="C:\Documents and Settings\www\Рабочий стол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304800" y="304800"/>
            <a:ext cx="8534400" cy="1415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>
            <a:defPPr>
              <a:defRPr lang="en-US"/>
            </a:defPPr>
            <a:lvl1pPr marL="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ru-RU" sz="2000" b="1" cap="all" dirty="0" err="1" smtClean="0">
                <a:ln/>
                <a:solidFill>
                  <a:schemeClr val="accent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Verdana" pitchFamily="34" charset="0"/>
              </a:rPr>
              <a:t>Жити</a:t>
            </a:r>
            <a:r>
              <a:rPr lang="ru-RU" sz="2000" b="1" cap="all" dirty="0" smtClean="0">
                <a:ln/>
                <a:solidFill>
                  <a:schemeClr val="accent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Verdana" pitchFamily="34" charset="0"/>
              </a:rPr>
              <a:t> у </a:t>
            </a:r>
            <a:r>
              <a:rPr lang="ru-RU" sz="2000" b="1" cap="all" dirty="0" err="1" smtClean="0">
                <a:ln/>
                <a:solidFill>
                  <a:schemeClr val="accent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Verdana" pitchFamily="34" charset="0"/>
              </a:rPr>
              <a:t>злагоді</a:t>
            </a:r>
            <a:r>
              <a:rPr lang="ru-RU" sz="2000" b="1" cap="all" dirty="0" smtClean="0">
                <a:ln/>
                <a:solidFill>
                  <a:schemeClr val="accent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Verdana" pitchFamily="34" charset="0"/>
              </a:rPr>
              <a:t>, </a:t>
            </a:r>
            <a:r>
              <a:rPr lang="ru-RU" sz="2000" b="1" cap="all" dirty="0" err="1" smtClean="0">
                <a:ln/>
                <a:solidFill>
                  <a:schemeClr val="accent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Verdana" pitchFamily="34" charset="0"/>
              </a:rPr>
              <a:t>брати</a:t>
            </a:r>
            <a:r>
              <a:rPr lang="ru-RU" sz="2000" b="1" cap="all" dirty="0" smtClean="0">
                <a:ln/>
                <a:solidFill>
                  <a:schemeClr val="accent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Verdana" pitchFamily="34" charset="0"/>
              </a:rPr>
              <a:t> </a:t>
            </a:r>
            <a:r>
              <a:rPr lang="ru-RU" sz="2000" b="1" cap="all" dirty="0" err="1" smtClean="0">
                <a:ln/>
                <a:solidFill>
                  <a:schemeClr val="accent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Verdana" pitchFamily="34" charset="0"/>
              </a:rPr>
              <a:t>активну</a:t>
            </a:r>
            <a:r>
              <a:rPr lang="ru-RU" sz="2000" b="1" cap="all" dirty="0" smtClean="0">
                <a:ln/>
                <a:solidFill>
                  <a:schemeClr val="accent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Verdana" pitchFamily="34" charset="0"/>
              </a:rPr>
              <a:t> участь у </a:t>
            </a:r>
            <a:r>
              <a:rPr lang="ru-RU" sz="2000" b="1" cap="all" dirty="0" err="1" smtClean="0">
                <a:ln/>
                <a:solidFill>
                  <a:schemeClr val="accent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Verdana" pitchFamily="34" charset="0"/>
              </a:rPr>
              <a:t>діалозі</a:t>
            </a:r>
            <a:r>
              <a:rPr lang="ru-RU" sz="2000" b="1" cap="all" dirty="0" smtClean="0">
                <a:ln/>
                <a:solidFill>
                  <a:schemeClr val="accent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Verdana" pitchFamily="34" charset="0"/>
              </a:rPr>
              <a:t> </a:t>
            </a:r>
            <a:r>
              <a:rPr lang="ru-RU" sz="2000" b="1" cap="all" dirty="0" err="1" smtClean="0">
                <a:ln/>
                <a:solidFill>
                  <a:schemeClr val="accent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Verdana" pitchFamily="34" charset="0"/>
              </a:rPr>
              <a:t>заради</a:t>
            </a:r>
            <a:r>
              <a:rPr lang="ru-RU" sz="2000" b="1" cap="all" dirty="0" smtClean="0">
                <a:ln/>
                <a:solidFill>
                  <a:schemeClr val="accent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Verdana" pitchFamily="34" charset="0"/>
              </a:rPr>
              <a:t> </a:t>
            </a:r>
            <a:r>
              <a:rPr lang="ru-RU" sz="2000" b="1" cap="all" dirty="0" err="1" smtClean="0">
                <a:ln/>
                <a:solidFill>
                  <a:schemeClr val="accent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Verdana" pitchFamily="34" charset="0"/>
              </a:rPr>
              <a:t>майбутнього</a:t>
            </a:r>
            <a:r>
              <a:rPr lang="ru-RU" sz="2000" b="1" cap="all" dirty="0" smtClean="0">
                <a:ln/>
                <a:solidFill>
                  <a:schemeClr val="accent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Verdana" pitchFamily="34" charset="0"/>
              </a:rPr>
              <a:t> – </a:t>
            </a:r>
            <a:r>
              <a:rPr lang="ru-RU" sz="2000" b="1" cap="all" dirty="0" err="1" smtClean="0">
                <a:ln/>
                <a:solidFill>
                  <a:schemeClr val="accent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Verdana" pitchFamily="34" charset="0"/>
              </a:rPr>
              <a:t>непорушні</a:t>
            </a:r>
            <a:r>
              <a:rPr lang="ru-RU" sz="2000" b="1" cap="all" dirty="0" smtClean="0">
                <a:ln/>
                <a:solidFill>
                  <a:schemeClr val="accent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Verdana" pitchFamily="34" charset="0"/>
              </a:rPr>
              <a:t> </a:t>
            </a:r>
            <a:r>
              <a:rPr lang="ru-RU" sz="2000" b="1" cap="all" dirty="0" err="1" smtClean="0">
                <a:ln/>
                <a:solidFill>
                  <a:schemeClr val="accent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Verdana" pitchFamily="34" charset="0"/>
              </a:rPr>
              <a:t>принципи</a:t>
            </a:r>
            <a:r>
              <a:rPr lang="ru-RU" sz="2000" b="1" cap="all" dirty="0" smtClean="0">
                <a:ln/>
                <a:solidFill>
                  <a:schemeClr val="accent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Verdana" pitchFamily="34" charset="0"/>
              </a:rPr>
              <a:t> </a:t>
            </a:r>
            <a:r>
              <a:rPr lang="ru-RU" sz="2000" b="1" cap="all" dirty="0" err="1" smtClean="0">
                <a:ln/>
                <a:solidFill>
                  <a:schemeClr val="accent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Verdana" pitchFamily="34" charset="0"/>
              </a:rPr>
              <a:t>учнів</a:t>
            </a:r>
            <a:r>
              <a:rPr lang="ru-RU" sz="2000" b="1" cap="all" dirty="0" smtClean="0">
                <a:ln/>
                <a:solidFill>
                  <a:schemeClr val="accent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Verdana" pitchFamily="34" charset="0"/>
              </a:rPr>
              <a:t> та </a:t>
            </a:r>
            <a:r>
              <a:rPr lang="ru-RU" sz="2000" b="1" cap="all" dirty="0" err="1" smtClean="0">
                <a:ln/>
                <a:solidFill>
                  <a:schemeClr val="accent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Verdana" pitchFamily="34" charset="0"/>
              </a:rPr>
              <a:t>вчителів</a:t>
            </a:r>
            <a:r>
              <a:rPr lang="ru-RU" sz="2000" b="1" cap="all" dirty="0" smtClean="0">
                <a:ln/>
                <a:solidFill>
                  <a:schemeClr val="accent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Verdana" pitchFamily="34" charset="0"/>
              </a:rPr>
              <a:t> </a:t>
            </a:r>
            <a:r>
              <a:rPr lang="ru-RU" sz="2000" b="1" cap="all" dirty="0" err="1" smtClean="0">
                <a:ln/>
                <a:solidFill>
                  <a:schemeClr val="accent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Verdana" pitchFamily="34" charset="0"/>
              </a:rPr>
              <a:t>Почапинського</a:t>
            </a:r>
            <a:r>
              <a:rPr lang="ru-RU" sz="2000" b="1" cap="all" dirty="0" smtClean="0">
                <a:ln/>
                <a:solidFill>
                  <a:schemeClr val="accent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Verdana" pitchFamily="34" charset="0"/>
              </a:rPr>
              <a:t> НВК</a:t>
            </a:r>
            <a:endParaRPr lang="ru-RU" sz="2000" b="1" cap="all" dirty="0">
              <a:ln/>
              <a:solidFill>
                <a:schemeClr val="accent2">
                  <a:lumMod val="75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Verdana" pitchFamily="34" charset="0"/>
            </a:endParaRPr>
          </a:p>
        </p:txBody>
      </p:sp>
      <p:pic>
        <p:nvPicPr>
          <p:cNvPr id="8" name="Picture 2" descr="C:\Users\Яна\Desktop\image (9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828800"/>
            <a:ext cx="4648200" cy="3486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7" name="Picture 5" descr="C:\Users\Яна\Desktop\image (12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53200" y="1752600"/>
            <a:ext cx="2590800" cy="3455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8" name="Picture 6" descr="C:\Users\Яна\Desktop\image (40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56000" y="4267200"/>
            <a:ext cx="3759200" cy="281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4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Documents and Settings\www\Рабочий стол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0418" name="Picture 2" descr="http://ia100.mycdn.me/image?t=3&amp;bid=556023834635&amp;id=556023834635&amp;plc=WEB&amp;tkn=EXXFwdSOKu3jTUbFijGCbOrpSK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533400"/>
            <a:ext cx="7416800" cy="5562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2" descr="C:\Documents and Settings\www\Рабочий стол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5288340"/>
            <a:ext cx="9144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en-US"/>
            </a:defPPr>
            <a:lvl1pPr marL="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ru-RU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Дружнім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ru-RU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виконанням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ru-RU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гімну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ru-RU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України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, </a:t>
            </a:r>
            <a:r>
              <a:rPr lang="ru-RU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розпочинається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ru-RU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навчання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в </a:t>
            </a:r>
            <a:r>
              <a:rPr lang="ru-RU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школі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</a:t>
            </a: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Verdana" pitchFamily="34" charset="0"/>
            </a:endParaRPr>
          </a:p>
        </p:txBody>
      </p:sp>
      <p:pic>
        <p:nvPicPr>
          <p:cNvPr id="9218" name="Picture 2" descr="C:\Users\Яна\Desktop\image (4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0"/>
            <a:ext cx="7162800" cy="5372646"/>
          </a:xfrm>
          <a:prstGeom prst="rect">
            <a:avLst/>
          </a:prstGeom>
          <a:noFill/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2" descr="C:\Documents and Settings\www\Рабочий стол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-304800" y="0"/>
            <a:ext cx="9677400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>
            <a:defPPr>
              <a:defRPr lang="en-US"/>
            </a:defPPr>
            <a:lvl1pPr marL="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ru-RU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Всі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 </a:t>
            </a:r>
            <a:r>
              <a:rPr lang="ru-RU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бажаючі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 </a:t>
            </a:r>
            <a:r>
              <a:rPr lang="ru-RU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долучаються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 до </a:t>
            </a:r>
            <a:r>
              <a:rPr lang="ru-RU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Всеукраїнської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 </a:t>
            </a:r>
            <a:r>
              <a:rPr lang="ru-RU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акції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 «Лист </a:t>
            </a:r>
            <a:r>
              <a:rPr lang="ru-RU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пораненому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» </a:t>
            </a:r>
            <a:r>
              <a:rPr lang="ru-RU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й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 </a:t>
            </a:r>
            <a:r>
              <a:rPr lang="ru-RU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пишуть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 </a:t>
            </a:r>
            <a:r>
              <a:rPr lang="ru-RU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листи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 на </a:t>
            </a:r>
            <a:r>
              <a:rPr lang="ru-RU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підтримку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 </a:t>
            </a:r>
            <a:r>
              <a:rPr lang="ru-RU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бійців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, </a:t>
            </a:r>
            <a:r>
              <a:rPr lang="ru-RU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які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 </a:t>
            </a:r>
            <a:r>
              <a:rPr lang="ru-RU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знаходяться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 в </a:t>
            </a:r>
            <a:r>
              <a:rPr lang="ru-RU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зоні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 АТО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Verdana" pitchFamily="34" charset="0"/>
            </a:endParaRPr>
          </a:p>
        </p:txBody>
      </p:sp>
      <p:pic>
        <p:nvPicPr>
          <p:cNvPr id="10242" name="Picture 2" descr="http://ia100.mycdn.me/image?t=3&amp;bid=666929890059&amp;id=666929890059&amp;plc=WEB&amp;tkn=fJ1fz3tGEA-ZQ5FLKQhyjo7TAE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2692400"/>
            <a:ext cx="3124200" cy="4165600"/>
          </a:xfrm>
          <a:prstGeom prst="rect">
            <a:avLst/>
          </a:prstGeom>
          <a:noFill/>
        </p:spPr>
      </p:pic>
      <p:pic>
        <p:nvPicPr>
          <p:cNvPr id="10244" name="Picture 4" descr="http://ia100.mycdn.me/image?t=3&amp;bid=557273191179&amp;id=557273191179&amp;plc=WEB&amp;tkn=R12ji66T55M-zQe83yRttyJHf4k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68800" y="3352800"/>
            <a:ext cx="4318000" cy="3238500"/>
          </a:xfrm>
          <a:prstGeom prst="rect">
            <a:avLst/>
          </a:prstGeom>
          <a:noFill/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 decel="100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2" descr="C:\Documents and Settings\www\Рабочий стол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4649254"/>
            <a:ext cx="91440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>
            <a:defPPr>
              <a:defRPr lang="en-US"/>
            </a:defPPr>
            <a:lvl1pPr marL="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ru-RU" sz="3200" dirty="0" err="1" smtClean="0">
                <a:ln w="18415" cmpd="sng">
                  <a:solidFill>
                    <a:srgbClr val="0033CC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</a:rPr>
              <a:t>Флешмоб</a:t>
            </a:r>
            <a:r>
              <a:rPr lang="ru-RU" sz="3200" dirty="0" smtClean="0">
                <a:ln w="18415" cmpd="sng">
                  <a:solidFill>
                    <a:srgbClr val="0033CC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</a:rPr>
              <a:t> до </a:t>
            </a:r>
            <a:r>
              <a:rPr lang="ru-RU" sz="3200" dirty="0" err="1" smtClean="0">
                <a:ln w="18415" cmpd="sng">
                  <a:solidFill>
                    <a:srgbClr val="0033CC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</a:rPr>
              <a:t>Міжнародного</a:t>
            </a:r>
            <a:r>
              <a:rPr lang="ru-RU" sz="3200" dirty="0" smtClean="0">
                <a:ln w="18415" cmpd="sng">
                  <a:solidFill>
                    <a:srgbClr val="0033CC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</a:rPr>
              <a:t> дня миру. </a:t>
            </a:r>
            <a:r>
              <a:rPr lang="ru-RU" sz="3200" dirty="0" err="1" smtClean="0">
                <a:ln w="18415" cmpd="sng">
                  <a:solidFill>
                    <a:srgbClr val="0033CC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</a:rPr>
              <a:t>Діти</a:t>
            </a:r>
            <a:r>
              <a:rPr lang="ru-RU" sz="3200" dirty="0" smtClean="0">
                <a:ln w="18415" cmpd="sng">
                  <a:solidFill>
                    <a:srgbClr val="0033CC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</a:rPr>
              <a:t> у </a:t>
            </a:r>
            <a:r>
              <a:rPr lang="ru-RU" sz="3200" dirty="0" err="1" smtClean="0">
                <a:ln w="18415" cmpd="sng">
                  <a:solidFill>
                    <a:srgbClr val="0033CC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</a:rPr>
              <a:t>вишиванках</a:t>
            </a:r>
            <a:r>
              <a:rPr lang="ru-RU" sz="3200" dirty="0" smtClean="0">
                <a:ln w="18415" cmpd="sng">
                  <a:solidFill>
                    <a:srgbClr val="0033CC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</a:rPr>
              <a:t> закликали </a:t>
            </a:r>
            <a:r>
              <a:rPr lang="ru-RU" sz="3200" dirty="0" err="1" smtClean="0">
                <a:ln w="18415" cmpd="sng">
                  <a:solidFill>
                    <a:srgbClr val="0033CC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</a:rPr>
              <a:t>всіх</a:t>
            </a:r>
            <a:r>
              <a:rPr lang="ru-RU" sz="3200" dirty="0" smtClean="0">
                <a:ln w="18415" cmpd="sng">
                  <a:solidFill>
                    <a:srgbClr val="0033CC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</a:rPr>
              <a:t> до </a:t>
            </a:r>
            <a:r>
              <a:rPr lang="ru-RU" sz="3200" dirty="0" err="1" smtClean="0">
                <a:ln w="18415" cmpd="sng">
                  <a:solidFill>
                    <a:srgbClr val="0033CC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</a:rPr>
              <a:t>єднання</a:t>
            </a:r>
            <a:r>
              <a:rPr lang="ru-RU" sz="3200" dirty="0" smtClean="0">
                <a:ln w="18415" cmpd="sng">
                  <a:solidFill>
                    <a:srgbClr val="0033CC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</a:rPr>
              <a:t> та миру.</a:t>
            </a:r>
            <a:endParaRPr lang="ru-RU" sz="3200" dirty="0">
              <a:ln w="18415" cmpd="sng">
                <a:solidFill>
                  <a:srgbClr val="0033CC"/>
                </a:solidFill>
                <a:prstDash val="solid"/>
              </a:ln>
              <a:solidFill>
                <a:srgbClr val="0033CC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Verdana" pitchFamily="34" charset="0"/>
            </a:endParaRPr>
          </a:p>
        </p:txBody>
      </p:sp>
      <p:pic>
        <p:nvPicPr>
          <p:cNvPr id="16386" name="Picture 2" descr="C:\Users\Яна\Desktop\image (2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44215"/>
            <a:ext cx="4724400" cy="3543660"/>
          </a:xfrm>
          <a:prstGeom prst="rect">
            <a:avLst/>
          </a:prstGeom>
          <a:noFill/>
        </p:spPr>
      </p:pic>
      <p:pic>
        <p:nvPicPr>
          <p:cNvPr id="16387" name="Picture 3" descr="C:\Users\Яна\Desktop\image (3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43400" y="152400"/>
            <a:ext cx="4800600" cy="3600817"/>
          </a:xfrm>
          <a:prstGeom prst="rect">
            <a:avLst/>
          </a:prstGeom>
          <a:noFill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2" descr="C:\Documents and Settings\www\Рабочий стол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4" descr="C:\Users\Яна\Desktop\image (14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609600"/>
            <a:ext cx="7493001" cy="5619750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www\Рабочий стол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28600" y="3995678"/>
            <a:ext cx="8568952" cy="286232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 “</a:t>
            </a:r>
            <a:r>
              <a:rPr lang="ru-RU" sz="2000" dirty="0" err="1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Основних</a:t>
            </a:r>
            <a:r>
              <a:rPr lang="ru-RU" sz="2000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</a:t>
            </a:r>
            <a:r>
              <a:rPr lang="ru-RU" sz="2000" dirty="0" err="1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орієнтирах</a:t>
            </a:r>
            <a:r>
              <a:rPr lang="ru-RU" sz="2000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виховання</a:t>
            </a:r>
            <a:r>
              <a:rPr lang="ru-RU" sz="2000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учнів</a:t>
            </a:r>
            <a:r>
              <a:rPr lang="ru-RU" sz="2000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1-11 </a:t>
            </a:r>
            <a:r>
              <a:rPr lang="ru-RU" sz="2000" dirty="0" err="1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класів</a:t>
            </a:r>
            <a:r>
              <a:rPr lang="ru-RU" sz="2000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загальноосвітніх</a:t>
            </a:r>
            <a:r>
              <a:rPr lang="ru-RU" sz="2000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навчальних</a:t>
            </a:r>
            <a:r>
              <a:rPr lang="ru-RU" sz="2000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закладів</a:t>
            </a:r>
            <a:r>
              <a:rPr lang="ru-RU" sz="2000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України</a:t>
            </a:r>
            <a:r>
              <a:rPr lang="ru-RU" sz="2000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” </a:t>
            </a:r>
            <a:r>
              <a:rPr lang="ru-RU" sz="2000" dirty="0" err="1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зазначено</a:t>
            </a:r>
            <a:r>
              <a:rPr lang="ru-RU" sz="2000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: «</a:t>
            </a:r>
            <a:r>
              <a:rPr lang="ru-RU" sz="2000" dirty="0" err="1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Патріотизм</a:t>
            </a:r>
            <a:r>
              <a:rPr lang="ru-RU" sz="2000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виявляється</a:t>
            </a:r>
            <a:r>
              <a:rPr lang="ru-RU" sz="2000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 </a:t>
            </a:r>
            <a:r>
              <a:rPr lang="ru-RU" sz="2000" dirty="0" err="1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любові</a:t>
            </a:r>
            <a:r>
              <a:rPr lang="ru-RU" sz="2000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до </a:t>
            </a:r>
            <a:r>
              <a:rPr lang="ru-RU" sz="2000" dirty="0" err="1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Батьківщини</a:t>
            </a:r>
            <a:r>
              <a:rPr lang="ru-RU" sz="2000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2000" dirty="0" err="1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свого</a:t>
            </a:r>
            <a:r>
              <a:rPr lang="ru-RU" sz="2000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народу,  </a:t>
            </a:r>
            <a:r>
              <a:rPr lang="ru-RU" sz="2000" dirty="0" err="1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турботі</a:t>
            </a:r>
            <a:r>
              <a:rPr lang="ru-RU" sz="2000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про </a:t>
            </a:r>
            <a:r>
              <a:rPr lang="ru-RU" sz="2000" dirty="0" err="1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його</a:t>
            </a:r>
            <a:r>
              <a:rPr lang="ru-RU" sz="2000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благо, </a:t>
            </a:r>
            <a:r>
              <a:rPr lang="ru-RU" sz="2000" dirty="0" err="1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сприянні</a:t>
            </a:r>
            <a:r>
              <a:rPr lang="ru-RU" sz="2000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становленню</a:t>
            </a:r>
            <a:r>
              <a:rPr lang="ru-RU" sz="2000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й</a:t>
            </a:r>
            <a:r>
              <a:rPr lang="ru-RU" sz="2000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утвердженню</a:t>
            </a:r>
            <a:r>
              <a:rPr lang="ru-RU" sz="2000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України</a:t>
            </a:r>
            <a:r>
              <a:rPr lang="ru-RU" sz="2000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як </a:t>
            </a:r>
            <a:r>
              <a:rPr lang="ru-RU" sz="2000" dirty="0" err="1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суверенної</a:t>
            </a:r>
            <a:r>
              <a:rPr lang="ru-RU" sz="2000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2000" dirty="0" err="1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правової</a:t>
            </a:r>
            <a:r>
              <a:rPr lang="ru-RU" sz="2000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2000" dirty="0" err="1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демократичної</a:t>
            </a:r>
            <a:r>
              <a:rPr lang="ru-RU" sz="2000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2000" dirty="0" err="1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соціальної</a:t>
            </a:r>
            <a:r>
              <a:rPr lang="ru-RU" sz="2000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держави</a:t>
            </a:r>
            <a:r>
              <a:rPr lang="ru-RU" sz="2000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2000" dirty="0" err="1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готовності</a:t>
            </a:r>
            <a:r>
              <a:rPr lang="ru-RU" sz="2000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відстояти</a:t>
            </a:r>
            <a:r>
              <a:rPr lang="ru-RU" sz="2000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її</a:t>
            </a:r>
            <a:r>
              <a:rPr lang="ru-RU" sz="2000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незалежність</a:t>
            </a:r>
            <a:r>
              <a:rPr lang="ru-RU" sz="2000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2000" dirty="0" err="1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служити</a:t>
            </a:r>
            <a:r>
              <a:rPr lang="ru-RU" sz="2000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</a:t>
            </a:r>
            <a:r>
              <a:rPr lang="ru-RU" sz="2000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захищати</a:t>
            </a:r>
            <a:r>
              <a:rPr lang="ru-RU" sz="2000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її</a:t>
            </a:r>
            <a:r>
              <a:rPr lang="ru-RU" sz="2000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2000" dirty="0" err="1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розділити</a:t>
            </a:r>
            <a:r>
              <a:rPr lang="ru-RU" sz="2000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свою долю </a:t>
            </a:r>
            <a:r>
              <a:rPr lang="ru-RU" sz="2000" dirty="0" err="1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</a:t>
            </a:r>
            <a:r>
              <a:rPr lang="ru-RU" sz="2000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її</a:t>
            </a:r>
            <a:r>
              <a:rPr lang="ru-RU" sz="2000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долею, </a:t>
            </a:r>
            <a:r>
              <a:rPr lang="ru-RU" sz="2000" dirty="0" err="1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повазі</a:t>
            </a:r>
            <a:r>
              <a:rPr lang="ru-RU" sz="2000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до </a:t>
            </a:r>
            <a:r>
              <a:rPr lang="ru-RU" sz="2000" dirty="0" err="1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українських</a:t>
            </a:r>
            <a:r>
              <a:rPr lang="ru-RU" sz="2000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звичаїв</a:t>
            </a:r>
            <a:r>
              <a:rPr lang="ru-RU" sz="2000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</a:t>
            </a:r>
            <a:r>
              <a:rPr lang="ru-RU" sz="2000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обрядів</a:t>
            </a:r>
            <a:r>
              <a:rPr lang="ru-RU" sz="2000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2000" dirty="0" err="1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відчутті</a:t>
            </a:r>
            <a:r>
              <a:rPr lang="ru-RU" sz="2000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своєї</a:t>
            </a:r>
            <a:r>
              <a:rPr lang="ru-RU" sz="2000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належності</a:t>
            </a:r>
            <a:r>
              <a:rPr lang="ru-RU" sz="2000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до</a:t>
            </a:r>
            <a:r>
              <a:rPr lang="ru-RU" sz="2000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України</a:t>
            </a:r>
            <a:r>
              <a:rPr lang="ru-RU" sz="2000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2000" dirty="0" err="1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усвідомленні</a:t>
            </a:r>
            <a:r>
              <a:rPr lang="ru-RU" sz="2000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спільності</a:t>
            </a:r>
            <a:r>
              <a:rPr lang="ru-RU" sz="2000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власної</a:t>
            </a:r>
            <a:r>
              <a:rPr lang="ru-RU" sz="2000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долі</a:t>
            </a:r>
            <a:r>
              <a:rPr lang="ru-RU" sz="2000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</a:t>
            </a:r>
            <a:r>
              <a:rPr lang="ru-RU" sz="2000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долею </a:t>
            </a:r>
            <a:r>
              <a:rPr lang="ru-RU" sz="2000" dirty="0" err="1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Батьківщини</a:t>
            </a:r>
            <a:r>
              <a:rPr lang="ru-RU" sz="2000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2000" dirty="0" err="1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досконалому</a:t>
            </a:r>
            <a:r>
              <a:rPr lang="ru-RU" sz="2000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володінні</a:t>
            </a:r>
            <a:r>
              <a:rPr lang="ru-RU" sz="2000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українською</a:t>
            </a:r>
            <a:r>
              <a:rPr lang="ru-RU" sz="2000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мовою</a:t>
            </a:r>
            <a:r>
              <a:rPr lang="ru-RU" sz="2000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.»</a:t>
            </a:r>
            <a:endParaRPr lang="ru-RU" sz="2000" dirty="0">
              <a:ln w="18415" cmpd="sng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" name="Рисунок 3" descr="http://ia100.mycdn.me/image?t=3&amp;bid=551351292171&amp;id=551351292171&amp;plc=WEB&amp;tkn=W_7WZeqRj1GX1YrFooFpNgTqDYU"/>
          <p:cNvPicPr/>
          <p:nvPr/>
        </p:nvPicPr>
        <p:blipFill>
          <a:blip r:embed="rId3"/>
          <a:srcRect l="4762"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poshapshkol.at.ua/_ph/2/352844771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200" y="0"/>
            <a:ext cx="44958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2" descr="C:\Documents and Settings\www\Рабочий стол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304800" y="381000"/>
            <a:ext cx="8153400" cy="2400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>
            <a:defPPr>
              <a:defRPr lang="en-US"/>
            </a:defPPr>
            <a:lvl1pPr marL="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ru-RU" sz="2500" dirty="0" err="1" smtClean="0">
                <a:ln w="18415" cmpd="sng">
                  <a:solidFill>
                    <a:srgbClr val="0033CC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</a:rPr>
              <a:t>Інтеграція</a:t>
            </a:r>
            <a:r>
              <a:rPr lang="ru-RU" sz="2500" dirty="0" smtClean="0">
                <a:ln w="18415" cmpd="sng">
                  <a:solidFill>
                    <a:srgbClr val="0033CC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ru-RU" sz="2500" dirty="0" err="1" smtClean="0">
                <a:ln w="18415" cmpd="sng">
                  <a:solidFill>
                    <a:srgbClr val="0033CC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</a:rPr>
              <a:t>патріотичного</a:t>
            </a:r>
            <a:r>
              <a:rPr lang="ru-RU" sz="2500" dirty="0" smtClean="0">
                <a:ln w="18415" cmpd="sng">
                  <a:solidFill>
                    <a:srgbClr val="0033CC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ru-RU" sz="2500" dirty="0" err="1" smtClean="0">
                <a:ln w="18415" cmpd="sng">
                  <a:solidFill>
                    <a:srgbClr val="0033CC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</a:rPr>
              <a:t>виховання</a:t>
            </a:r>
            <a:r>
              <a:rPr lang="ru-RU" sz="2500" dirty="0" smtClean="0">
                <a:ln w="18415" cmpd="sng">
                  <a:solidFill>
                    <a:srgbClr val="0033CC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ru-RU" sz="2500" dirty="0" err="1" smtClean="0">
                <a:ln w="18415" cmpd="sng">
                  <a:solidFill>
                    <a:srgbClr val="0033CC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</a:rPr>
              <a:t>з</a:t>
            </a:r>
            <a:r>
              <a:rPr lang="ru-RU" sz="2500" dirty="0" smtClean="0">
                <a:ln w="18415" cmpd="sng">
                  <a:solidFill>
                    <a:srgbClr val="0033CC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ru-RU" sz="2500" dirty="0" err="1" smtClean="0">
                <a:ln w="18415" cmpd="sng">
                  <a:solidFill>
                    <a:srgbClr val="0033CC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</a:rPr>
              <a:t>іншими</a:t>
            </a:r>
            <a:r>
              <a:rPr lang="ru-RU" sz="2500" dirty="0" smtClean="0">
                <a:ln w="18415" cmpd="sng">
                  <a:solidFill>
                    <a:srgbClr val="0033CC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ru-RU" sz="2500" dirty="0" err="1" smtClean="0">
                <a:ln w="18415" cmpd="sng">
                  <a:solidFill>
                    <a:srgbClr val="0033CC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</a:rPr>
              <a:t>напрямами</a:t>
            </a:r>
            <a:r>
              <a:rPr lang="ru-RU" sz="2500" dirty="0" smtClean="0">
                <a:ln w="18415" cmpd="sng">
                  <a:solidFill>
                    <a:srgbClr val="0033CC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ru-RU" sz="2500" dirty="0" err="1" smtClean="0">
                <a:ln w="18415" cmpd="sng">
                  <a:solidFill>
                    <a:srgbClr val="0033CC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</a:rPr>
              <a:t>роботи</a:t>
            </a:r>
            <a:r>
              <a:rPr lang="ru-RU" sz="2500" dirty="0" smtClean="0">
                <a:ln w="18415" cmpd="sng">
                  <a:solidFill>
                    <a:srgbClr val="0033CC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</a:rPr>
              <a:t> та </a:t>
            </a:r>
            <a:r>
              <a:rPr lang="ru-RU" sz="2500" dirty="0" err="1" smtClean="0">
                <a:ln w="18415" cmpd="sng">
                  <a:solidFill>
                    <a:srgbClr val="0033CC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</a:rPr>
              <a:t>спирання</a:t>
            </a:r>
            <a:r>
              <a:rPr lang="ru-RU" sz="2500" dirty="0" smtClean="0">
                <a:ln w="18415" cmpd="sng">
                  <a:solidFill>
                    <a:srgbClr val="0033CC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</a:rPr>
              <a:t> на </a:t>
            </a:r>
            <a:r>
              <a:rPr lang="ru-RU" sz="2500" dirty="0" err="1" smtClean="0">
                <a:ln w="18415" cmpd="sng">
                  <a:solidFill>
                    <a:srgbClr val="0033CC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</a:rPr>
              <a:t>нові</a:t>
            </a:r>
            <a:r>
              <a:rPr lang="ru-RU" sz="2500" dirty="0" smtClean="0">
                <a:ln w="18415" cmpd="sng">
                  <a:solidFill>
                    <a:srgbClr val="0033CC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ru-RU" sz="2500" dirty="0" err="1" smtClean="0">
                <a:ln w="18415" cmpd="sng">
                  <a:solidFill>
                    <a:srgbClr val="0033CC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</a:rPr>
              <a:t>концепції</a:t>
            </a:r>
            <a:r>
              <a:rPr lang="ru-RU" sz="2500" dirty="0" smtClean="0">
                <a:ln w="18415" cmpd="sng">
                  <a:solidFill>
                    <a:srgbClr val="0033CC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ru-RU" sz="2500" dirty="0" err="1" smtClean="0">
                <a:ln w="18415" cmpd="sng">
                  <a:solidFill>
                    <a:srgbClr val="0033CC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</a:rPr>
              <a:t>організації</a:t>
            </a:r>
            <a:r>
              <a:rPr lang="ru-RU" sz="2500" dirty="0" smtClean="0">
                <a:ln w="18415" cmpd="sng">
                  <a:solidFill>
                    <a:srgbClr val="0033CC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ru-RU" sz="2500" dirty="0" err="1" smtClean="0">
                <a:ln w="18415" cmpd="sng">
                  <a:solidFill>
                    <a:srgbClr val="0033CC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</a:rPr>
              <a:t>і</a:t>
            </a:r>
            <a:r>
              <a:rPr lang="ru-RU" sz="2500" dirty="0" smtClean="0">
                <a:ln w="18415" cmpd="sng">
                  <a:solidFill>
                    <a:srgbClr val="0033CC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ru-RU" sz="2500" dirty="0" err="1" smtClean="0">
                <a:ln w="18415" cmpd="sng">
                  <a:solidFill>
                    <a:srgbClr val="0033CC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</a:rPr>
              <a:t>здійснення</a:t>
            </a:r>
            <a:r>
              <a:rPr lang="ru-RU" sz="2500" dirty="0" smtClean="0">
                <a:ln w="18415" cmpd="sng">
                  <a:solidFill>
                    <a:srgbClr val="0033CC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ru-RU" sz="2500" dirty="0" err="1" smtClean="0">
                <a:ln w="18415" cmpd="sng">
                  <a:solidFill>
                    <a:srgbClr val="0033CC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</a:rPr>
              <a:t>виховного</a:t>
            </a:r>
            <a:r>
              <a:rPr lang="ru-RU" sz="2500" dirty="0" smtClean="0">
                <a:ln w="18415" cmpd="sng">
                  <a:solidFill>
                    <a:srgbClr val="0033CC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ru-RU" sz="2500" dirty="0" err="1" smtClean="0">
                <a:ln w="18415" cmpd="sng">
                  <a:solidFill>
                    <a:srgbClr val="0033CC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</a:rPr>
              <a:t>процесу</a:t>
            </a:r>
            <a:r>
              <a:rPr lang="ru-RU" sz="2500" dirty="0" smtClean="0">
                <a:ln w="18415" cmpd="sng">
                  <a:solidFill>
                    <a:srgbClr val="0033CC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</a:rPr>
              <a:t> в </a:t>
            </a:r>
            <a:r>
              <a:rPr lang="ru-RU" sz="2500" dirty="0" err="1" smtClean="0">
                <a:ln w="18415" cmpd="sng">
                  <a:solidFill>
                    <a:srgbClr val="0033CC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</a:rPr>
              <a:t>сприятливій</a:t>
            </a:r>
            <a:endParaRPr lang="ru-RU" sz="2500" dirty="0">
              <a:ln w="18415" cmpd="sng">
                <a:solidFill>
                  <a:srgbClr val="0033CC"/>
                </a:solidFill>
                <a:prstDash val="solid"/>
              </a:ln>
              <a:solidFill>
                <a:srgbClr val="0033CC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Verdana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8600" y="2667000"/>
            <a:ext cx="40386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 err="1" smtClean="0">
                <a:ln w="18415" cmpd="sng">
                  <a:solidFill>
                    <a:srgbClr val="0033CC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</a:rPr>
              <a:t>атмосфері</a:t>
            </a:r>
            <a:r>
              <a:rPr lang="ru-RU" sz="2400" dirty="0" smtClean="0">
                <a:ln w="18415" cmpd="sng">
                  <a:solidFill>
                    <a:srgbClr val="0033CC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ru-RU" sz="2400" dirty="0" err="1" smtClean="0">
                <a:ln w="18415" cmpd="sng">
                  <a:solidFill>
                    <a:srgbClr val="0033CC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</a:rPr>
              <a:t>є</a:t>
            </a:r>
            <a:r>
              <a:rPr lang="ru-RU" sz="2400" dirty="0" smtClean="0">
                <a:ln w="18415" cmpd="sng">
                  <a:solidFill>
                    <a:srgbClr val="0033CC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ru-RU" sz="2400" dirty="0" err="1" smtClean="0">
                <a:ln w="18415" cmpd="sng">
                  <a:solidFill>
                    <a:srgbClr val="0033CC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</a:rPr>
              <a:t>запорукою</a:t>
            </a:r>
            <a:r>
              <a:rPr lang="ru-RU" sz="2400" dirty="0" smtClean="0">
                <a:ln w="18415" cmpd="sng">
                  <a:solidFill>
                    <a:srgbClr val="0033CC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ru-RU" sz="2400" dirty="0" err="1" smtClean="0">
                <a:ln w="18415" cmpd="sng">
                  <a:solidFill>
                    <a:srgbClr val="0033CC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</a:rPr>
              <a:t>успіху</a:t>
            </a:r>
            <a:r>
              <a:rPr lang="ru-RU" sz="2400" dirty="0" smtClean="0">
                <a:ln w="18415" cmpd="sng">
                  <a:solidFill>
                    <a:srgbClr val="0033CC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</a:rPr>
              <a:t> в </a:t>
            </a:r>
            <a:r>
              <a:rPr lang="ru-RU" sz="2400" dirty="0" err="1" smtClean="0">
                <a:ln w="18415" cmpd="sng">
                  <a:solidFill>
                    <a:srgbClr val="0033CC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</a:rPr>
              <a:t>напрямку</a:t>
            </a:r>
            <a:r>
              <a:rPr lang="ru-RU" sz="2400" dirty="0" smtClean="0">
                <a:ln w="18415" cmpd="sng">
                  <a:solidFill>
                    <a:srgbClr val="0033CC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ru-RU" sz="2400" dirty="0" err="1" smtClean="0">
                <a:ln w="18415" cmpd="sng">
                  <a:solidFill>
                    <a:srgbClr val="0033CC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</a:rPr>
              <a:t>національно-патріотичного</a:t>
            </a:r>
            <a:r>
              <a:rPr lang="ru-RU" sz="2400" dirty="0" smtClean="0">
                <a:ln w="18415" cmpd="sng">
                  <a:solidFill>
                    <a:srgbClr val="0033CC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ru-RU" sz="2400" dirty="0" err="1" smtClean="0">
                <a:ln w="18415" cmpd="sng">
                  <a:solidFill>
                    <a:srgbClr val="0033CC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</a:rPr>
              <a:t>виховання</a:t>
            </a:r>
            <a:r>
              <a:rPr lang="ru-RU" sz="2400" dirty="0" smtClean="0">
                <a:ln w="18415" cmpd="sng">
                  <a:solidFill>
                    <a:srgbClr val="0033CC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ru-RU" sz="2400" dirty="0" err="1" smtClean="0">
                <a:ln w="18415" cmpd="sng">
                  <a:solidFill>
                    <a:srgbClr val="0033CC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</a:rPr>
              <a:t>учнів</a:t>
            </a:r>
            <a:r>
              <a:rPr lang="ru-RU" sz="2400" dirty="0" smtClean="0">
                <a:ln w="18415" cmpd="sng">
                  <a:solidFill>
                    <a:srgbClr val="0033CC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ru-RU" sz="2400" dirty="0" err="1" smtClean="0">
                <a:ln w="18415" cmpd="sng">
                  <a:solidFill>
                    <a:srgbClr val="0033CC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</a:rPr>
              <a:t>нашої</a:t>
            </a:r>
            <a:r>
              <a:rPr lang="ru-RU" sz="2400" dirty="0" smtClean="0">
                <a:ln w="18415" cmpd="sng">
                  <a:solidFill>
                    <a:srgbClr val="0033CC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ru-RU" sz="2400" dirty="0" err="1" smtClean="0">
                <a:ln w="18415" cmpd="sng">
                  <a:solidFill>
                    <a:srgbClr val="0033CC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</a:rPr>
              <a:t>школи</a:t>
            </a:r>
            <a:r>
              <a:rPr lang="ru-RU" sz="2400" dirty="0" smtClean="0">
                <a:ln w="18415" cmpd="sng">
                  <a:solidFill>
                    <a:srgbClr val="0033CC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</a:rPr>
              <a:t>.</a:t>
            </a:r>
            <a:endParaRPr lang="uk-UA" sz="2400" dirty="0">
              <a:ln w="18415" cmpd="sng">
                <a:solidFill>
                  <a:srgbClr val="0033CC"/>
                </a:solidFill>
                <a:prstDash val="solid"/>
              </a:ln>
              <a:solidFill>
                <a:srgbClr val="0033CC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9458" name="Picture 2" descr="C:\Users\Яна\Desktop\image (19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70875" y="2209800"/>
            <a:ext cx="4673125" cy="3505200"/>
          </a:xfrm>
          <a:prstGeom prst="rect">
            <a:avLst/>
          </a:prstGeom>
          <a:noFill/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2" descr="C:\Documents and Settings\www\Рабочий стол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09600" y="152400"/>
            <a:ext cx="7920880" cy="286232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b="1" dirty="0" err="1" smtClean="0"/>
              <a:t>Значимість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патріотичного</a:t>
            </a:r>
            <a:r>
              <a:rPr lang="ru-RU" sz="2000" b="1" dirty="0" smtClean="0"/>
              <a:t>  та морального </a:t>
            </a:r>
            <a:r>
              <a:rPr lang="ru-RU" sz="2000" b="1" dirty="0" err="1" smtClean="0"/>
              <a:t>виховання</a:t>
            </a:r>
            <a:r>
              <a:rPr lang="ru-RU" sz="2000" b="1" dirty="0" smtClean="0"/>
              <a:t> особливо </a:t>
            </a:r>
            <a:r>
              <a:rPr lang="ru-RU" sz="2000" b="1" dirty="0" err="1" smtClean="0"/>
              <a:t>гостро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позначилася</a:t>
            </a:r>
            <a:r>
              <a:rPr lang="ru-RU" sz="2000" b="1" dirty="0" smtClean="0"/>
              <a:t> в </a:t>
            </a:r>
            <a:r>
              <a:rPr lang="ru-RU" sz="2000" b="1" dirty="0" err="1" smtClean="0"/>
              <a:t>сучасний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період</a:t>
            </a:r>
            <a:r>
              <a:rPr lang="ru-RU" sz="2000" b="1" dirty="0" smtClean="0"/>
              <a:t> - у </a:t>
            </a:r>
            <a:r>
              <a:rPr lang="ru-RU" sz="2000" b="1" dirty="0" err="1" smtClean="0"/>
              <a:t>зв'язку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з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втратою</a:t>
            </a:r>
            <a:r>
              <a:rPr lang="ru-RU" sz="2000" b="1" dirty="0" smtClean="0"/>
              <a:t> людьми </a:t>
            </a:r>
            <a:r>
              <a:rPr lang="ru-RU" sz="2000" b="1" dirty="0" err="1" smtClean="0"/>
              <a:t>моральних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орієнтирів</a:t>
            </a:r>
            <a:r>
              <a:rPr lang="ru-RU" sz="2000" b="1" dirty="0" smtClean="0"/>
              <a:t> у </a:t>
            </a:r>
            <a:r>
              <a:rPr lang="ru-RU" sz="2000" b="1" dirty="0" err="1" smtClean="0"/>
              <a:t>власному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житті</a:t>
            </a:r>
            <a:r>
              <a:rPr lang="ru-RU" sz="2000" b="1" dirty="0" smtClean="0"/>
              <a:t>. </a:t>
            </a:r>
            <a:r>
              <a:rPr lang="ru-RU" sz="2000" b="1" dirty="0" err="1" smtClean="0"/>
              <a:t>Дефіцит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моральних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цінностей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нехтування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моральними</a:t>
            </a:r>
            <a:r>
              <a:rPr lang="ru-RU" sz="2000" b="1" dirty="0" smtClean="0"/>
              <a:t> нормами </a:t>
            </a:r>
            <a:r>
              <a:rPr lang="ru-RU" sz="2000" b="1" dirty="0" err="1" smtClean="0"/>
              <a:t>стають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повсюдним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явищем</a:t>
            </a:r>
            <a:r>
              <a:rPr lang="ru-RU" sz="2000" b="1" dirty="0" smtClean="0"/>
              <a:t>. Тому все </a:t>
            </a:r>
            <a:r>
              <a:rPr lang="ru-RU" sz="2000" b="1" dirty="0" err="1" smtClean="0"/>
              <a:t>гостріше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постає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питання</a:t>
            </a:r>
            <a:r>
              <a:rPr lang="ru-RU" sz="2000" b="1" dirty="0" smtClean="0"/>
              <a:t> про </a:t>
            </a:r>
            <a:r>
              <a:rPr lang="ru-RU" sz="2000" b="1" dirty="0" err="1" smtClean="0"/>
              <a:t>підвищення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рівня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патріотичного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виховання</a:t>
            </a:r>
            <a:r>
              <a:rPr lang="ru-RU" sz="2000" b="1" dirty="0" smtClean="0"/>
              <a:t>. </a:t>
            </a:r>
            <a:r>
              <a:rPr lang="ru-RU" sz="2000" b="1" dirty="0" err="1" smtClean="0"/>
              <a:t>Необхідно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виховувати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починаючи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вже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з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молодшого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шкільного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віку</a:t>
            </a:r>
            <a:r>
              <a:rPr lang="ru-RU" sz="2000" b="1" dirty="0" smtClean="0"/>
              <a:t>, доброту, </a:t>
            </a:r>
            <a:r>
              <a:rPr lang="ru-RU" sz="2000" b="1" dirty="0" err="1" smtClean="0"/>
              <a:t>відповідальність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почуття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власної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гідності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громадянськість</a:t>
            </a:r>
            <a:r>
              <a:rPr lang="ru-RU" sz="2000" b="1" dirty="0" smtClean="0"/>
              <a:t>. Таким чином, </a:t>
            </a:r>
            <a:r>
              <a:rPr lang="ru-RU" sz="2000" b="1" dirty="0" err="1" smtClean="0"/>
              <a:t>виховання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патріотизму</a:t>
            </a:r>
            <a:r>
              <a:rPr lang="ru-RU" sz="2000" b="1" dirty="0" smtClean="0"/>
              <a:t> - </a:t>
            </a:r>
            <a:r>
              <a:rPr lang="ru-RU" sz="2000" b="1" dirty="0" err="1" smtClean="0"/>
              <a:t>це</a:t>
            </a:r>
            <a:r>
              <a:rPr lang="ru-RU" sz="2000" b="1" dirty="0" smtClean="0"/>
              <a:t> наша </a:t>
            </a:r>
            <a:r>
              <a:rPr lang="ru-RU" sz="2000" b="1" dirty="0" err="1" smtClean="0"/>
              <a:t>найважливіша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педагогічна</a:t>
            </a:r>
            <a:r>
              <a:rPr lang="ru-RU" sz="2000" b="1" dirty="0" smtClean="0"/>
              <a:t> задача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429000"/>
            <a:ext cx="4267200" cy="3200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3429144"/>
            <a:ext cx="4267200" cy="3200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2" descr="C:\Documents and Settings\www\Рабочий стол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914400"/>
            <a:ext cx="4876800" cy="501675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0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Головна мета національно-патріотичного спрямування полягає в тому, щоб через реалізацію системного і цілеспрямованого комплексу заходів, сприяти вихованню патріота України, готового самовіддано розбудовувати її як суверенну, демократичну, правову і соціальну державу, виявляти національну гідність, знати і цивілізовано відстоювати свої громадянські права та виконувати обов’язки, сприяти громадянському миру і злагоді в суспільстві, бути конкурентоспроможним, успішно реалізовуватися в соціумі як громадянин, сім’янин, професіонал, носій української національної культури.</a:t>
            </a:r>
            <a:endParaRPr lang="uk-UA" sz="20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pic>
        <p:nvPicPr>
          <p:cNvPr id="6" name="Рисунок 5" descr="C:\Documents and Settings\www\Мои документы\Мои рисунки\IMG_540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152900" y="1562100"/>
            <a:ext cx="5867400" cy="411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2" descr="C:\Documents and Settings\www\Рабочий стол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4818" name="Picture 2" descr="C:\Users\Яна\Desktop\image (36).jpg"/>
          <p:cNvPicPr>
            <a:picLocks noChangeAspect="1" noChangeArrowheads="1"/>
          </p:cNvPicPr>
          <p:nvPr/>
        </p:nvPicPr>
        <p:blipFill>
          <a:blip r:embed="rId3"/>
          <a:srcRect l="18894"/>
          <a:stretch>
            <a:fillRect/>
          </a:stretch>
        </p:blipFill>
        <p:spPr bwMode="auto">
          <a:xfrm>
            <a:off x="5334000" y="315191"/>
            <a:ext cx="3810000" cy="6263409"/>
          </a:xfrm>
          <a:prstGeom prst="rect">
            <a:avLst/>
          </a:prstGeom>
          <a:noFill/>
        </p:spPr>
      </p:pic>
      <p:pic>
        <p:nvPicPr>
          <p:cNvPr id="34819" name="Picture 3" descr="C:\Users\Яна\Desktop\image (11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1"/>
            <a:ext cx="4648200" cy="3486504"/>
          </a:xfrm>
          <a:prstGeom prst="rect">
            <a:avLst/>
          </a:prstGeom>
          <a:noFill/>
        </p:spPr>
      </p:pic>
      <p:pic>
        <p:nvPicPr>
          <p:cNvPr id="34820" name="Picture 4" descr="C:\Users\Яна\Desktop\image (3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600" y="3600119"/>
            <a:ext cx="4343400" cy="3257881"/>
          </a:xfrm>
          <a:prstGeom prst="rect">
            <a:avLst/>
          </a:prstGeom>
          <a:noFill/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2" descr="C:\Documents and Settings\www\Рабочий стол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6866" name="Picture 2" descr="C:\Users\Яна\Desktop\image (27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990600"/>
            <a:ext cx="6781800" cy="5086867"/>
          </a:xfrm>
          <a:prstGeom prst="rect">
            <a:avLst/>
          </a:prstGeom>
          <a:noFill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Picture 2" descr="C:\Documents and Settings\www\Рабочий стол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3794" name="Picture 2" descr="C:\Users\Яна\Desktop\image (25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381000"/>
            <a:ext cx="8026401" cy="6019800"/>
          </a:xfrm>
          <a:prstGeom prst="rect">
            <a:avLst/>
          </a:prstGeom>
          <a:noFill/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2" descr="C:\Documents and Settings\www\Рабочий стол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144000" cy="304698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Хай </a:t>
            </a:r>
            <a:r>
              <a:rPr lang="ru-RU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єднає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нас, </a:t>
            </a:r>
            <a:r>
              <a:rPr lang="ru-RU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українців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</a:t>
            </a:r>
            <a:r>
              <a:rPr lang="ru-RU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сьогодні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добре слово, </a:t>
            </a:r>
            <a:r>
              <a:rPr lang="ru-RU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благородні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вчинки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</a:t>
            </a:r>
            <a:r>
              <a:rPr lang="ru-RU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історія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держави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 А </a:t>
            </a:r>
            <a:r>
              <a:rPr lang="ru-RU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наші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предки </a:t>
            </a:r>
            <a:r>
              <a:rPr lang="ru-RU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стануть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для нас </a:t>
            </a:r>
            <a:r>
              <a:rPr lang="ru-RU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взірцем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високих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ідеалів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– </a:t>
            </a:r>
            <a:r>
              <a:rPr lang="ru-RU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ідеалів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витримки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</a:t>
            </a:r>
            <a:r>
              <a:rPr lang="ru-RU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сили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духу, </a:t>
            </a:r>
            <a:r>
              <a:rPr lang="ru-RU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життєстійкості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</a:t>
            </a:r>
            <a:r>
              <a:rPr lang="ru-RU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працелюбності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 Нехай </a:t>
            </a:r>
            <a:r>
              <a:rPr lang="ru-RU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гордістю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кожен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учень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скаже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 « Я починаюсь </a:t>
            </a:r>
            <a:r>
              <a:rPr lang="ru-RU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отчої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землі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…»</a:t>
            </a:r>
            <a:endParaRPr lang="uk-UA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Рисунок 6" descr="http://ia100.mycdn.me/image?t=3&amp;bid=610477974539&amp;id=610477974539&amp;plc=WEB&amp;tkn=fsa-uArSHsRU7oaDobXPlNwv60U"/>
          <p:cNvPicPr/>
          <p:nvPr/>
        </p:nvPicPr>
        <p:blipFill>
          <a:blip r:embed="rId3"/>
          <a:srcRect t="23077"/>
          <a:stretch>
            <a:fillRect/>
          </a:stretch>
        </p:blipFill>
        <p:spPr bwMode="auto">
          <a:xfrm>
            <a:off x="1447800" y="3200400"/>
            <a:ext cx="61722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2" descr="C:\Documents and Settings\www\Рабочий стол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28600" y="762000"/>
            <a:ext cx="8883201" cy="40010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000" b="1" u="sng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Інтернет-ресурси</a:t>
            </a:r>
            <a:r>
              <a:rPr lang="uk-UA" sz="4000" b="1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:</a:t>
            </a:r>
          </a:p>
          <a:p>
            <a:endParaRPr lang="uk-UA" sz="2800" u="sng" dirty="0" smtClean="0"/>
          </a:p>
          <a:p>
            <a:r>
              <a:rPr lang="en-US" sz="2400" dirty="0" smtClean="0"/>
              <a:t>http://metodportal.net/</a:t>
            </a:r>
            <a:endParaRPr lang="uk-UA" sz="2400" dirty="0" smtClean="0"/>
          </a:p>
          <a:p>
            <a:r>
              <a:rPr lang="en-US" sz="2400" dirty="0" smtClean="0"/>
              <a:t>http://ukrreferat.com/index.php?referat</a:t>
            </a:r>
            <a:endParaRPr lang="uk-UA" sz="2400" dirty="0" smtClean="0"/>
          </a:p>
          <a:p>
            <a:r>
              <a:rPr lang="en-US" sz="2400" dirty="0" smtClean="0"/>
              <a:t>http://wiki.ciit.zp.ua/index.php</a:t>
            </a:r>
            <a:endParaRPr lang="uk-UA" sz="2400" dirty="0" smtClean="0"/>
          </a:p>
          <a:p>
            <a:r>
              <a:rPr lang="en-US" sz="2400" dirty="0" smtClean="0"/>
              <a:t>http://sd.net.ua/2009/11/05/patrotichne_vikhovannja_v_ukran</a:t>
            </a:r>
            <a:endParaRPr lang="uk-UA" sz="2400" dirty="0" smtClean="0"/>
          </a:p>
          <a:p>
            <a:r>
              <a:rPr lang="en-US" sz="2400" dirty="0" smtClean="0"/>
              <a:t>uk.wikipedia.org/wiki/</a:t>
            </a:r>
            <a:r>
              <a:rPr lang="uk-UA" sz="2400" dirty="0" smtClean="0"/>
              <a:t>Патріотичне_виховання</a:t>
            </a:r>
          </a:p>
          <a:p>
            <a:r>
              <a:rPr lang="en-US" sz="2400" dirty="0" smtClean="0"/>
              <a:t>http://otherreferats.allbest.ru/pedagogics/00080410_0.html</a:t>
            </a:r>
            <a:endParaRPr lang="uk-UA" sz="2400" dirty="0" smtClean="0"/>
          </a:p>
          <a:p>
            <a:r>
              <a:rPr lang="en-US" sz="2400" dirty="0" smtClean="0"/>
              <a:t>http://klasnaocinka.com.ua/uk/article/patriotichne-vikhovannya.html</a:t>
            </a:r>
            <a:endParaRPr lang="uk-UA" sz="2400" dirty="0" smtClean="0"/>
          </a:p>
          <a:p>
            <a:endParaRPr lang="uk-UA" dirty="0"/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2" descr="C:\Documents and Settings\www\Рабочий стол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-304800" y="0"/>
            <a:ext cx="97536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Згідно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 </a:t>
            </a:r>
            <a:r>
              <a:rPr lang="ru-RU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концепціїї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 </a:t>
            </a:r>
            <a:r>
              <a:rPr lang="ru-RU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національно-патріотичного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 </a:t>
            </a:r>
            <a:r>
              <a:rPr lang="ru-RU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виховання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 </a:t>
            </a:r>
            <a:r>
              <a:rPr lang="ru-RU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молоді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 головною </a:t>
            </a:r>
            <a:r>
              <a:rPr lang="ru-RU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домінантою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 </a:t>
            </a:r>
            <a:r>
              <a:rPr lang="ru-RU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національно-патріотичного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 </a:t>
            </a:r>
            <a:r>
              <a:rPr lang="ru-RU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виховання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 </a:t>
            </a:r>
            <a:r>
              <a:rPr lang="ru-RU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молоді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 </a:t>
            </a:r>
            <a:r>
              <a:rPr lang="ru-RU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є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 </a:t>
            </a:r>
            <a:r>
              <a:rPr lang="ru-RU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формування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 у </a:t>
            </a:r>
            <a:r>
              <a:rPr lang="ru-RU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особистості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 </a:t>
            </a:r>
            <a:r>
              <a:rPr lang="ru-RU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ціннісного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 </a:t>
            </a:r>
            <a:r>
              <a:rPr lang="ru-RU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ставлення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 до </a:t>
            </a:r>
            <a:r>
              <a:rPr lang="ru-RU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навколишньої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 </a:t>
            </a:r>
            <a:r>
              <a:rPr lang="ru-RU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дійності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 та </a:t>
            </a:r>
            <a:r>
              <a:rPr lang="ru-RU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самої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 себе.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Verdana" pitchFamily="34" charset="0"/>
            </a:endParaRPr>
          </a:p>
        </p:txBody>
      </p:sp>
      <p:pic>
        <p:nvPicPr>
          <p:cNvPr id="1026" name="Picture 2" descr="G:\hjkkljkjl\image 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474244"/>
            <a:ext cx="4511675" cy="3383756"/>
          </a:xfrm>
          <a:prstGeom prst="rect">
            <a:avLst/>
          </a:prstGeom>
          <a:noFill/>
        </p:spPr>
      </p:pic>
      <p:pic>
        <p:nvPicPr>
          <p:cNvPr id="1029" name="Picture 5" descr="C:\Users\Яна\Desktop\imag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465" y="3429001"/>
            <a:ext cx="4571536" cy="3429000"/>
          </a:xfrm>
          <a:prstGeom prst="rect">
            <a:avLst/>
          </a:prstGeom>
          <a:noFill/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2" descr="C:\Documents and Settings\www\Рабочий стол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85720" y="0"/>
            <a:ext cx="885828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u="sng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 pitchFamily="34" charset="0"/>
              </a:rPr>
              <a:t>Реалізація</a:t>
            </a:r>
            <a:r>
              <a:rPr lang="ru-RU" sz="3200" b="1" u="sng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ru-RU" sz="3200" b="1" u="sng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 pitchFamily="34" charset="0"/>
              </a:rPr>
              <a:t>масових</a:t>
            </a:r>
            <a:r>
              <a:rPr lang="ru-RU" sz="3200" b="1" u="sng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 pitchFamily="34" charset="0"/>
              </a:rPr>
              <a:t>, </a:t>
            </a:r>
            <a:r>
              <a:rPr lang="ru-RU" sz="3200" b="1" u="sng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 pitchFamily="34" charset="0"/>
              </a:rPr>
              <a:t>групових</a:t>
            </a:r>
            <a:r>
              <a:rPr lang="ru-RU" sz="3200" b="1" u="sng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 pitchFamily="34" charset="0"/>
              </a:rPr>
              <a:t> та </a:t>
            </a:r>
            <a:r>
              <a:rPr lang="ru-RU" sz="3200" b="1" u="sng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 pitchFamily="34" charset="0"/>
              </a:rPr>
              <a:t>індивідуальних</a:t>
            </a:r>
            <a:r>
              <a:rPr lang="ru-RU" sz="3200" b="1" u="sng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 pitchFamily="34" charset="0"/>
              </a:rPr>
              <a:t> форм </a:t>
            </a:r>
            <a:r>
              <a:rPr lang="ru-RU" sz="3200" b="1" u="sng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 pitchFamily="34" charset="0"/>
              </a:rPr>
              <a:t>різними</a:t>
            </a:r>
            <a:r>
              <a:rPr lang="ru-RU" sz="3200" b="1" u="sng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 pitchFamily="34" charset="0"/>
              </a:rPr>
              <a:t> методами:</a:t>
            </a:r>
            <a:endParaRPr lang="ru-RU" sz="3200" b="1" u="sng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Verdana" pitchFamily="34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2209800"/>
            <a:ext cx="4267200" cy="381642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Verdana" pitchFamily="34" charset="0"/>
              </a:rPr>
              <a:t>Роз</a:t>
            </a:r>
            <a:r>
              <a:rPr lang="en-U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Verdana" pitchFamily="34" charset="0"/>
              </a:rPr>
              <a:t>’</a:t>
            </a:r>
            <a:r>
              <a:rPr lang="uk-UA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Verdana" pitchFamily="34" charset="0"/>
              </a:rPr>
              <a:t>яснювально-ілюстративні</a:t>
            </a:r>
            <a:r>
              <a:rPr lang="uk-UA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Verdana" pitchFamily="34" charset="0"/>
              </a:rPr>
              <a:t>:</a:t>
            </a:r>
          </a:p>
          <a:p>
            <a:endParaRPr lang="uk-UA" sz="2000" b="1" dirty="0" smtClean="0">
              <a:latin typeface="Verdana" pitchFamily="34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uk-UA" sz="2000" b="1" dirty="0" smtClean="0">
                <a:latin typeface="Verdana" pitchFamily="34" charset="0"/>
              </a:rPr>
              <a:t> бесіди;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uk-UA" sz="2000" b="1" dirty="0" smtClean="0">
                <a:latin typeface="Verdana" pitchFamily="34" charset="0"/>
              </a:rPr>
              <a:t> розповіді;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uk-UA" sz="2000" b="1" dirty="0" smtClean="0">
                <a:latin typeface="Verdana" pitchFamily="34" charset="0"/>
              </a:rPr>
              <a:t> зустрічі;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uk-UA" sz="2000" b="1" smtClean="0">
                <a:latin typeface="Verdana" pitchFamily="34" charset="0"/>
              </a:rPr>
              <a:t> </a:t>
            </a:r>
            <a:r>
              <a:rPr lang="uk-UA" sz="2000" b="1" smtClean="0">
                <a:latin typeface="Verdana" pitchFamily="34" charset="0"/>
              </a:rPr>
              <a:t>концерти</a:t>
            </a:r>
            <a:r>
              <a:rPr lang="uk-UA" sz="2000" b="1" dirty="0" smtClean="0">
                <a:latin typeface="Verdana" pitchFamily="34" charset="0"/>
              </a:rPr>
              <a:t>.</a:t>
            </a:r>
          </a:p>
          <a:p>
            <a:pPr algn="ctr">
              <a:buFont typeface="Wingdings" pitchFamily="2" charset="2"/>
              <a:buChar char="ü"/>
            </a:pPr>
            <a:endParaRPr lang="ru-RU" b="1" dirty="0">
              <a:latin typeface="Verdana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419600" y="2362200"/>
            <a:ext cx="4724400" cy="364715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b="1" dirty="0" err="1" smtClean="0">
                <a:solidFill>
                  <a:srgbClr val="00206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Verdana" pitchFamily="34" charset="0"/>
              </a:rPr>
              <a:t>Дослідно-пошукові</a:t>
            </a:r>
            <a:endParaRPr lang="ru-RU" sz="2800" b="1" dirty="0" smtClean="0">
              <a:solidFill>
                <a:srgbClr val="00206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Verdana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ru-RU" sz="2800" b="1" dirty="0" smtClean="0">
                <a:solidFill>
                  <a:srgbClr val="00206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Verdana" pitchFamily="34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Verdana" pitchFamily="34" charset="0"/>
              </a:rPr>
              <a:t>методи</a:t>
            </a:r>
            <a:r>
              <a:rPr lang="ru-RU" sz="2800" b="1" dirty="0" smtClean="0">
                <a:solidFill>
                  <a:srgbClr val="00206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Verdana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endParaRPr lang="ru-RU" b="1" dirty="0" smtClean="0">
              <a:latin typeface="Verdana" pitchFamily="34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ru-RU" sz="2000" b="1" dirty="0" smtClean="0">
                <a:latin typeface="Verdana" pitchFamily="34" charset="0"/>
              </a:rPr>
              <a:t> </a:t>
            </a:r>
            <a:r>
              <a:rPr lang="ru-RU" sz="2000" b="1" dirty="0" err="1" smtClean="0">
                <a:latin typeface="Verdana" pitchFamily="34" charset="0"/>
              </a:rPr>
              <a:t>екскурсії</a:t>
            </a:r>
            <a:r>
              <a:rPr lang="ru-RU" sz="2000" b="1" dirty="0" smtClean="0">
                <a:latin typeface="Verdana" pitchFamily="34" charset="0"/>
              </a:rPr>
              <a:t>;</a:t>
            </a: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ru-RU" sz="2000" b="1" dirty="0" smtClean="0">
                <a:latin typeface="Verdana" pitchFamily="34" charset="0"/>
              </a:rPr>
              <a:t> походи;</a:t>
            </a: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ru-RU" sz="2000" b="1" dirty="0" smtClean="0">
                <a:latin typeface="Verdana" pitchFamily="34" charset="0"/>
              </a:rPr>
              <a:t> </a:t>
            </a:r>
            <a:r>
              <a:rPr lang="ru-RU" sz="2000" b="1" dirty="0" err="1" smtClean="0">
                <a:latin typeface="Verdana" pitchFamily="34" charset="0"/>
              </a:rPr>
              <a:t>ознайомлення</a:t>
            </a:r>
            <a:r>
              <a:rPr lang="ru-RU" sz="2000" b="1" dirty="0" smtClean="0">
                <a:latin typeface="Verdana" pitchFamily="34" charset="0"/>
              </a:rPr>
              <a:t> </a:t>
            </a:r>
            <a:r>
              <a:rPr lang="ru-RU" sz="2000" b="1" dirty="0" err="1" smtClean="0">
                <a:latin typeface="Verdana" pitchFamily="34" charset="0"/>
              </a:rPr>
              <a:t>з</a:t>
            </a:r>
            <a:r>
              <a:rPr lang="ru-RU" sz="2000" b="1" dirty="0" smtClean="0">
                <a:latin typeface="Verdana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ru-RU" sz="2000" b="1" dirty="0" err="1" smtClean="0">
                <a:latin typeface="Verdana" pitchFamily="34" charset="0"/>
              </a:rPr>
              <a:t>історичними</a:t>
            </a:r>
            <a:r>
              <a:rPr lang="ru-RU" sz="2000" b="1" dirty="0" smtClean="0">
                <a:latin typeface="Verdana" pitchFamily="34" charset="0"/>
              </a:rPr>
              <a:t> </a:t>
            </a:r>
            <a:r>
              <a:rPr lang="ru-RU" sz="2000" b="1" dirty="0" err="1" smtClean="0">
                <a:latin typeface="Verdana" pitchFamily="34" charset="0"/>
              </a:rPr>
              <a:t>джерелами</a:t>
            </a:r>
            <a:r>
              <a:rPr lang="ru-RU" sz="2000" b="1" dirty="0" smtClean="0">
                <a:latin typeface="Verdana" pitchFamily="34" charset="0"/>
              </a:rPr>
              <a:t>.</a:t>
            </a:r>
            <a:endParaRPr lang="ru-RU" sz="2000" b="1" dirty="0">
              <a:latin typeface="Verdana" pitchFamily="34" charset="0"/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 rot="10800000" flipV="1">
            <a:off x="1752600" y="1600200"/>
            <a:ext cx="2971800" cy="6096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>
            <a:stCxn id="5" idx="2"/>
          </p:cNvCxnSpPr>
          <p:nvPr/>
        </p:nvCxnSpPr>
        <p:spPr>
          <a:xfrm rot="16200000" flipH="1">
            <a:off x="5923560" y="360960"/>
            <a:ext cx="716340" cy="313374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uiExpand="1" build="p"/>
      <p:bldP spid="7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2" descr="C:\Documents and Settings\www\Рабочий стол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0"/>
            <a:ext cx="4876800" cy="6555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Процес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 </a:t>
            </a:r>
            <a:r>
              <a:rPr lang="ru-RU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збагачення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 </a:t>
            </a:r>
            <a:r>
              <a:rPr lang="ru-RU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патріотичними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 </a:t>
            </a:r>
            <a:r>
              <a:rPr lang="ru-RU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почуттями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 </a:t>
            </a:r>
            <a:r>
              <a:rPr lang="ru-RU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є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 </a:t>
            </a:r>
            <a:r>
              <a:rPr lang="ru-RU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результативнішим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, </a:t>
            </a:r>
            <a:r>
              <a:rPr lang="ru-RU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якщо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 в </a:t>
            </a:r>
            <a:r>
              <a:rPr lang="ru-RU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ньому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 </a:t>
            </a:r>
            <a:r>
              <a:rPr lang="ru-RU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бере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 участь </a:t>
            </a:r>
            <a:r>
              <a:rPr lang="ru-RU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сім</a:t>
            </a:r>
            <a:r>
              <a:rPr lang="en-U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’</a:t>
            </a:r>
            <a:r>
              <a:rPr lang="uk-UA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erdana" pitchFamily="34" charset="0"/>
              </a:rPr>
              <a:t>я. Батьківські збори, свята, зустрічі проходять в родинному колі.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Verdana" pitchFamily="34" charset="0"/>
            </a:endParaRPr>
          </a:p>
        </p:txBody>
      </p:sp>
      <p:pic>
        <p:nvPicPr>
          <p:cNvPr id="22531" name="Picture 3" descr="C:\Users\Яна\Desktop\uyk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60839" y="381000"/>
            <a:ext cx="3983161" cy="2987675"/>
          </a:xfrm>
          <a:prstGeom prst="rect">
            <a:avLst/>
          </a:prstGeom>
          <a:noFill/>
        </p:spPr>
      </p:pic>
      <p:pic>
        <p:nvPicPr>
          <p:cNvPr id="8" name="Рисунок 7" descr="http://poshapshkol.at.ua/_ph/2/565142623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57800" y="3505200"/>
            <a:ext cx="3886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2" descr="C:\Documents and Settings\www\Рабочий стол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0"/>
            <a:ext cx="9448800" cy="2947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ru-RU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Під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час </a:t>
            </a:r>
            <a:r>
              <a:rPr lang="ru-RU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уроків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, годин </a:t>
            </a:r>
            <a:r>
              <a:rPr lang="ru-RU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спілкування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ru-RU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вчителі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ru-RU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нашої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ru-RU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школи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ru-RU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коректно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ru-RU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пояснюють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ru-RU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проблеми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, </a:t>
            </a:r>
            <a:r>
              <a:rPr lang="ru-RU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які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ru-RU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переживає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наша </a:t>
            </a:r>
            <a:r>
              <a:rPr lang="ru-RU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країна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.</a:t>
            </a: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Verdana" pitchFamily="34" charset="0"/>
            </a:endParaRPr>
          </a:p>
        </p:txBody>
      </p:sp>
      <p:pic>
        <p:nvPicPr>
          <p:cNvPr id="12290" name="Picture 2" descr="C:\Users\Яна\Desktop\image (23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3257182"/>
            <a:ext cx="4800601" cy="3600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1" name="Picture 3" descr="C:\Users\Яна\Desktop\image (5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3352800"/>
            <a:ext cx="4673124" cy="350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842</TotalTime>
  <Words>1191</Words>
  <PresentationFormat>Экран (4:3)</PresentationFormat>
  <Paragraphs>100</Paragraphs>
  <Slides>57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58" baseType="lpstr"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Яна</dc:creator>
  <cp:lastModifiedBy>SamLab.ws</cp:lastModifiedBy>
  <cp:revision>16</cp:revision>
  <dcterms:created xsi:type="dcterms:W3CDTF">2015-01-19T07:35:11Z</dcterms:created>
  <dcterms:modified xsi:type="dcterms:W3CDTF">2015-11-06T18:49:28Z</dcterms:modified>
</cp:coreProperties>
</file>