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4" r:id="rId6"/>
    <p:sldId id="263" r:id="rId7"/>
    <p:sldId id="268" r:id="rId8"/>
    <p:sldId id="265" r:id="rId9"/>
    <p:sldId id="267" r:id="rId10"/>
    <p:sldId id="271" r:id="rId11"/>
    <p:sldId id="270" r:id="rId12"/>
    <p:sldId id="266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BCA1-2832-41FF-8663-0239A462872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33F6-0B26-4307-91A0-64AAA82A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5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73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00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3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1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6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6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2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6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50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8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5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1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F6-0B26-4307-91A0-64AAA82A6C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6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9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7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1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1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4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3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3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6E6F-1DD6-433D-A344-1629DD0B2BBC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FCABF-8CFC-4807-AD7E-F8A56647B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07764" y="163773"/>
            <a:ext cx="4623694" cy="27600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56549" y="801436"/>
            <a:ext cx="37667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110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110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355" y="3190921"/>
            <a:ext cx="10795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7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Знавці</a:t>
            </a:r>
            <a:r>
              <a:rPr lang="ru-RU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uk-UA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і</a:t>
            </a:r>
            <a:r>
              <a:rPr lang="ru-RU" sz="7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нформатики</a:t>
            </a:r>
            <a:r>
              <a:rPr lang="ru-RU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sz="7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91" y="211048"/>
            <a:ext cx="2105025" cy="2171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24" y="56367"/>
            <a:ext cx="1541326" cy="14101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3" y="5172501"/>
            <a:ext cx="1485900" cy="1952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85" y="82823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47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5637" y="1523578"/>
            <a:ext cx="10235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49" y="0"/>
            <a:ext cx="1985216" cy="20480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53" y="4231306"/>
            <a:ext cx="2118741" cy="20720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6854" y="1984537"/>
            <a:ext cx="105018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поїдете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Каліфорнії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будете там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працювати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комп'ютером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2-х годин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жодного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разу не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зробите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…., то вас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оштрафують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500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доларів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уникнути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штрафу?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1836" y="4704805"/>
            <a:ext cx="5752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Обов'язкову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перерву для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відпочинку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15705" y="714181"/>
            <a:ext cx="3560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ЗАПИТАННЯ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9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47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165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endParaRPr lang="uk-UA" sz="3200" b="1" i="1" dirty="0" smtClean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chemeClr val="accent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5637" y="1523578"/>
            <a:ext cx="10235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63" y="0"/>
            <a:ext cx="1223301" cy="1262048"/>
          </a:xfrm>
          <a:prstGeom prst="rect">
            <a:avLst/>
          </a:prstGeom>
        </p:spPr>
      </p:pic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69994" y="1096946"/>
            <a:ext cx="8799774" cy="54211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0265" y="4940490"/>
            <a:ext cx="1417797" cy="13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7" y="82823"/>
            <a:ext cx="1302775" cy="134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2" y="4804012"/>
            <a:ext cx="1485900" cy="19526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І. Конкурс </a:t>
            </a:r>
          </a:p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«Завдання для </a:t>
            </a:r>
            <a:r>
              <a:rPr lang="uk-UA" sz="3600" b="1" i="1" dirty="0" err="1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профі</a:t>
            </a:r>
            <a:r>
              <a:rPr lang="uk-UA" sz="3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chemeClr val="accent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70245" y="4479110"/>
            <a:ext cx="6482686" cy="2038518"/>
          </a:xfrm>
          <a:prstGeom prst="rect">
            <a:avLst/>
          </a:prstGeom>
          <a:solidFill>
            <a:srgbClr val="993300">
              <a:alpha val="58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altLang="ru-RU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*</a:t>
            </a:r>
            <a:r>
              <a:rPr kumimoji="0" lang="ar-SA" altLang="ru-RU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۞۞۞</a:t>
            </a:r>
            <a:r>
              <a:rPr kumimoji="0" lang="uk-UA" altLang="ru-RU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*</a:t>
            </a:r>
            <a:r>
              <a:rPr kumimoji="0" lang="uk-UA" altLang="ru-RU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⁭ ІІІІІІІІ</a:t>
            </a:r>
            <a:endParaRPr kumimoji="0" lang="uk-UA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uk-UA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001313" y="4390281"/>
            <a:ext cx="7183630" cy="2325403"/>
          </a:xfrm>
          <a:prstGeom prst="verticalScroll">
            <a:avLst>
              <a:gd name="adj" fmla="val 12500"/>
            </a:avLst>
          </a:prstGeom>
          <a:solidFill>
            <a:srgbClr val="993300">
              <a:alpha val="52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9450" y="1641060"/>
            <a:ext cx="11617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За старих часів на Русі широко застосовувалися система числення, яка дуже нагадує римську. З її допомогою складальники податей виписували квитанції.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- тисяча карбованців;                      Х – один карбованець;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⁭   - десять карбованців;                    </a:t>
            </a:r>
            <a:r>
              <a:rPr lang="ar-S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۞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сто карбованців.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– одна копійка;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Яку суму грошей треба було заплатити складальникові податей, щоб отримати такі квитанції про сплату за рух по дорозі і за використання солі: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32270" y="5292283"/>
            <a:ext cx="213437" cy="49436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447733" y="4769063"/>
            <a:ext cx="2461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2310 крб.8 коп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421863" y="4532914"/>
            <a:ext cx="2593093" cy="1020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47"/>
            <a:ext cx="12192001" cy="68580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739023" y="1148037"/>
            <a:ext cx="6182435" cy="21531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015" y="3614602"/>
            <a:ext cx="2705441" cy="26458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165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Підбиття підсумків</a:t>
            </a:r>
            <a:endParaRPr lang="uk-UA" sz="3200" b="1" i="1" dirty="0" smtClean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chemeClr val="accent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5637" y="1523578"/>
            <a:ext cx="10235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0730" y="119926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народі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посієш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те й </a:t>
            </a: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пожнеш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озброївшись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Впевнено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вперед </a:t>
            </a:r>
            <a:r>
              <a:rPr lang="ru-RU" sz="3200" i="1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підеш</a:t>
            </a:r>
            <a:r>
              <a:rPr lang="ru-RU" sz="320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17" y="102728"/>
            <a:ext cx="1522483" cy="15707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8290" y="2368416"/>
            <a:ext cx="3453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цікаво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8290" y="3305894"/>
            <a:ext cx="382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складно…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8290" y="4359487"/>
            <a:ext cx="4362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Мені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захотілося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69994" y="2101755"/>
            <a:ext cx="8771805" cy="4203511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7" y="82823"/>
            <a:ext cx="1302775" cy="134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2" y="4804012"/>
            <a:ext cx="1485900" cy="1952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63" y="1031038"/>
            <a:ext cx="1374310" cy="1344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6660" y="318382"/>
            <a:ext cx="109642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uk-UA" sz="36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інформаційний </a:t>
            </a:r>
            <a:r>
              <a:rPr lang="uk-UA" sz="3600" b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марафон присвячується:</a:t>
            </a:r>
            <a:endParaRPr lang="ru-RU" sz="3600" b="1" dirty="0" smtClean="0">
              <a:solidFill>
                <a:srgbClr val="FF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навчає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інформатики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інформатику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любить</a:t>
            </a:r>
            <a:r>
              <a:rPr lang="ru-RU" sz="3600" b="1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інформатику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любити</a:t>
            </a:r>
            <a:r>
              <a:rPr lang="ru-RU" sz="360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інформатику</a:t>
            </a:r>
            <a:r>
              <a:rPr lang="ru-RU" sz="36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7" y="82823"/>
            <a:ext cx="1302775" cy="134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2" y="4804012"/>
            <a:ext cx="1485900" cy="1952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63" y="1031038"/>
            <a:ext cx="1374310" cy="1344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І. Конкурс </a:t>
            </a:r>
          </a:p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«Домашнє завдання»</a:t>
            </a:r>
          </a:p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chemeClr val="accent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Казка на тему «Привіт, Миша сіра..»</a:t>
            </a:r>
            <a:endParaRPr lang="ru-RU" sz="3600" b="1" dirty="0" smtClean="0">
              <a:solidFill>
                <a:schemeClr val="accent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2077" y="3989624"/>
            <a:ext cx="2543175" cy="1790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/>
          <a:srcRect l="68322" t="65123" b="1"/>
          <a:stretch/>
        </p:blipFill>
        <p:spPr>
          <a:xfrm rot="19719964">
            <a:off x="7681017" y="2985505"/>
            <a:ext cx="1508006" cy="16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7" y="82823"/>
            <a:ext cx="1302775" cy="134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2" y="4804012"/>
            <a:ext cx="1485900" cy="1952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63" y="1031038"/>
            <a:ext cx="1374310" cy="1344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165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ІІ. Конкурс </a:t>
            </a:r>
          </a:p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«Знайди слова»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9994" y="1652318"/>
            <a:ext cx="9348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 розплутати канат, у якому кінець або середина слова є початком іншого. </a:t>
            </a:r>
          </a:p>
          <a:p>
            <a:pPr algn="ctr"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 знайти якомога більше слів.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00991" y="3485320"/>
            <a:ext cx="11535612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кінецьциклопрограмашиналгоритмонітор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9994" y="4640918"/>
            <a:ext cx="55136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>
              <a:lnSpc>
                <a:spcPts val="12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кінець,</a:t>
            </a: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цикл,</a:t>
            </a: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циклоп, </a:t>
            </a: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програма, грам, машина, шина,</a:t>
            </a: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алго­ритм,</a:t>
            </a: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2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ритм, монітор. 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79176" y="4490113"/>
            <a:ext cx="5104263" cy="22665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315417" y="4235640"/>
            <a:ext cx="5368273" cy="22665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6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7" y="82823"/>
            <a:ext cx="1302775" cy="134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2" y="4804012"/>
            <a:ext cx="1485900" cy="1952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63" y="1031038"/>
            <a:ext cx="1374310" cy="1344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165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ІІ. Конкурс </a:t>
            </a:r>
          </a:p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«Знайди слова»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9994" y="1652318"/>
            <a:ext cx="9348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 розплутати канат, у якому кінець або середина слова є початком іншого. </a:t>
            </a:r>
          </a:p>
          <a:p>
            <a:pPr algn="ctr"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 знайти якомога більше слів.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9994" y="4640918"/>
            <a:ext cx="5513696" cy="28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>
              <a:lnSpc>
                <a:spcPts val="1200"/>
              </a:lnSpc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418946" y="3533852"/>
            <a:ext cx="11517656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прямокутниковрикомандалгоритмишкарповорот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" y="132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102062" y="4389027"/>
            <a:ext cx="564956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прямокутник, кут, килимок,</a:t>
            </a: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команда, алгоритм,</a:t>
            </a: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ритм, миш­ка, короп, поворот, рот</a:t>
            </a: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15417" y="4640918"/>
            <a:ext cx="5436205" cy="15824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7" y="82823"/>
            <a:ext cx="1302775" cy="134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2" y="4804012"/>
            <a:ext cx="1485900" cy="1952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63" y="1031038"/>
            <a:ext cx="1374310" cy="1344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248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ІІІ. Конкурс </a:t>
            </a:r>
          </a:p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«Анаграми»</a:t>
            </a: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chemeClr val="accent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5637" y="1523578"/>
            <a:ext cx="10235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кожному запропонованому слові </a:t>
            </a:r>
            <a:r>
              <a:rPr lang="uk-UA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переставте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літери таким чином, щоб вийшло нове слово, пов’язане з інформатикою.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22467"/>
              </p:ext>
            </p:extLst>
          </p:nvPr>
        </p:nvGraphicFramePr>
        <p:xfrm>
          <a:off x="2470245" y="3156673"/>
          <a:ext cx="8215844" cy="3413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07493"/>
                <a:gridCol w="4108351"/>
              </a:tblGrid>
              <a:tr h="3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Слово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Відповідь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ретюпомк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Комп’ютер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вредайр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Драйвер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лайф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Файл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Ротіном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Монітор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Нирперт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Принтер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Чесвінтер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Вінчестер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Красен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Сканер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660107" y="3189954"/>
            <a:ext cx="3973720" cy="33882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47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7" y="82823"/>
            <a:ext cx="1302775" cy="134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3619" y="851558"/>
            <a:ext cx="1374310" cy="1344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Конкурс </a:t>
            </a:r>
          </a:p>
          <a:p>
            <a:pPr algn="ctr">
              <a:lnSpc>
                <a:spcPct val="150000"/>
              </a:lnSpc>
            </a:pPr>
            <a:r>
              <a:rPr lang="uk-UA" sz="32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«Реклама обчислювального</a:t>
            </a:r>
          </a:p>
          <a:p>
            <a:pPr algn="ctr">
              <a:lnSpc>
                <a:spcPct val="150000"/>
              </a:lnSpc>
            </a:pPr>
            <a:r>
              <a:rPr lang="uk-UA" sz="32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приладу»</a:t>
            </a: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chemeClr val="accent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5637" y="1523578"/>
            <a:ext cx="10235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обчислювальні прилад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4" y="2320698"/>
            <a:ext cx="2746142" cy="28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обчислювальні прилад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94" b="14715"/>
          <a:stretch/>
        </p:blipFill>
        <p:spPr bwMode="auto">
          <a:xfrm>
            <a:off x="3292507" y="2294647"/>
            <a:ext cx="3654203" cy="237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l="46148" b="18299"/>
          <a:stretch/>
        </p:blipFill>
        <p:spPr>
          <a:xfrm>
            <a:off x="7062575" y="2316364"/>
            <a:ext cx="3493538" cy="23511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4604" y="5230028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Рахівниця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95350" y="4755232"/>
            <a:ext cx="3520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Абак в </a:t>
            </a:r>
          </a:p>
          <a:p>
            <a:r>
              <a:rPr lang="uk-UA" sz="24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Стародавній Греції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26265" y="4746555"/>
            <a:ext cx="3289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Абак Ацтеків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9876" y="5331330"/>
            <a:ext cx="2671306" cy="483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95350" y="4788517"/>
            <a:ext cx="3551360" cy="79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26265" y="4755232"/>
            <a:ext cx="3289683" cy="594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7" y="82823"/>
            <a:ext cx="1302775" cy="134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Конкурс </a:t>
            </a:r>
          </a:p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«Знайди помилку»</a:t>
            </a: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chemeClr val="accent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818" y="1766205"/>
            <a:ext cx="10964236" cy="47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711" y="82824"/>
            <a:ext cx="2081283" cy="14866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876" y="339343"/>
            <a:ext cx="315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</a:t>
            </a:r>
            <a:r>
              <a:rPr lang="ru-RU" sz="4800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В</a:t>
            </a:r>
            <a:r>
              <a:rPr lang="ru-RU" sz="4800" dirty="0">
                <a:solidFill>
                  <a:srgbClr val="00B050"/>
                </a:solidFill>
                <a:latin typeface="Segoe Script" panose="020B0504020000000003" pitchFamily="34" charset="0"/>
              </a:rPr>
              <a:t>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7" y="82823"/>
            <a:ext cx="1302775" cy="134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1" y="82848"/>
            <a:ext cx="937864" cy="858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2818" y="0"/>
            <a:ext cx="109642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Конкурс </a:t>
            </a:r>
          </a:p>
          <a:p>
            <a:pPr algn="ctr">
              <a:lnSpc>
                <a:spcPct val="150000"/>
              </a:lnSpc>
            </a:pPr>
            <a:r>
              <a:rPr lang="uk-UA" sz="36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«Знайди помилку»</a:t>
            </a:r>
          </a:p>
          <a:p>
            <a:pPr algn="ctr">
              <a:lnSpc>
                <a:spcPct val="150000"/>
              </a:lnSpc>
            </a:pPr>
            <a:endParaRPr lang="ru-RU" sz="3600" b="1" dirty="0" smtClean="0">
              <a:solidFill>
                <a:schemeClr val="accent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74" y="1569493"/>
            <a:ext cx="11502628" cy="48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386</Words>
  <Application>Microsoft Office PowerPoint</Application>
  <PresentationFormat>Широкоэкранный</PresentationFormat>
  <Paragraphs>107</Paragraphs>
  <Slides>13</Slides>
  <Notes>13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Georgia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2016-11-02T13:43:11Z</dcterms:created>
  <dcterms:modified xsi:type="dcterms:W3CDTF">2016-12-07T18:43:49Z</dcterms:modified>
</cp:coreProperties>
</file>