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6">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Lst>
  <p:sldSz cx="6858000" cy="9144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203" autoAdjust="0"/>
  </p:normalViewPr>
  <p:slideViewPr>
    <p:cSldViewPr>
      <p:cViewPr varScale="1">
        <p:scale>
          <a:sx n="61" d="100"/>
          <a:sy n="61" d="100"/>
        </p:scale>
        <p:origin x="-2634" y="-96"/>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000250" y="0"/>
            <a:ext cx="4857750" cy="9144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2571750" y="4572000"/>
            <a:ext cx="9144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2525151" y="711200"/>
            <a:ext cx="3829050" cy="3824224"/>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2515831" y="4719819"/>
            <a:ext cx="3836084" cy="1468331"/>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4403418" y="8743928"/>
            <a:ext cx="1501848" cy="302536"/>
          </a:xfrm>
        </p:spPr>
        <p:txBody>
          <a:bodyPr/>
          <a:lstStyle>
            <a:lvl1pPr>
              <a:defRPr lang="en-US" smtClean="0">
                <a:solidFill>
                  <a:srgbClr val="FFFFFF"/>
                </a:solidFill>
              </a:defRPr>
            </a:lvl1pPr>
            <a:extLst/>
          </a:lstStyle>
          <a:p>
            <a:fld id="{052146D1-807F-4569-B870-C4C15C16889D}" type="datetimeFigureOut">
              <a:rPr lang="ru-RU" smtClean="0"/>
              <a:pPr/>
              <a:t>13.11.2016</a:t>
            </a:fld>
            <a:endParaRPr lang="ru-RU"/>
          </a:p>
        </p:txBody>
      </p:sp>
      <p:sp>
        <p:nvSpPr>
          <p:cNvPr id="18" name="Нижний колонтитул 17"/>
          <p:cNvSpPr>
            <a:spLocks noGrp="1"/>
          </p:cNvSpPr>
          <p:nvPr>
            <p:ph type="ftr" sz="quarter" idx="11"/>
          </p:nvPr>
        </p:nvSpPr>
        <p:spPr>
          <a:xfrm>
            <a:off x="2114550" y="8743928"/>
            <a:ext cx="2195792" cy="3048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5910663" y="8741664"/>
            <a:ext cx="441252" cy="304800"/>
          </a:xfrm>
        </p:spPr>
        <p:txBody>
          <a:bodyPr/>
          <a:lstStyle>
            <a:lvl1pPr>
              <a:defRPr lang="en-US" smtClean="0">
                <a:solidFill>
                  <a:srgbClr val="FFFFFF"/>
                </a:solidFill>
              </a:defRPr>
            </a:lvl1pPr>
            <a:extLst/>
          </a:lstStyle>
          <a:p>
            <a:fld id="{09FEEA6E-4D44-4A71-A4B4-C2A64A8E99A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914900" y="366608"/>
            <a:ext cx="1143000" cy="7802033"/>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342900" y="366190"/>
            <a:ext cx="4514850" cy="7802033"/>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3182112" y="8743928"/>
            <a:ext cx="1501848" cy="302536"/>
          </a:xfrm>
        </p:spPr>
        <p:txBody>
          <a:bodyPr/>
          <a:lstStyle>
            <a:extLst/>
          </a:lstStyle>
          <a:p>
            <a:fld id="{052146D1-807F-4569-B870-C4C15C16889D}" type="datetimeFigureOut">
              <a:rPr lang="ru-RU" smtClean="0"/>
              <a:pPr/>
              <a:t>13.11.2016</a:t>
            </a:fld>
            <a:endParaRPr lang="ru-RU"/>
          </a:p>
        </p:txBody>
      </p:sp>
      <p:sp>
        <p:nvSpPr>
          <p:cNvPr id="5" name="Нижний колонтитул 4"/>
          <p:cNvSpPr>
            <a:spLocks noGrp="1"/>
          </p:cNvSpPr>
          <p:nvPr>
            <p:ph type="ftr" sz="quarter" idx="11"/>
          </p:nvPr>
        </p:nvSpPr>
        <p:spPr>
          <a:xfrm>
            <a:off x="342900" y="8741664"/>
            <a:ext cx="2743200" cy="304800"/>
          </a:xfrm>
        </p:spPr>
        <p:txBody>
          <a:bodyPr/>
          <a:lstStyle>
            <a:extLst/>
          </a:lstStyle>
          <a:p>
            <a:endParaRPr lang="ru-RU"/>
          </a:p>
        </p:txBody>
      </p:sp>
      <p:sp>
        <p:nvSpPr>
          <p:cNvPr id="6" name="Номер слайда 5"/>
          <p:cNvSpPr>
            <a:spLocks noGrp="1"/>
          </p:cNvSpPr>
          <p:nvPr>
            <p:ph type="sldNum" sz="quarter" idx="12"/>
          </p:nvPr>
        </p:nvSpPr>
        <p:spPr>
          <a:xfrm>
            <a:off x="4690872" y="8737600"/>
            <a:ext cx="441252" cy="304800"/>
          </a:xfrm>
        </p:spPr>
        <p:txBody>
          <a:bodyPr/>
          <a:lstStyle>
            <a:lvl1pPr>
              <a:defRPr>
                <a:solidFill>
                  <a:schemeClr val="tx2"/>
                </a:solidFill>
              </a:defRPr>
            </a:lvl1pPr>
            <a:extLst/>
          </a:lstStyle>
          <a:p>
            <a:fld id="{09FEEA6E-4D44-4A71-A4B4-C2A64A8E99A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00100" y="3762450"/>
            <a:ext cx="4691616" cy="1816100"/>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800100" y="2540001"/>
            <a:ext cx="4691616" cy="991343"/>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3543179" y="8742413"/>
            <a:ext cx="1501848" cy="302536"/>
          </a:xfrm>
        </p:spPr>
        <p:txBody>
          <a:bodyPr bIns="0" anchor="b"/>
          <a:lstStyle>
            <a:lvl1pPr>
              <a:defRPr>
                <a:solidFill>
                  <a:schemeClr val="tx2"/>
                </a:solidFill>
              </a:defRPr>
            </a:lvl1pPr>
            <a:extLst/>
          </a:lstStyle>
          <a:p>
            <a:fld id="{052146D1-807F-4569-B870-C4C15C16889D}" type="datetimeFigureOut">
              <a:rPr lang="ru-RU" smtClean="0"/>
              <a:pPr/>
              <a:t>13.11.2016</a:t>
            </a:fld>
            <a:endParaRPr lang="ru-RU"/>
          </a:p>
        </p:txBody>
      </p:sp>
      <p:sp>
        <p:nvSpPr>
          <p:cNvPr id="5" name="Нижний колонтитул 4"/>
          <p:cNvSpPr>
            <a:spLocks noGrp="1"/>
          </p:cNvSpPr>
          <p:nvPr>
            <p:ph type="ftr" sz="quarter" idx="11"/>
          </p:nvPr>
        </p:nvSpPr>
        <p:spPr>
          <a:xfrm>
            <a:off x="1301519" y="8742413"/>
            <a:ext cx="2171700" cy="3048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5050464" y="8740149"/>
            <a:ext cx="441252" cy="304800"/>
          </a:xfrm>
        </p:spPr>
        <p:txBody>
          <a:bodyPr/>
          <a:lstStyle>
            <a:extLst/>
          </a:lstStyle>
          <a:p>
            <a:fld id="{09FEEA6E-4D44-4A71-A4B4-C2A64A8E99A1}"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426720"/>
            <a:ext cx="5431536" cy="1524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342900" y="2133601"/>
            <a:ext cx="2640330" cy="6034617"/>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3134106" y="2133601"/>
            <a:ext cx="2640330" cy="6034617"/>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426720"/>
            <a:ext cx="5431536" cy="1524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42900" y="7823200"/>
            <a:ext cx="2640330" cy="6096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3134106" y="7823200"/>
            <a:ext cx="2640330" cy="6096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342900" y="2282453"/>
            <a:ext cx="2640330" cy="54864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3134106" y="2282453"/>
            <a:ext cx="2640330" cy="54864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426720"/>
            <a:ext cx="5431536" cy="1524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052146D1-807F-4569-B870-C4C15C16889D}" type="datetimeFigureOut">
              <a:rPr lang="ru-RU" smtClean="0"/>
              <a:pPr/>
              <a:t>13.11.2016</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42900" y="304800"/>
            <a:ext cx="4423410" cy="156464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342900" y="1996555"/>
            <a:ext cx="4423410" cy="803349"/>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 y="2844800"/>
            <a:ext cx="5429250" cy="582900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9FEEA6E-4D44-4A71-A4B4-C2A64A8E99A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448477" y="1339558"/>
            <a:ext cx="3239645" cy="5750097"/>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447530" y="1331756"/>
            <a:ext cx="3239645" cy="5750097"/>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4041824" y="1524000"/>
            <a:ext cx="2571750" cy="27432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4041824" y="4378179"/>
            <a:ext cx="2571750" cy="256032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052146D1-807F-4569-B870-C4C15C16889D}" type="datetimeFigureOut">
              <a:rPr lang="ru-RU" smtClean="0"/>
              <a:pPr/>
              <a:t>13.11.2016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9FEEA6E-4D44-4A71-A4B4-C2A64A8E99A1}" type="slidenum">
              <a:rPr lang="ru-RU" smtClean="0"/>
              <a:pPr/>
              <a:t>‹#›</a:t>
            </a:fld>
            <a:endParaRPr lang="ru-RU"/>
          </a:p>
        </p:txBody>
      </p:sp>
      <p:sp>
        <p:nvSpPr>
          <p:cNvPr id="10" name="Рисунок 9"/>
          <p:cNvSpPr>
            <a:spLocks noGrp="1"/>
          </p:cNvSpPr>
          <p:nvPr>
            <p:ph type="pic" idx="1"/>
          </p:nvPr>
        </p:nvSpPr>
        <p:spPr>
          <a:xfrm>
            <a:off x="497762" y="1388003"/>
            <a:ext cx="3154680" cy="560832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6115050" y="0"/>
            <a:ext cx="742950" cy="9144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342900" y="426720"/>
            <a:ext cx="5429250" cy="1524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342900" y="2145888"/>
            <a:ext cx="5429250" cy="646176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3184452" y="8743928"/>
            <a:ext cx="1501848" cy="302536"/>
          </a:xfrm>
          <a:prstGeom prst="rect">
            <a:avLst/>
          </a:prstGeom>
        </p:spPr>
        <p:txBody>
          <a:bodyPr vert="horz" tIns="0" bIns="0" anchor="b"/>
          <a:lstStyle>
            <a:lvl1pPr algn="l" eaLnBrk="1" latinLnBrk="0" hangingPunct="1">
              <a:defRPr kumimoji="0" sz="1000">
                <a:solidFill>
                  <a:schemeClr val="tx2"/>
                </a:solidFill>
              </a:defRPr>
            </a:lvl1pPr>
            <a:extLst/>
          </a:lstStyle>
          <a:p>
            <a:fld id="{052146D1-807F-4569-B870-C4C15C16889D}" type="datetimeFigureOut">
              <a:rPr lang="ru-RU" smtClean="0"/>
              <a:pPr/>
              <a:t>13.11.2016</a:t>
            </a:fld>
            <a:endParaRPr lang="ru-RU"/>
          </a:p>
        </p:txBody>
      </p:sp>
      <p:sp>
        <p:nvSpPr>
          <p:cNvPr id="4" name="Нижний колонтитул 3"/>
          <p:cNvSpPr>
            <a:spLocks noGrp="1"/>
          </p:cNvSpPr>
          <p:nvPr>
            <p:ph type="ftr" sz="quarter" idx="3"/>
          </p:nvPr>
        </p:nvSpPr>
        <p:spPr>
          <a:xfrm>
            <a:off x="342900" y="8743928"/>
            <a:ext cx="2743200" cy="3048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4688586" y="8741664"/>
            <a:ext cx="441252" cy="304800"/>
          </a:xfrm>
          <a:prstGeom prst="rect">
            <a:avLst/>
          </a:prstGeom>
        </p:spPr>
        <p:txBody>
          <a:bodyPr vert="horz" lIns="0" tIns="0" rIns="0" bIns="0" anchor="b"/>
          <a:lstStyle>
            <a:lvl1pPr algn="r" eaLnBrk="1" latinLnBrk="0" hangingPunct="1">
              <a:defRPr kumimoji="0" sz="1100">
                <a:solidFill>
                  <a:schemeClr val="tx2"/>
                </a:solidFill>
              </a:defRPr>
            </a:lvl1pPr>
            <a:extLst/>
          </a:lstStyle>
          <a:p>
            <a:fld id="{09FEEA6E-4D44-4A71-A4B4-C2A64A8E99A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76672" y="683568"/>
            <a:ext cx="3829050" cy="2771736"/>
          </a:xfrm>
          <a:solidFill>
            <a:schemeClr val="accent4">
              <a:lumMod val="60000"/>
              <a:lumOff val="40000"/>
            </a:schemeClr>
          </a:solidFill>
        </p:spPr>
        <p:txBody>
          <a:bodyPr/>
          <a:lstStyle/>
          <a:p>
            <a:pPr algn="ctr"/>
            <a:r>
              <a:rPr lang="uk-UA" sz="2800" dirty="0" smtClean="0">
                <a:solidFill>
                  <a:srgbClr val="C00000"/>
                </a:solidFill>
                <a:latin typeface="Times New Roman" pitchFamily="18" charset="0"/>
                <a:cs typeface="Times New Roman" pitchFamily="18" charset="0"/>
              </a:rPr>
              <a:t>Програма</a:t>
            </a:r>
            <a:r>
              <a:rPr lang="ru-RU" sz="2800" dirty="0" smtClean="0">
                <a:solidFill>
                  <a:srgbClr val="C00000"/>
                </a:solidFill>
                <a:latin typeface="Times New Roman" pitchFamily="18" charset="0"/>
                <a:cs typeface="Times New Roman" pitchFamily="18" charset="0"/>
              </a:rPr>
              <a:t> </a:t>
            </a:r>
            <a:r>
              <a:rPr lang="uk-UA" sz="2800" dirty="0" smtClean="0">
                <a:solidFill>
                  <a:srgbClr val="C00000"/>
                </a:solidFill>
                <a:latin typeface="Times New Roman" pitchFamily="18" charset="0"/>
                <a:cs typeface="Times New Roman" pitchFamily="18" charset="0"/>
              </a:rPr>
              <a:t>розвитку математичних здібностей дітей дошкільного віку</a:t>
            </a:r>
            <a:endParaRPr lang="ru-RU" sz="2800" dirty="0">
              <a:solidFill>
                <a:srgbClr val="C0000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2636912" y="6876256"/>
            <a:ext cx="3836084" cy="1468331"/>
          </a:xfrm>
        </p:spPr>
        <p:txBody>
          <a:bodyPr>
            <a:normAutofit fontScale="85000" lnSpcReduction="20000"/>
          </a:bodyPr>
          <a:lstStyle/>
          <a:p>
            <a:r>
              <a:rPr lang="uk-UA" dirty="0" smtClean="0">
                <a:solidFill>
                  <a:schemeClr val="tx1"/>
                </a:solidFill>
                <a:latin typeface="Times New Roman" pitchFamily="18" charset="0"/>
                <a:cs typeface="Times New Roman" pitchFamily="18" charset="0"/>
              </a:rPr>
              <a:t>Підготувала:</a:t>
            </a:r>
          </a:p>
          <a:p>
            <a:r>
              <a:rPr lang="uk-UA" dirty="0" smtClean="0">
                <a:solidFill>
                  <a:schemeClr val="tx1"/>
                </a:solidFill>
                <a:latin typeface="Times New Roman" pitchFamily="18" charset="0"/>
                <a:cs typeface="Times New Roman" pitchFamily="18" charset="0"/>
              </a:rPr>
              <a:t>Маркова Н.Є, </a:t>
            </a:r>
          </a:p>
          <a:p>
            <a:r>
              <a:rPr lang="uk-UA" dirty="0" smtClean="0">
                <a:solidFill>
                  <a:schemeClr val="tx1"/>
                </a:solidFill>
                <a:latin typeface="Times New Roman" pitchFamily="18" charset="0"/>
                <a:cs typeface="Times New Roman" pitchFamily="18" charset="0"/>
              </a:rPr>
              <a:t>вихователь </a:t>
            </a:r>
            <a:r>
              <a:rPr lang="uk-UA" dirty="0" err="1" smtClean="0">
                <a:solidFill>
                  <a:schemeClr val="tx1"/>
                </a:solidFill>
                <a:latin typeface="Times New Roman" pitchFamily="18" charset="0"/>
                <a:cs typeface="Times New Roman" pitchFamily="18" charset="0"/>
              </a:rPr>
              <a:t>Хлібодарівського</a:t>
            </a:r>
            <a:r>
              <a:rPr lang="uk-UA" dirty="0" smtClean="0">
                <a:solidFill>
                  <a:schemeClr val="tx1"/>
                </a:solidFill>
                <a:latin typeface="Times New Roman" pitchFamily="18" charset="0"/>
                <a:cs typeface="Times New Roman" pitchFamily="18" charset="0"/>
              </a:rPr>
              <a:t> НВК</a:t>
            </a:r>
          </a:p>
          <a:p>
            <a:r>
              <a:rPr lang="uk-UA" dirty="0" smtClean="0">
                <a:solidFill>
                  <a:schemeClr val="tx1"/>
                </a:solidFill>
                <a:latin typeface="Times New Roman" pitchFamily="18" charset="0"/>
                <a:cs typeface="Times New Roman" pitchFamily="18" charset="0"/>
              </a:rPr>
              <a:t> Волноваського району </a:t>
            </a:r>
          </a:p>
          <a:p>
            <a:r>
              <a:rPr lang="uk-UA" dirty="0" smtClean="0">
                <a:solidFill>
                  <a:schemeClr val="tx1"/>
                </a:solidFill>
                <a:latin typeface="Times New Roman" pitchFamily="18" charset="0"/>
                <a:cs typeface="Times New Roman" pitchFamily="18" charset="0"/>
              </a:rPr>
              <a:t>Донецької області </a:t>
            </a:r>
            <a:endParaRPr lang="ru-RU" dirty="0">
              <a:solidFill>
                <a:schemeClr val="tx1"/>
              </a:solidFill>
              <a:latin typeface="Times New Roman" pitchFamily="18" charset="0"/>
              <a:cs typeface="Times New Roman" pitchFamily="18" charset="0"/>
            </a:endParaRPr>
          </a:p>
        </p:txBody>
      </p:sp>
      <p:pic>
        <p:nvPicPr>
          <p:cNvPr id="13314" name="Picture 2" descr="Картинки по запросу дитячий садок"/>
          <p:cNvPicPr>
            <a:picLocks noChangeAspect="1" noChangeArrowheads="1"/>
          </p:cNvPicPr>
          <p:nvPr/>
        </p:nvPicPr>
        <p:blipFill>
          <a:blip r:embed="rId2" cstate="print"/>
          <a:srcRect/>
          <a:stretch>
            <a:fillRect/>
          </a:stretch>
        </p:blipFill>
        <p:spPr bwMode="auto">
          <a:xfrm>
            <a:off x="2060848" y="3851920"/>
            <a:ext cx="4267225" cy="250711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404664" y="233869"/>
            <a:ext cx="5472608" cy="89101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СТАРША ГРУПА</a:t>
            </a:r>
          </a:p>
          <a:p>
            <a:pPr marL="0" marR="0" lvl="0" indent="0" algn="ctr" defTabSz="914400" rtl="0" eaLnBrk="1" fontAlgn="base" latinLnBrk="0" hangingPunct="1">
              <a:lnSpc>
                <a:spcPct val="100000"/>
              </a:lnSpc>
              <a:spcBef>
                <a:spcPct val="0"/>
              </a:spcBef>
              <a:spcAft>
                <a:spcPct val="0"/>
              </a:spcAft>
              <a:buClrTx/>
              <a:buSzTx/>
              <a:buFontTx/>
              <a:buNone/>
              <a:tabLst/>
            </a:pPr>
            <a:endParaRPr lang="uk-UA" sz="1500" b="1" dirty="0">
              <a:solidFill>
                <a:srgbClr val="000000"/>
              </a:solidFill>
              <a:latin typeface="Times New Roman" pitchFamily="18" charset="0"/>
              <a:ea typeface="Arial Unicode MS" pitchFamily="34"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1.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Лічити до 10. Знайомство з геометричними фігурами та їх складовими</a:t>
            </a:r>
            <a:r>
              <a:rPr lang="ru-RU" sz="1500" dirty="0">
                <a:latin typeface="Times New Roman" pitchFamily="18" charset="0"/>
                <a:cs typeface="Times New Roman" pitchFamily="18" charset="0"/>
              </a:rPr>
              <a:t> </a:t>
            </a:r>
            <a:r>
              <a:rPr lang="ru-RU" sz="1500" dirty="0" smtClean="0">
                <a:latin typeface="Times New Roman" pitchFamily="18" charset="0"/>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(кути, вершина, сторони). Рішення прикладів за допомоги різних посібників.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Назва чисел від 1 до 10, встановлення відповідності між цифрою та їх назвою (числом), між числом і групою предметів.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Вивчення складу чисел у межах 10 за допомогою розкладання предметних множень на дві частини.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Знати назви тижнів, місяців (поточного, попереднього і наступного).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Аналізувати просторове розміщення предметів в більш складних ситуаціях (ліворуч від верблюда дві іграшки: заєць і ведмідь).</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Складання прикладів на додавання і відрахування за малюнками, за практичними діями. Знаки „+" (додати), „—„ (відняти), (дорівнює).</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Використання еталонних способів вимірювання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„Математика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на кухні",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„Економіка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для дошкільнят").</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Визначення розміщення предметів за двома координатами (назва рядка, стовпчика).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Розрізняти і правильно називати цифри ( 0, 1 -9).</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Вчити написанню чисел від 0, 1—9 (малювати, ліпити, вирізувати).</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ІІІ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1Складати приклади на додавання і відрахування за малюнками, словесним поясненням.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lvl="0" algn="just" eaLnBrk="0" fontAlgn="base" hangingPunct="0">
              <a:spcBef>
                <a:spcPct val="0"/>
              </a:spcBef>
              <a:spcAft>
                <a:spcPct val="0"/>
              </a:spcAf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Знайомство дітей з діленням цілого на частини (казка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„Два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жадібних ведмедя"). </a:t>
            </a:r>
          </a:p>
          <a:p>
            <a:pPr lvl="0" algn="just" eaLnBrk="0" fontAlgn="base" hangingPunct="0">
              <a:spcBef>
                <a:spcPct val="0"/>
              </a:spcBef>
              <a:spcAft>
                <a:spcPct val="0"/>
              </a:spcAft>
            </a:pPr>
            <a:r>
              <a:rPr lang="uk-UA" sz="1500" dirty="0" smtClean="0">
                <a:solidFill>
                  <a:srgbClr val="000000"/>
                </a:solidFill>
                <a:latin typeface="Times New Roman" pitchFamily="18" charset="0"/>
                <a:ea typeface="Arial Unicode MS" pitchFamily="34" charset="-128"/>
                <a:cs typeface="Times New Roman" pitchFamily="18" charset="0"/>
              </a:rPr>
              <a:t>3.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Знайомство з рішенням задач. Розв'язувати задачі на знаходження суми і залишку за допомогою малюнків або практичних дій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2531" name="Rectangle 3"/>
          <p:cNvSpPr>
            <a:spLocks noChangeArrowheads="1"/>
          </p:cNvSpPr>
          <p:nvPr/>
        </p:nvSpPr>
        <p:spPr bwMode="auto">
          <a:xfrm>
            <a:off x="0" y="287923"/>
            <a:ext cx="235962" cy="338554"/>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1"/>
          <p:cNvSpPr>
            <a:spLocks noChangeArrowheads="1"/>
          </p:cNvSpPr>
          <p:nvPr/>
        </p:nvSpPr>
        <p:spPr bwMode="auto">
          <a:xfrm>
            <a:off x="620688" y="1022267"/>
            <a:ext cx="5184576" cy="660180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just" fontAlgn="base">
              <a:spcBef>
                <a:spcPct val="0"/>
              </a:spcBef>
              <a:spcAft>
                <a:spcPct val="0"/>
              </a:spcAft>
            </a:pPr>
            <a:r>
              <a:rPr lang="uk-UA" sz="1600" b="1" dirty="0">
                <a:latin typeface="Times New Roman" pitchFamily="18" charset="0"/>
                <a:cs typeface="Times New Roman" pitchFamily="18" charset="0"/>
              </a:rPr>
              <a:t>Мета дошкільної пізнавальної </a:t>
            </a:r>
            <a:r>
              <a:rPr lang="uk-UA" sz="1600" b="1" dirty="0" smtClean="0">
                <a:latin typeface="Times New Roman" pitchFamily="18" charset="0"/>
                <a:cs typeface="Times New Roman" pitchFamily="18" charset="0"/>
              </a:rPr>
              <a:t>освіти</a:t>
            </a:r>
          </a:p>
          <a:p>
            <a:pPr algn="just" fontAlgn="base">
              <a:spcBef>
                <a:spcPct val="0"/>
              </a:spcBef>
              <a:spcAft>
                <a:spcPct val="0"/>
              </a:spcAft>
            </a:pPr>
            <a:endParaRPr lang="uk-UA" sz="1600" b="1" dirty="0">
              <a:latin typeface="Times New Roman" pitchFamily="18" charset="0"/>
              <a:cs typeface="Times New Roman" pitchFamily="18" charset="0"/>
            </a:endParaRPr>
          </a:p>
          <a:p>
            <a:pPr algn="just" fontAlgn="base">
              <a:spcBef>
                <a:spcPct val="0"/>
              </a:spcBef>
              <a:spcAft>
                <a:spcPct val="0"/>
              </a:spcAft>
            </a:pPr>
            <a:endParaRPr lang="ru-RU" sz="1600" b="1" dirty="0">
              <a:latin typeface="Times New Roman" pitchFamily="18" charset="0"/>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Організовуючи групу «Цікава математика», я прагнула створити сприятливі умови для ефективного формування у дошкільників компетентності у сфері життєдіяльності «Пізнавальний розвиток».</a:t>
            </a:r>
          </a:p>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Я ставили за мету: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Формування зачатків пізнавального розвитку, наукового світобачення, поглядів, переконань;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Розвиток позитивного емоційно-ціннісного ставлення до математики;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Формування практичних умінь.</a:t>
            </a:r>
          </a:p>
          <a:p>
            <a:pPr marL="0" marR="0" lvl="0" indent="0" algn="just" defTabSz="914400" rtl="0" eaLnBrk="0" fontAlgn="base" latinLnBrk="0" hangingPunct="0">
              <a:lnSpc>
                <a:spcPct val="100000"/>
              </a:lnSpc>
              <a:spcBef>
                <a:spcPct val="0"/>
              </a:spcBef>
              <a:spcAft>
                <a:spcPct val="0"/>
              </a:spcAft>
              <a:buClrTx/>
              <a:buSzTx/>
              <a:buFontTx/>
              <a:buNone/>
              <a:tabLst/>
            </a:pPr>
            <a:endParaRPr lang="uk-UA" sz="1500" dirty="0">
              <a:solidFill>
                <a:srgbClr val="000000"/>
              </a:solidFill>
              <a:latin typeface="Times New Roman" pitchFamily="18" charset="0"/>
              <a:ea typeface="Arial Unicode MS" pitchFamily="34" charset="-128"/>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Принципи побудови програми профільної групи</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Доступність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Систематичність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Послідовність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Науковість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Зв'язок навчання з життям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Урахування вікових особливостей дитини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Повторюваність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Наступність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Реальність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Цілеспрямованість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Реалізація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особистісно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орієнтованого підходу</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1"/>
          <p:cNvSpPr>
            <a:spLocks noChangeArrowheads="1"/>
          </p:cNvSpPr>
          <p:nvPr/>
        </p:nvSpPr>
        <p:spPr bwMode="auto">
          <a:xfrm>
            <a:off x="548680" y="611560"/>
            <a:ext cx="5328592" cy="67864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Компоненти математичних здібностей</a:t>
            </a:r>
          </a:p>
          <a:p>
            <a:pPr marL="0" marR="0" lvl="0" indent="0" algn="just" defTabSz="914400" rtl="0" eaLnBrk="1" fontAlgn="base" latinLnBrk="0" hangingPunct="1">
              <a:lnSpc>
                <a:spcPct val="100000"/>
              </a:lnSpc>
              <a:spcBef>
                <a:spcPct val="0"/>
              </a:spcBef>
              <a:spcAft>
                <a:spcPct val="0"/>
              </a:spcAft>
              <a:buClrTx/>
              <a:buSzTx/>
              <a:buFontTx/>
              <a:buNone/>
              <a:tabLst/>
            </a:pPr>
            <a:endParaRPr lang="uk-UA" sz="1500" dirty="0">
              <a:solidFill>
                <a:srgbClr val="000000"/>
              </a:solidFill>
              <a:latin typeface="Times New Roman" pitchFamily="18" charset="0"/>
              <a:ea typeface="Arial Unicode MS" pitchFamily="34" charset="-128"/>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3дібність	до формалізації математичного матеріалу, до відділення форми від змісту, абстрагування від конкретних кількісних відносин і просторових форм і оперування формальними структурами,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структурами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відносин і зв'язків;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3датність	узагальнювати математичний матеріал, виокремлювати головне, відволікаючись від несуттєвого, бачити загальне в зовні різному;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3датність	до оперування числової і знаковою символікою;</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3дібність	до «послідовного, правильно розчленованому логічного міркування », пов'язаного з потребою в доказах, обґрунтуванні, висновках;</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3датність	скорочувати процес міркування, мислити згорнутими структурами;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6.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3дібність	до оборотності розумового процесу (до переходу з прямого на зворотний хід думки);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7. Гнучкість	мислення, здатність до перемикання від однієї розумової операції до іншої, свобода від сковує впливу шаблонів і трафаретів;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8. Математична	пам'ять. Можна припустити, що її характерні особливості також витікають з особливостей математичної науки, що це пам'ять на узагальнення, формалізовані структури, логічні схеми;</a:t>
            </a: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9. Здатність до просторових уявлень, яка прямим чином пов'язана з наявністю такої галузі математики як геометрія</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1"/>
          <p:cNvSpPr>
            <a:spLocks noChangeArrowheads="1"/>
          </p:cNvSpPr>
          <p:nvPr/>
        </p:nvSpPr>
        <p:spPr bwMode="auto">
          <a:xfrm>
            <a:off x="476672" y="295424"/>
            <a:ext cx="5472608" cy="84946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6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Умови, що сприяють формуванню логіко-математичної компетентності</a:t>
            </a:r>
            <a:r>
              <a:rPr lang="ru-RU" sz="1600" b="1" dirty="0">
                <a:latin typeface="Times New Roman" pitchFamily="18" charset="0"/>
                <a:cs typeface="Times New Roman" pitchFamily="18" charset="0"/>
              </a:rPr>
              <a:t> </a:t>
            </a:r>
            <a:r>
              <a:rPr lang="ru-RU" sz="1600" b="1" dirty="0" smtClean="0">
                <a:latin typeface="Times New Roman" pitchFamily="18" charset="0"/>
                <a:cs typeface="Times New Roman" pitchFamily="18" charset="0"/>
              </a:rPr>
              <a:t> </a:t>
            </a:r>
            <a:r>
              <a:rPr kumimoji="0" lang="uk-UA" sz="16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дошкільників</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Важливим чинником досягнення успіху у справі формування </a:t>
            </a:r>
            <a:r>
              <a:rPr kumimoji="0" lang="uk-UA" sz="14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логіко-</a:t>
            </a: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математичної компетентності дошкільників є те, що педагоги під час освітнього процесу створюють відповідні умови, а саме:</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Надають дітям максимум свободи;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Заохочують творчу ініціативу;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Домагаються, щоб заняття чи самостійна діяльність викликали у дітей позитивні емоції;</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Не забувають похвалити кожну дитину;</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Не загострюють увагу на невдачах;</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Під час проведення логіко-математичних ігор не змушують дітей брати у них участь;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Якщо хтось із дітей не впорався із завданням відразу, відкладають його, але обов'язково повертаються до цього завдання трохи згодом;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появою перших ознак утоми або втрати інтересу до заняття припиняють його;</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Отриманий результат порівнюють лише з попереднім результатом;</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Перед проведенням гри сам вихователь «програє» всі дії і, якщо це можливо, передбачає додаткові варіанти;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У роботі з дітьми молодшого та середнього дошкільного віку використовують казкові сюжети, а для старших дошкільників - елементи змагань;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Спонукають дітей розмірковувати, пояснювати свої дії;</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Якщо дитина зіткнулася з труднощами, знаходять разом з нею спосіб виконання завдання.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Вихователі намагаються так організувати педагогічний процес, щоб діти самостійно приходили до «відкриття». А для цього постійно створюють проблемні ситуації, ставлячи перед малюками запитання «чому?». Розв'язання проблемних завдань, пошук відповідей на запитання «хто вважає інакше?», «як можна зробити по-іншому?» розвивають у дітей логічне мислення, самостійність.</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4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Хочеться наголосити, що важливі не стільки логіко-математичні уміння дитини самі по собі, скільки її здатність використовувати їх у різних життєвих ситуаціях, розсудливо поводитися, проявляти високу пізнавальну активність, кмітливість, гнучкість мислення, самостійність суджень, отже, використовувати не лише в умовах дитячого садка, а й поза ним.</a:t>
            </a:r>
            <a:endParaRPr kumimoji="0" lang="uk-UA"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476672" y="323528"/>
            <a:ext cx="5256584" cy="79406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effectLst/>
                <a:latin typeface="Times New Roman" pitchFamily="18" charset="0"/>
                <a:ea typeface="Arial Unicode MS" pitchFamily="34" charset="-128"/>
                <a:cs typeface="Times New Roman" pitchFamily="18" charset="0"/>
              </a:rPr>
              <a:t>Діагностика з математики</a:t>
            </a:r>
            <a:endParaRPr kumimoji="0" lang="ru-RU" sz="1500" b="1" i="0" u="none" strike="noStrike" cap="none" normalizeH="0" baseline="0" dirty="0" smtClean="0">
              <a:ln>
                <a:noFill/>
              </a:ln>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effectLst/>
                <a:latin typeface="Times New Roman" pitchFamily="18" charset="0"/>
                <a:ea typeface="Arial Unicode MS" pitchFamily="34" charset="-128"/>
                <a:cs typeface="Times New Roman" pitchFamily="18" charset="0"/>
              </a:rPr>
              <a:t>ІІ</a:t>
            </a:r>
            <a:r>
              <a:rPr kumimoji="0" lang="uk-UA" sz="1500" b="1" i="0" u="none" strike="noStrike" cap="none" normalizeH="0" dirty="0" smtClean="0">
                <a:ln>
                  <a:noFill/>
                </a:ln>
                <a:effectLst/>
                <a:latin typeface="Times New Roman" pitchFamily="18" charset="0"/>
                <a:ea typeface="Arial Unicode MS" pitchFamily="34" charset="-128"/>
                <a:cs typeface="Times New Roman" pitchFamily="18" charset="0"/>
              </a:rPr>
              <a:t> молодша група</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uk-UA" sz="1500" b="1" i="0" u="none" strike="noStrike" cap="none" normalizeH="0" dirty="0" smtClean="0">
              <a:ln>
                <a:noFill/>
              </a:ln>
              <a:effectLst/>
              <a:latin typeface="Times New Roman" pitchFamily="18" charset="0"/>
              <a:ea typeface="Arial Unicode MS" pitchFamily="34" charset="-128"/>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buFontTx/>
              <a:buAutoNum type="arabicPeriod"/>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Вміння лічити в межах 5 в прямому порядку.</a:t>
            </a:r>
          </a:p>
          <a:p>
            <a:pPr marL="342900" marR="0" lvl="0" indent="-342900" algn="l" defTabSz="914400" rtl="0" eaLnBrk="0" fontAlgn="base" latinLnBrk="0" hangingPunct="0">
              <a:lnSpc>
                <a:spcPct val="100000"/>
              </a:lnSpc>
              <a:spcBef>
                <a:spcPct val="0"/>
              </a:spcBef>
              <a:spcAft>
                <a:spcPct val="0"/>
              </a:spcAft>
              <a:buClrTx/>
              <a:buSzTx/>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	</a:t>
            </a:r>
            <a:endParaRPr lang="uk-UA" sz="1500" dirty="0">
              <a:latin typeface="Times New Roman" pitchFamily="18" charset="0"/>
              <a:ea typeface="Arial Unicode MS" pitchFamily="34" charset="-128"/>
              <a:cs typeface="Times New Roman" pitchFamily="18" charset="0"/>
            </a:endParaRPr>
          </a:p>
          <a:p>
            <a:pPr marL="342900" marR="0" lvl="0" indent="-342900" algn="l" defTabSz="914400" rtl="0" eaLnBrk="0" fontAlgn="base" latinLnBrk="0" hangingPunct="0">
              <a:lnSpc>
                <a:spcPct val="100000"/>
              </a:lnSpc>
              <a:spcBef>
                <a:spcPct val="0"/>
              </a:spcBef>
              <a:spcAft>
                <a:spcPct val="0"/>
              </a:spcAft>
              <a:buClrTx/>
              <a:buSzTx/>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2. Вміння узнавати цифри у межах 5.</a:t>
            </a:r>
          </a:p>
          <a:p>
            <a:pPr marL="342900" marR="0" lvl="0" indent="-342900" algn="l" defTabSz="914400" rtl="0" eaLnBrk="0" fontAlgn="base" latinLnBrk="0" hangingPunct="0">
              <a:lnSpc>
                <a:spcPct val="100000"/>
              </a:lnSpc>
              <a:spcBef>
                <a:spcPct val="0"/>
              </a:spcBef>
              <a:spcAft>
                <a:spcPct val="0"/>
              </a:spcAft>
              <a:buClrTx/>
              <a:buSzTx/>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3. Вміння порівнювати 2 предмета за довжиною, шириною, висотою.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4. Вміння впізнавати та називати квадрат, круг, трикутник, шар, куб.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5. Вміння називати частини доби аналізувати їх послідовність.</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	</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6. Вміння розпізнавати праву та ліву руку.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7. Вміння знаходити багато та один предмет. (За картинками)	</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8. Вміння порівнювати групи предметів (до 5 предметів), на підставі</a:t>
            </a:r>
            <a:r>
              <a:rPr lang="ru-RU" sz="1500" dirty="0">
                <a:latin typeface="Times New Roman" pitchFamily="18" charset="0"/>
                <a:cs typeface="Times New Roman" pitchFamily="18" charset="0"/>
              </a:rPr>
              <a:t> </a:t>
            </a:r>
            <a:r>
              <a:rPr lang="ru-RU" sz="1500" dirty="0" smtClean="0">
                <a:latin typeface="Times New Roman" pitchFamily="18" charset="0"/>
                <a:cs typeface="Times New Roman" pitchFamily="18" charset="0"/>
              </a:rPr>
              <a:t> </a:t>
            </a: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складання пар, виражати словами яких предметів більше, менше, порівну.</a:t>
            </a:r>
          </a:p>
          <a:p>
            <a:pPr marL="0" marR="0" lvl="0" indent="0" algn="l" defTabSz="914400" rtl="0" eaLnBrk="0" fontAlgn="base" latinLnBrk="0" hangingPunct="0">
              <a:lnSpc>
                <a:spcPct val="100000"/>
              </a:lnSpc>
              <a:spcBef>
                <a:spcPct val="0"/>
              </a:spcBef>
              <a:spcAft>
                <a:spcPct val="0"/>
              </a:spcAft>
              <a:buClrTx/>
              <a:buSzTx/>
              <a:buFontTx/>
              <a:buNone/>
              <a:tabLst/>
            </a:pPr>
            <a:endParaRPr lang="uk-UA" sz="1500" b="1" dirty="0">
              <a:latin typeface="Times New Roman" pitchFamily="18" charset="0"/>
              <a:ea typeface="Arial Unicode MS" pitchFamily="34" charset="-128"/>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effectLst/>
                <a:latin typeface="Times New Roman" pitchFamily="18" charset="0"/>
                <a:ea typeface="Arial Unicode MS" pitchFamily="34" charset="-128"/>
                <a:cs typeface="Times New Roman" pitchFamily="18" charset="0"/>
              </a:rPr>
              <a:t>Рівень знань  Підрахунок результатів</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1 бал - дитина не відповіла	</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8-11 балів - низький рівень	</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2 бала - дитина відповіла за допомогою вихователя</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12 -18 - середній рівень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З бала - дитина відповіла правильно, самостійно.	</a:t>
            </a:r>
            <a:endParaRPr kumimoji="0" lang="ru-RU" sz="1500" b="0"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effectLst/>
                <a:latin typeface="Times New Roman" pitchFamily="18" charset="0"/>
                <a:ea typeface="Arial Unicode MS" pitchFamily="34" charset="-128"/>
                <a:cs typeface="Times New Roman" pitchFamily="18" charset="0"/>
              </a:rPr>
              <a:t>19 - 24 - високий рівень</a:t>
            </a:r>
            <a:endParaRPr kumimoji="0" lang="ru-RU" sz="15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1"/>
          <p:cNvSpPr>
            <a:spLocks noChangeArrowheads="1"/>
          </p:cNvSpPr>
          <p:nvPr/>
        </p:nvSpPr>
        <p:spPr bwMode="auto">
          <a:xfrm>
            <a:off x="476672" y="380728"/>
            <a:ext cx="5400600" cy="7709803"/>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Діагностика з математики	</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Середня група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Вміння лічити у межах 10 в прямому порядку та в межах 5 в зворотному	порядку.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tab pos="2867025" algn="l"/>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Вміння порівнювати групи предметів (до 10 предметів) на підставі</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складання пар, виражати словами яких предметів більше, менше, порівну.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Вміння узнавати цифри у межах 10.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Вміння порівнювати, спираючись на наочність, числа в межах 5, які</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знаходяться поряд.</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5.Вміння порівнювати предмети за довжиною, шириною, висотою,</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розкладати до 5 предметів</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у порядку зростання</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виражати в мові</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співвідношення між ними (ширше-вужче, довше - коротше і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т.ін</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6.Вміння впізнавати та називати квадрат, круг, трикутник, прямокутник,</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циліндр.</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7 Вміння називати частини доби, дні тижня, місяці року, встановлювати послідовність.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8. Вміння визначати направлення руху від себе (направо, вліво, вперед, назад,</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вверх, вниз)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9 Вміння показувати праву та ліву руки, предмети, які знаходяться ліворуч</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праворуч від предмета.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Рівень знань</a:t>
            </a:r>
            <a:r>
              <a:rPr kumimoji="0" lang="uk-UA" sz="1500" b="1"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Підрахунок результатів</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бал - дитина не відповіла</a:t>
            </a: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9-14 балів – низький рівень</a:t>
            </a:r>
          </a:p>
          <a:p>
            <a:pPr marL="0" marR="0" lvl="0" indent="0" algn="just" defTabSz="914400" rtl="0" eaLnBrk="0" fontAlgn="base" latinLnBrk="0" hangingPunct="0">
              <a:lnSpc>
                <a:spcPct val="100000"/>
              </a:lnSpc>
              <a:spcBef>
                <a:spcPct val="0"/>
              </a:spcBef>
              <a:spcAft>
                <a:spcPct val="0"/>
              </a:spcAft>
              <a:buClrTx/>
              <a:buSzTx/>
              <a:buFontTx/>
              <a:buNone/>
              <a:tabLst/>
            </a:pPr>
            <a:endParaRPr lang="uk-UA" sz="1500" dirty="0" smtClean="0">
              <a:solidFill>
                <a:srgbClr val="000000"/>
              </a:solidFill>
              <a:latin typeface="Times New Roman" pitchFamily="18" charset="0"/>
              <a:ea typeface="Arial Unicode MS" pitchFamily="34" charset="-128"/>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Бали – дитина відповіла за допомогою вихователя</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15-20-середній рівень	</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бала - дитина відповіла правильно, самостійно.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21-27 – високий рівень</a:t>
            </a:r>
            <a:r>
              <a:rPr kumimoji="0" lang="ru-RU" sz="1500" b="0" i="0" u="none" strike="noStrike" cap="none" normalizeH="0" baseline="0" dirty="0" smtClean="0">
                <a:ln>
                  <a:noFill/>
                </a:ln>
                <a:solidFill>
                  <a:schemeClr val="tx1"/>
                </a:solidFill>
                <a:effectLst/>
                <a:latin typeface="Times New Roman" pitchFamily="18" charset="0"/>
                <a:cs typeface="Times New Roman" pitchFamily="18"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476672" y="483324"/>
            <a:ext cx="5544616" cy="770980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Діагностика з математики	</a:t>
            </a:r>
            <a:endParaRPr kumimoji="0" lang="ru-RU" sz="1500" b="1"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Старша група</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1.Лічба в межах 10 в прямому та зворотному напрямку.</a:t>
            </a:r>
            <a:endParaRPr lang="ru-RU" sz="1500" dirty="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2.Вміння правильно користуватися порядковими та кількісним</a:t>
            </a:r>
            <a:r>
              <a:rPr lang="uk-UA" sz="1500" dirty="0" smtClean="0">
                <a:solidFill>
                  <a:srgbClr val="000000"/>
                </a:solidFill>
                <a:latin typeface="Times New Roman" pitchFamily="18" charset="0"/>
                <a:ea typeface="Arial Unicode MS" pitchFamily="34" charset="-128"/>
                <a:cs typeface="Times New Roman" pitchFamily="18" charset="0"/>
              </a:rPr>
              <a:t>и</a:t>
            </a:r>
            <a:r>
              <a:rPr lang="ru-RU" sz="1500" dirty="0">
                <a:latin typeface="Times New Roman" pitchFamily="18" charset="0"/>
                <a:cs typeface="Times New Roman" pitchFamily="18" charset="0"/>
              </a:rPr>
              <a:t>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числівниками.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3.Порівнювати числа в межах 10, які знаходяться поряд, спираючись на</a:t>
            </a:r>
            <a:r>
              <a:rPr lang="ru-RU" sz="1500" dirty="0">
                <a:latin typeface="Times New Roman" pitchFamily="18" charset="0"/>
                <a:cs typeface="Times New Roman" pitchFamily="18" charset="0"/>
              </a:rPr>
              <a:t>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наочність.</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Вміння	називати попередні та послідуючі числа в межах 10.</a:t>
            </a:r>
            <a:endParaRPr lang="uk-UA" sz="1500" dirty="0">
              <a:solidFill>
                <a:srgbClr val="000000"/>
              </a:solidFill>
              <a:latin typeface="Times New Roman" pitchFamily="18" charset="0"/>
              <a:ea typeface="Arial Unicode MS" pitchFamily="34" charset="-128"/>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Склад	числа 5 на підставі предметних дій.</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ru-RU" sz="1500" dirty="0" smtClean="0">
                <a:latin typeface="Times New Roman" pitchFamily="18" charset="0"/>
                <a:cs typeface="Times New Roman" pitchFamily="18" charset="0"/>
              </a:rPr>
              <a:t>6.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Вміння	співвідносити цифру з кількістю предметів.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7. Розміщати	предмети в порядку збільшення та зменшення за висотою, й</a:t>
            </a:r>
            <a:r>
              <a:rPr lang="ru-RU" sz="1500" dirty="0">
                <a:latin typeface="Times New Roman" pitchFamily="18" charset="0"/>
                <a:cs typeface="Times New Roman" pitchFamily="18" charset="0"/>
              </a:rPr>
              <a:t>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шириною, довжиною.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8.Вміння впізнавати і називати круг, квадрат, трикутник, прямокутник, овал.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9. Вміння	складати з частин ціле.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10 Вміння	виражати словами місцезнаходження предмета (зверху, знизу праворуч, ліворуч, посередині)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11 . Вміння називати частини доби.</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12.Вміння називати послідовність днів тижню.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13.Вміння послідовно називати місяці року.</a:t>
            </a:r>
            <a:endParaRPr lang="ru-RU" sz="1500" dirty="0">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14.</a:t>
            </a:r>
            <a:r>
              <a:rPr kumimoji="0" lang="ru-RU" sz="1500" b="0" i="0"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Находити схожість та різність предметів.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15.Вміти класифікувати предмети за формою, кольору, розміру.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Рівень знань	Підрахунок результатів</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1"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бал - дитина не відповіла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15-22 бали-низький рівень</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бала - дитина відповіла за допомогою вихователя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23-35 - середній рівень</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бала - дитина відповіла правильно, самостійно.	</a:t>
            </a:r>
            <a:endParaRPr kumimoji="0" lang="ru-RU" sz="1500" b="0" i="0"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36-45 - високий рівень.	</a:t>
            </a:r>
            <a:endParaRPr kumimoji="0" lang="uk-UA" sz="1500" b="0" i="0"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1"/>
          <p:cNvSpPr>
            <a:spLocks noChangeArrowheads="1"/>
          </p:cNvSpPr>
          <p:nvPr/>
        </p:nvSpPr>
        <p:spPr bwMode="auto">
          <a:xfrm>
            <a:off x="404664" y="395536"/>
            <a:ext cx="5832648" cy="81714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Орієнтовні </a:t>
            </a:r>
            <a:r>
              <a:rPr kumimoji="0" lang="uk-UA" sz="1500" b="1"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логіко-математнчні</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завдання для вивчення динаміки досягнень дітей відповідно до вимог Державної</a:t>
            </a:r>
          </a:p>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базової програми розвитку дитини</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дошкільного віку «Я у Світі»</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«Природа»</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lang="uk-UA" sz="1500" dirty="0" smtClean="0">
                <a:solidFill>
                  <a:srgbClr val="000000"/>
                </a:solidFill>
                <a:latin typeface="Times New Roman" pitchFamily="18" charset="0"/>
                <a:ea typeface="Arial Unicode MS" pitchFamily="34" charset="-128"/>
                <a:cs typeface="Times New Roman" pitchFamily="18" charset="0"/>
              </a:rPr>
              <a:t>1.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Яка	погода на картинці? Як одягнені люди?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Розклади  овочі	і  фрукти на тарілочки відповідного</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кольору.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Посади	метеликів на великі квіточки, а бджілок-а маленькі.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Покажи,	на якому дереві вишеньки ростуть високо, а на якому-низько.</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«Культура»</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.Поділи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іграшки (посуд) на дві групи: великі,маленькі.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2.Порівняй, кого більше. Що зробити, щоб їх стало порівну? Кого менше?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З.Чи порівну кошенят і м'ячиків?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На	які геометричні фігури схожі ці предмети (круг,квадрат,трикутник)?</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Що	ти робиш зараз? Що робитимеш потім?</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«Люди»</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Хто	у твоїй сім'ї молодший? Старший?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Розташуй	цих людей від найменшого до найстаршого.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Скільки	тут хлопчиків, скільки дівчаток?</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Хто товщий?</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a:t>
            </a: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фера «Я сам»</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.Покажи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частини тіла, яких у тебе по одній.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2.У який одяг ти сьогодні вдягнений (вдягнена)? Чим він відрізняється від одягу дівчинки (хлопчика)?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З.Чим ти відрізняєшся від немовляти? Дорослого? Старої людини?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Скільки тобі років?</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1"/>
          <p:cNvSpPr>
            <a:spLocks noChangeArrowheads="1"/>
          </p:cNvSpPr>
          <p:nvPr/>
        </p:nvSpPr>
        <p:spPr bwMode="auto">
          <a:xfrm>
            <a:off x="404664" y="223895"/>
            <a:ext cx="5472608" cy="79406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ІІ</a:t>
            </a:r>
            <a:r>
              <a:rPr kumimoji="0" lang="uk-UA" sz="1500" b="1"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a:t>
            </a: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вартал</a:t>
            </a:r>
            <a:endParaRPr kumimoji="0" lang="ru-RU" sz="15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Сфера «Природа»</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1. На	які геометричні фігури схожі ці люди?</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2. Угору	чи вниз летить повітряна кулька? Куди падають сніжинки?</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3. Поклади	на смужку стільки ж горішків, скільки на ній білочок?</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4. Допоможи	тваринам знайти своїх дитинчат?</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Сфера «Культура»</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Назви	предмети такої самої форми (круг,квадрат,куб,шар), що знаходяться у кімнаті. Чим вони відрізняються?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Підбери	пару до кожної рукавички.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Назви,що	тут тверде,м'яке,пухнасте,колюче.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Яких	предметів більше? Яких менше? Як зробити порівну?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Розклади	картинки у тому порядку, в якому розвивалися події.</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«Люди»</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І.Зі скількох осіб складається твоя сім'я?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Як	ти гадаєш, коли відбуваються події, зображені на картинці: зранку, вдень чи вночі? Чому ти так вважаєш?</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Де	на сімейній фотографії (малюнку) знаходишся ти, тато, мама, бабуся, дідусь?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Хто	з дівчаток нижчий, а хто вищий?</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«Я сам»</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Скільки у тебе іграшок? А скільки у тебе носиків?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Яким	ти був, коли був маленьким? Яким ти хочеш стати, коли будеш дорослим? Чому ти навчишся?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У	яку частину доби ти виконуєш дії, зображені на картинці?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Що	знаходиться близько від тебе, а що далеко?</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1"/>
          <p:cNvSpPr>
            <a:spLocks noChangeArrowheads="1"/>
          </p:cNvSpPr>
          <p:nvPr/>
        </p:nvSpPr>
        <p:spPr bwMode="auto">
          <a:xfrm>
            <a:off x="548680" y="460243"/>
            <a:ext cx="5256584" cy="7755969"/>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482600" algn="just"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III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8260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«Природа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t>
            </a:r>
          </a:p>
          <a:p>
            <a:pPr marL="0" marR="0" lvl="0" indent="48260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Упізнай, яку пору року зображено на картинці. Як ти дізнався?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Підбери	квіти до ваз за розміром.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Розкажи,</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де росте гриб (на пеньку, під деревом, поряд з квіткою).</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Поділи тварин на дві групи: дикі і свійські (дорослі і дитинчата).</a:t>
            </a:r>
          </a:p>
          <a:p>
            <a:pPr marR="0" lvl="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«Культура»</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.Як</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ти вважаєш, який із предметів важчий: цвях чи ложка?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У</a:t>
            </a:r>
            <a:r>
              <a:rPr lang="uk-UA" sz="1500" dirty="0">
                <a:solidFill>
                  <a:srgbClr val="000000"/>
                </a:solidFill>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тебе скільки олівців? (Один.) А у мене? (Багато.)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Що</a:t>
            </a:r>
            <a:r>
              <a:rPr lang="uk-UA" sz="1500" dirty="0">
                <a:solidFill>
                  <a:srgbClr val="000000"/>
                </a:solidFill>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було намальовано спочатку, що - потім?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Предмет	якого кольору зайвий? Чому?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Розклади	картинки на дві групи (їжак , кактус, курча, кошеня; подушка, крісло, табурет, лавка).</a:t>
            </a:r>
          </a:p>
          <a:p>
            <a:pPr marR="0" lvl="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«Люди»  </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.Скільки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дітей на перших санчатах? На других?</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2.Чим відрізняються люди, зображені на картинці? (Зріст, повнота,вік, колір, волосся).</a:t>
            </a: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З.Хто іде першим? Останнім?</a:t>
            </a:r>
          </a:p>
          <a:p>
            <a:pPr marR="0" lvl="0" algn="just" defTabSz="914400" rtl="0" eaLnBrk="0" fontAlgn="base" latinLnBrk="0" hangingPunct="0">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Сфера «Я сам»</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.Що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ти робитимеш у вихідні дні? Що ти робитимеш завтра?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Що	розміщується справа від тебе, зліва, перед тобою, за столом тобою?</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Назви	свою домашню адресу.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R="0" lvl="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4.Чим твоя зовнішність відрізняється від зовнішності...(ім'я дитини протилежної статі)?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48260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260648" y="539552"/>
            <a:ext cx="5688632" cy="83529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4337" name="Rectangle 1"/>
          <p:cNvSpPr>
            <a:spLocks noChangeArrowheads="1"/>
          </p:cNvSpPr>
          <p:nvPr/>
        </p:nvSpPr>
        <p:spPr bwMode="auto">
          <a:xfrm>
            <a:off x="260648" y="251520"/>
            <a:ext cx="5616624" cy="81406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4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a:t>
            </a:r>
            <a:r>
              <a:rPr kumimoji="0" lang="uk-UA" sz="14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ояснювальна записка</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Останнім часом методика формування елементарних математичних уявлень у дошкільників зазнала значних змін, що торкнулись як змісту так і форм та методів навчання.</a:t>
            </a:r>
            <a:endParaRPr kumimoji="0" lang="ru-RU"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Кожен дошкільник - маленький дослідник, який з радістю та здивуванням відкриває для себе навколишній світ разом із математикою. Вона все більш прагне до встановлення зв'язків між різними видами дитячої діяльності (ігрова, трудова, музична, образотворча), а також зв'язків у самому процесі навчання, зокрема інтеграції різних видів занять (математика - образотворча діяльність, математика - фізкультура, математика в музиці, математика навколо).</a:t>
            </a:r>
            <a:endParaRPr kumimoji="0" lang="ru-RU"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Математика - та діяльність, яка дає можливість не просто накопичувати і поглиблювати знання, а вчить самостійно і нестандартно міркувати, грамотно обґрунтувати свою точку зору, самостійно приймати рішення.</a:t>
            </a:r>
            <a:endParaRPr kumimoji="0" lang="ru-RU" sz="15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Дошкільнят навчаємо математиці в процесі різноманітної діяльності: гри, праці, навчання. За допомогою традиційних форм роботи не можливо у повному обсязі вирішити проблему розвитку математичних здібностей.</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Тому розробляючи свою програму,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ми будували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її на нетрадиційних прийомах навчання математики. У практиці роботи дитячого садка найбільшого поширення набули комбіновані заняття (на одне заняття виносять 2-3 програмних завдання). У такому разі важливо враховувати взаємозв'язок між ними. Бажано, щоб друга частина заняття була логічним продовженням першої. На початку заняття пропонуємо завдання на повторення, це допомагає вихователеві активізувати дітей, настроїти їх на активну пізнавальну роботу надалі. Передбачити використання математичних знань у повсякденній діяльності та на інших заняттях. Певну роботу плануємо на занятті з фізкультури і музики, образотворчої діяльності та розвитку мови. Враховуючи оптимальне поєднання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дороктальної</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трупової та індивідуальної форми навчальної діяльності. </a:t>
            </a:r>
            <a:endParaRPr kumimoji="0" lang="uk-UA" sz="15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04664" y="467544"/>
            <a:ext cx="5472608" cy="84249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5361" name="Rectangle 1"/>
          <p:cNvSpPr>
            <a:spLocks noChangeArrowheads="1"/>
          </p:cNvSpPr>
          <p:nvPr/>
        </p:nvSpPr>
        <p:spPr bwMode="auto">
          <a:xfrm>
            <a:off x="476672" y="370850"/>
            <a:ext cx="5184576" cy="84023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Заняття проводяться у формі інтелектуальної гри. Діти розв'язують оригінальні математичні задачі,</a:t>
            </a:r>
            <a:r>
              <a:rPr kumimoji="0" lang="uk-UA" sz="1500" b="0" i="0" u="none" strike="noStrike" cap="none" normalizeH="0" baseline="0" dirty="0" smtClean="0">
                <a:ln>
                  <a:noFill/>
                </a:ln>
                <a:solidFill>
                  <a:schemeClr val="tx1"/>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завдання математичної логіки, конструювання, завдання, що сприяють естетичному вихованню та розвитку загальної культури дітей. В кожній діяльності діти розв'язують задачі з принципом «від простого до складного». Завдання не лякають складністю, а навпаки, приваблюють малюків результатом розв'язування (ялинка - це три трикутника різні за розміром; дім - трикутник та квадрат).</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Суть</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програми в комплексному підході до рішення проблеми розвитку елементарних математичних здібностей дітей.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1"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Мета програми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формування елементарних математичних уявлень, спрямовані на математичний розвиток логічного мислення (аналіз, синтез, порівняння, узагальнення, класифікація, аналогія), розвиток творчих здібностей, фантазії, уяви, конструктивних умінь, розвиток гострого зору і</a:t>
            </a:r>
            <a:r>
              <a:rPr lang="ru-RU" sz="1500" dirty="0">
                <a:latin typeface="Times New Roman" pitchFamily="18" charset="0"/>
                <a:cs typeface="Times New Roman" pitchFamily="18" charset="0"/>
              </a:rPr>
              <a:t>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точності у розрізнюванні, на </a:t>
            </a:r>
            <a:r>
              <a:rPr kumimoji="0" lang="uk-UA" sz="1500"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розмірення</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і збагачення первісної орієнтації дитини в кількісних відношеннях навколишньої дійсності.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ПРИНЦИПИ ПОБУДОВИ ПРОГРАМИ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Сучасна методика навчання математики - зв'язок між різними видами дитячої діяльності.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Систематизація математичної освіти дітей.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3.Включення математичної діяльності в цілісний педагогічний процес.</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4.Поєднання навчання з розвитком самостійності, пізнавальної активності.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З</a:t>
            </a:r>
            <a:r>
              <a:rPr kumimoji="0" lang="uk-UA" sz="1500" b="1" i="0" u="none" strike="noStrike" cap="none" normalizeH="0" baseline="0" dirty="0" smtClean="0" bmk="">
                <a:ln>
                  <a:noFill/>
                </a:ln>
                <a:solidFill>
                  <a:schemeClr val="tx1"/>
                </a:solidFill>
                <a:effectLst/>
                <a:latin typeface="Times New Roman" pitchFamily="18" charset="0"/>
                <a:ea typeface="Times New Roman" pitchFamily="18" charset="0"/>
                <a:cs typeface="Times New Roman" pitchFamily="18" charset="0"/>
              </a:rPr>
              <a:t>АВДАННЯ ВИХОВАННЯ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1. Початкові математичні знання формувати в дошкільнят у взаємозв'язку, пов'язуючи одне поняття з іншим.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2. Враховувати єдність освітніх, розвиваючих та виховних завдань.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3.Передбачати використання математичних знань у повсякденній діяльності та на інших заняттях.</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0648" y="323528"/>
            <a:ext cx="5688632" cy="84969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sp>
        <p:nvSpPr>
          <p:cNvPr id="16385" name="Rectangle 1"/>
          <p:cNvSpPr>
            <a:spLocks noChangeArrowheads="1"/>
          </p:cNvSpPr>
          <p:nvPr/>
        </p:nvSpPr>
        <p:spPr bwMode="auto">
          <a:xfrm>
            <a:off x="332656" y="534613"/>
            <a:ext cx="5616624" cy="747897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Приділяти розвитку у дітей практичних навичок розумової діяльності: аналіз, синтез, порівняння.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Весь навчальний процес пов'язувати з розвитком мови дітей, оскільки усе, що не має мовного вираження, це засвоюються.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6. Диференційовану навчальну роботу.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7. Враховувати оптимальне поєднання фронтальної, групової та індивідуальної навчальної діяльності.</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МАТЕМАТИКА У ПРИРОДІ</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•характерні</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ознаки предметів зв'язані з геометричними фігурами.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„На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що схоже ?" (сонечко - кругленьке; прапорці - прямокутники, стежинка до хатинки - вузенька);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•орієнтування</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дітей на папері, удосконалювати знання дітей таких понять: ліворуч, праворуч, вгорі, внизу, вузький, широкий;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 сюжетному малюванні вчити особливостям розташування об'єктів, які знаходяться в різних просторових відношеннях; </a:t>
            </a: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 аплікації використовуючи різноманітні матеріали й освоювати техніку вирізування - закріплюють математичні поняття симетрії та об'єму;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 ліпленні за допомогою створення художніх образів, передавання величини, форми, створення композиції з персонажів діти звертають увагу на форму та лічбу;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•вибирати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раціональне рішення для виконання математичних завдань на заняттях з малювання.</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effectLst/>
                <a:latin typeface="Times New Roman" pitchFamily="18" charset="0"/>
                <a:ea typeface="Arial Unicode MS" pitchFamily="34" charset="-128"/>
                <a:cs typeface="Times New Roman" pitchFamily="18" charset="0"/>
              </a:rPr>
              <a:t>МАТЕМАТИКА У МУЗИЦІ</a:t>
            </a:r>
            <a:endParaRPr kumimoji="0" lang="ru-RU" sz="1500" b="1" i="0" u="none" strike="noStrike" cap="none" normalizeH="0" baseline="0" dirty="0" smtClean="0">
              <a:ln>
                <a:noFill/>
              </a:ln>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•при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вивченні нотної грамоти закріплюється поняття про величину (нота звучить дзвінко - високо, тихо - низько);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•різноманітні</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пісні, промовки, лічилки дають дітям разом з навчанням співу оволодіти вмінню лічити предмети;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•знайомство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 музичними інструментами та їх будовою дає знання про фігури та відрізки.</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ChangeArrowheads="1"/>
          </p:cNvSpPr>
          <p:nvPr/>
        </p:nvSpPr>
        <p:spPr bwMode="auto">
          <a:xfrm>
            <a:off x="404664" y="742511"/>
            <a:ext cx="5472608" cy="701730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effectLst/>
                <a:latin typeface="Times New Roman" pitchFamily="18" charset="0"/>
                <a:ea typeface="Arial Unicode MS" pitchFamily="34" charset="-128"/>
                <a:cs typeface="Times New Roman" pitchFamily="18" charset="0"/>
              </a:rPr>
              <a:t>МАТЕМАТИКА В ПРИРОДІ</a:t>
            </a:r>
            <a:endParaRPr kumimoji="0" lang="ru-RU" sz="1500" b="1" i="0" u="none" strike="noStrike" cap="none" normalizeH="0" baseline="0" dirty="0" smtClean="0">
              <a:ln>
                <a:noFill/>
              </a:ln>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Колір у природі: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•диво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барви;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•відшукай</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 кольором;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•склади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осінній букет.</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Різноманітність форм у природі: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•сонячні</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квіти;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•на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городі і в саду різні форми я знайду;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•запашний</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квітковий п'ятикутник;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жива пірамідка; зимовий шестикутник;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•весна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квітує - шестикутники дарує.</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Симетрія в природі: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•почни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 себе;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•кожний</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листочок - симетрії синочок;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•знайди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 описом;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•секрети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комах;</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Ритм у природі: </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•послухай</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свій ритм;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•ритмічні</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сестриці - веселі чарівниці;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•гра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"Пори року";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•птахи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і ритм;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•підгодуй</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птахів;</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•природа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 смужечку.</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МАТЕМАТИКА У ФІЗКУЛЬТУРІ</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В усіх фізичних вправах присутні математичні завдання - поняття:</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•стрибки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у довжину;</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•стрибки</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у висоту;</a:t>
            </a: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•біг</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по колу тощо.</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404664" y="-195959"/>
            <a:ext cx="5688632" cy="93564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МАЛЯТАМ ПРО ЕКОНОМІКУ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Життя кожної дитини безпосередньо пов'язане з економікою.</a:t>
            </a: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В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ранньому віці маля</a:t>
            </a:r>
            <a:r>
              <a:rPr kumimoji="0" lang="uk-UA" sz="1500" b="0" i="0" u="none" strike="noStrike" cap="none" normalizeH="0" dirty="0" smtClean="0">
                <a:ln>
                  <a:noFill/>
                </a:ln>
                <a:solidFill>
                  <a:schemeClr val="tx1"/>
                </a:solidFill>
                <a:effectLst/>
                <a:latin typeface="Times New Roman" pitchFamily="18" charset="0"/>
                <a:ea typeface="Times New Roman" pitchFamily="18" charset="0"/>
                <a:cs typeface="Times New Roman" pitchFamily="18" charset="0"/>
              </a:rPr>
              <a:t> </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вже має потреби в їжі, одязі, житлі, іграшках, книжках тощо. З віком потреби ці стають дедалі різноманітними, і ми все частіше чуємо від маляти слово "хочу". Але чи в змозі дорослі задовольнити всі потреби дитини? Звичайно, ні. Це часто викликає протест та обурення малюків, бо вони не можуть зрозуміти, що життя підпорядковане різним економічним законам.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Чим раніше ми розпочинаємо економічне виховання та економічну освіту дітей, тим усвідомленими, раціональними та розумнішими будуть їх вчинки.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Ознайомлюючи дошкільнят з основами економічних знань, ми допомагаємо їм збагнути багато життєвих істин: чому дорослі мають працювати, чому діти повинні допомагати батькам (прибирати, готувати їжу, тощо), чому треба бути ощадливими і що означає це слово.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Економічна освіта має здійснюватися систематизовано, тільки тоді вона даватиме позитивні результати.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Діти повинні познайомитись з деякими економічними категоріями.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Потреби</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все те, що потрібно людині, сім'ї, підприємству, суспільству в цілому.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Базові потреби</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потреби у повітрі, воді, їжі, захисту від різних природних проявів, які виникають з необхідності підтримання життя людини як біологічної істоти.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Нематеріальні потреби</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належать ті, які задовольняються послугами освіти, культури, мистецтва.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Житло</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базова потреба.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Дарові блага</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все те, що людина бере від природи в готовому вигляді (вода, повітря, гриби, люди і т.д.).</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Економічні блага</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те, що людина виробляє для задоволення своїх потреб.</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Ринок</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це місце, де ведеться торгівля, де зустрічаються продавці і покупці.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Ярмарок</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великий, постійний або одноразовий ринок товарів широкого вжитку.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Базар</a:t>
            </a:r>
            <a:r>
              <a:rPr kumimoji="0" lang="uk-UA" sz="15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 назва ринку, розташованого на відкритому місці, де багато людей продають свій товар.</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1"/>
          <p:cNvSpPr>
            <a:spLocks noChangeArrowheads="1"/>
          </p:cNvSpPr>
          <p:nvPr/>
        </p:nvSpPr>
        <p:spPr bwMode="auto">
          <a:xfrm>
            <a:off x="476672" y="822172"/>
            <a:ext cx="5400600" cy="72481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МАТЕМАТИКА НА КУХНІ</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Знайте: малі діти, по-перше, можуть стати реальними помічниками в приготуванні багатьох справ. По-друге, саме тут вони можуть набути й закріпити свої знання та вміння. Залучення вашого малюка до приготування їжі може бути ще одним цікавим засобом </a:t>
            </a:r>
            <a:r>
              <a:rPr kumimoji="0" lang="uk-UA" sz="1500" b="1" i="1"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математичного розвитку.</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Ну чим може допомогти малюк на кухні? - запитують деякі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мами.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 тему розмови правлять продукти харчування, кухонне обладнання та столові прибори.</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Огірок зелений</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д</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овгий, хрумкий.</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Яблуко</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кругле,</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солодке, запашне.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Картоплина</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велика,кругла.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Картоплі</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багато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(на борщ), а морквина</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одна.</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Пропонуємо скуштувати різні продукти - сирі чи варені (тушковані, смажені). При цьому наголошуємо на математичні терміни.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візьми</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половинку</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абрикоса;</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поглянь, у вишні</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один</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камінець;</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в яблука</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багато</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зерняток.</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Запитання виникають самі.</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Які продукти хрумтять, коли ми їх їмо? (морква, огірок, редиска, яблуко).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Які продукти ніби тануть у роті? (помаранч, диня, кавун, банан).</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 А ці ж, цікаво, якої форми?</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404664" y="179512"/>
            <a:ext cx="5544616" cy="863313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fontAlgn="base">
              <a:spcBef>
                <a:spcPct val="0"/>
              </a:spcBef>
              <a:spcAft>
                <a:spcPct val="0"/>
              </a:spcAft>
            </a:pPr>
            <a:r>
              <a:rPr lang="uk-UA" sz="1500" b="1" dirty="0">
                <a:latin typeface="Times New Roman" pitchFamily="18" charset="0"/>
                <a:cs typeface="Times New Roman" pitchFamily="18" charset="0"/>
              </a:rPr>
              <a:t>ПЕРСПЕКТИВНЕ ПЛАНУВАННЯ </a:t>
            </a:r>
            <a:r>
              <a:rPr lang="uk-UA" sz="1500" b="1" dirty="0" smtClean="0">
                <a:latin typeface="Times New Roman" pitchFamily="18" charset="0"/>
                <a:cs typeface="Times New Roman" pitchFamily="18" charset="0"/>
              </a:rPr>
              <a:t>НАВЧАЛЬНО-ВИХОВНОГО</a:t>
            </a:r>
            <a:r>
              <a:rPr lang="ru-RU" sz="1500" b="1" dirty="0" smtClean="0">
                <a:latin typeface="Times New Roman" pitchFamily="18" charset="0"/>
                <a:cs typeface="Times New Roman" pitchFamily="18" charset="0"/>
              </a:rPr>
              <a:t>     </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ПРОЦЕСУ</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М</a:t>
            </a: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ОЛОДША ГРУППА.</a:t>
            </a:r>
            <a:endParaRPr kumimoji="0" lang="ru-RU" sz="15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І    КВАРТАЛ</a:t>
            </a:r>
            <a:endParaRPr kumimoji="0" lang="ru-RU" sz="15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1. Вчити дітей знаходити багато предметів і один предмет в навколишній дійсності, кімнаті, на майданчику.</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2. Вчити дітей розпізнавати й правильно називати фігури. В ліпленні - чарівне перетворення глини (овочі, фрукти, птахи та </a:t>
            </a:r>
            <a:r>
              <a:rPr kumimoji="0" lang="uk-UA" sz="1500" b="0" i="0" u="none" strike="noStrike" cap="none" normalizeH="0" baseline="0" dirty="0" err="1" smtClean="0" bmk="">
                <a:ln>
                  <a:noFill/>
                </a:ln>
                <a:solidFill>
                  <a:srgbClr val="000000"/>
                </a:solidFill>
                <a:effectLst/>
                <a:latin typeface="Times New Roman" pitchFamily="18" charset="0"/>
                <a:ea typeface="Arial Unicode MS" pitchFamily="34" charset="-128"/>
                <a:cs typeface="Times New Roman" pitchFamily="18" charset="0"/>
              </a:rPr>
              <a:t>ін</a:t>
            </a: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 В аплікації - пейзажні композиції (вирізування та обривання геометричних елементів та форм).</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3. Вчити дітей орієнтуванню на плоскості.</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4. Знайомити</a:t>
            </a:r>
            <a:r>
              <a:rPr kumimoji="0" lang="uk-UA" sz="1500" b="0" i="0" u="none" strike="noStrike" cap="none" normalizeH="0" dirty="0" smtClean="0" bmk="">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 з числом 1. Число 1 (лев - цар звірів). Число 2 - про </a:t>
            </a:r>
            <a:r>
              <a:rPr kumimoji="0" lang="uk-UA" sz="150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що розповідають лінії.</a:t>
            </a:r>
            <a:endParaRPr kumimoji="0" lang="ru-RU" sz="150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ІІ   КВАРТАЛ</a:t>
            </a:r>
            <a:endParaRPr kumimoji="0" lang="ru-RU" sz="1500" b="1"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1. Вчити дітей порівнювати 2 предмета по довжині, ширині та висоті. Казка "Три ведмедя", "Теремок".</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2. Вчити відношенню предметів однієї групи з предметами другої, користуючись прийомами спостереження та прикладання.</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3. Вчити розрізняти групи 1 і 2, 2 </a:t>
            </a:r>
            <a:r>
              <a:rPr kumimoji="0" lang="uk-UA" sz="1500" b="0" i="0" u="none" strike="noStrike" cap="none" normalizeH="0" baseline="0" dirty="0" err="1" smtClean="0" bmk="">
                <a:ln>
                  <a:noFill/>
                </a:ln>
                <a:solidFill>
                  <a:srgbClr val="000000"/>
                </a:solidFill>
                <a:effectLst/>
                <a:latin typeface="Times New Roman" pitchFamily="18" charset="0"/>
                <a:ea typeface="Arial Unicode MS" pitchFamily="34" charset="-128"/>
                <a:cs typeface="Times New Roman" pitchFamily="18" charset="0"/>
              </a:rPr>
              <a:t>і</a:t>
            </a: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 З, 3 і 4 предметів на основі порівняння цих елементів один до одного.</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4. Вчити личити до 4 (тварини чотириногі, бузок - квітка має чотири пелюстки, чотирьохкутники).</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5. Знайомство з відтворенням числа 3 і 4 (за допомогою додавання одиниці).</a:t>
            </a:r>
            <a:endParaRPr kumimoji="0" lang="ru-RU" sz="1500" b="0" i="0" u="none" strike="noStrike" cap="none" normalizeH="0" baseline="0" dirty="0" smtClean="0" bmk="">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bmk="">
                <a:ln>
                  <a:noFill/>
                </a:ln>
                <a:solidFill>
                  <a:srgbClr val="000000"/>
                </a:solidFill>
                <a:effectLst/>
                <a:latin typeface="Times New Roman" pitchFamily="18" charset="0"/>
                <a:ea typeface="Arial Unicode MS" pitchFamily="34" charset="-128"/>
                <a:cs typeface="Times New Roman" pitchFamily="18" charset="0"/>
              </a:rPr>
              <a:t>ІІІ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Вчити Порівнювати 2 предмета по товщині (товсте — тонке — однаково).</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Вчити порівнювати 2 предмета за об'ємом.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Вчити відтворювати задану кількість звуків і рухів в межах 1-5 (без переліку і назвою чисел).</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Вчити практично з'ясовувати, в якій із груп більше (менше) предметів, використовуючи прийоми прикладання та накладання.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Вчити відраховувати задану кількість предметів за зразком.</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6. Показати дітям, що число предметів не залежить від їх розмірів, від форми, їх розташування, не залежить від відстані між ними.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7. Познайомити з утворенням числа 5. Лічба до 5</a:t>
            </a:r>
            <a:endParaRPr kumimoji="0" lang="uk-UA" sz="15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32656" y="247739"/>
            <a:ext cx="5760640" cy="864852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СЕРЕДНЯ ГРУПА</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Називати числа в межах 5 (в прямому та зворотному напрямку). Співвідношення цифр та чисел і навпаки. Практичне розрізнення геометричних фігур зі словами пояснення.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Визначати місце кожного числа в ряді чисел від 1 до 5. Засвоєння термінів (стоїть між, стоїть перед, стоїть за). Продовжувати формувати знання дітей про відрізки часу, підвести до поняття їх послідовності: ранок, день, вечір, ніч.</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Лічити до 6. Утворення чисел шляхом додавання 1 до попереднього числа. Знайомство з прямокутником, вчити порівнювати квадрат та прямокутник, знаходити різне та однакове.</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4. Вправляти</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lang="uk-UA" sz="1500" dirty="0">
                <a:solidFill>
                  <a:srgbClr val="000000"/>
                </a:solidFill>
                <a:latin typeface="Times New Roman" pitchFamily="18" charset="0"/>
                <a:ea typeface="Arial Unicode MS" pitchFamily="34" charset="-128"/>
                <a:cs typeface="Times New Roman" pitchFamily="18" charset="0"/>
              </a:rPr>
              <a:t>в</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об'єднанні двох груп предметів та визначенні кількості за допомогою перелічування усіх предметів в межах 6. Групувати і систематизувати фігури за кольором, розміром, формою (заняття з малювання).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ІІ  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Вчити систематизувати та групувати предмети за певними ознаками. Розширення і поглиблення знань про розмір предметів за рахунок більш точного і повного їх обстеження.</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Знайомити з вимірюванням. Вимірювання різними мірками.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Формувати</a:t>
            </a:r>
            <a:r>
              <a:rPr kumimoji="0" lang="uk-UA" sz="1500" b="0"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уявлення про числа та цифри. Утворення числа додаванням 1 до попереднього числа (казка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„Теремок</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lang="uk-UA" sz="1500" dirty="0" smtClean="0">
                <a:solidFill>
                  <a:srgbClr val="000000"/>
                </a:solidFill>
                <a:latin typeface="Times New Roman" pitchFamily="18" charset="0"/>
                <a:ea typeface="Arial Unicode MS" pitchFamily="34" charset="-128"/>
                <a:cs typeface="Times New Roman" pitchFamily="18" charset="0"/>
              </a:rPr>
              <a:t>4. Засвоїти </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поняття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„далі</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0" i="0" u="none" strike="noStrike" cap="none" normalizeH="0" baseline="0" dirty="0" err="1" smtClean="0">
                <a:ln>
                  <a:noFill/>
                </a:ln>
                <a:solidFill>
                  <a:srgbClr val="000000"/>
                </a:solidFill>
                <a:effectLst/>
                <a:latin typeface="Times New Roman" pitchFamily="18" charset="0"/>
                <a:ea typeface="Arial Unicode MS" pitchFamily="34" charset="-128"/>
                <a:cs typeface="Times New Roman" pitchFamily="18" charset="0"/>
              </a:rPr>
              <a:t>„ближче</a:t>
            </a: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 напрямки у просторі стосовно дитини і будь-якого предмета (з фізкультурою). Лічити до 8.</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5. Знайомити з тонкою; відрізком прямим, ломаною лінією, хвилястою (декоративне малювання), лічити предмети у різних ситуаціях, рине розміщення предметів (хаотичне, по колу, лінійне);, у різних напрямках.</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ІІІ</a:t>
            </a:r>
            <a:r>
              <a:rPr kumimoji="0" lang="uk-UA" sz="1500" b="1" i="0" u="none" strike="noStrike" cap="none" normalizeH="0" dirty="0" smtClean="0">
                <a:ln>
                  <a:noFill/>
                </a:ln>
                <a:solidFill>
                  <a:srgbClr val="000000"/>
                </a:solidFill>
                <a:effectLst/>
                <a:latin typeface="Times New Roman" pitchFamily="18" charset="0"/>
                <a:ea typeface="Arial Unicode MS" pitchFamily="34" charset="-128"/>
                <a:cs typeface="Times New Roman" pitchFamily="18" charset="0"/>
              </a:rPr>
              <a:t>  </a:t>
            </a:r>
            <a:r>
              <a:rPr kumimoji="0" lang="uk-UA" sz="1500" b="1"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КВАРТАЛ</a:t>
            </a:r>
            <a:endParaRPr kumimoji="0" lang="ru-RU" sz="15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1. Властивості натурального ряду чисел: будь-яке число можна утворити додаванням 1 до попереднього, будь-яке число менше попереднього і більше наступного. Орієнтування навколо себе з находженням предметів схожих на знайомі геометричні фігури.</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uk-UA" sz="15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2. Вимірювання довжини відрізків і побудова відрізків заданої довжини за допомогою лінійки. Знайомство з числом 9.</a:t>
            </a:r>
            <a:endParaRPr kumimoji="0" lang="ru-RU" sz="15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uk-UA" sz="1600" b="0" i="0" u="none" strike="noStrike" cap="none" normalizeH="0" baseline="0" dirty="0" smtClean="0">
                <a:ln>
                  <a:noFill/>
                </a:ln>
                <a:solidFill>
                  <a:srgbClr val="000000"/>
                </a:solidFill>
                <a:effectLst/>
                <a:latin typeface="Times New Roman" pitchFamily="18" charset="0"/>
                <a:ea typeface="Arial Unicode MS" pitchFamily="34" charset="-128"/>
                <a:cs typeface="Times New Roman" pitchFamily="18" charset="0"/>
              </a:rPr>
              <a:t>3. Утворення числа 9. Знайомство з рішенням прикладів.</a:t>
            </a:r>
            <a:endParaRPr kumimoji="0" lang="uk-UA"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98</TotalTime>
  <Words>1685</Words>
  <Application>Microsoft Office PowerPoint</Application>
  <PresentationFormat>Экран (4:3)</PresentationFormat>
  <Paragraphs>377</Paragraphs>
  <Slides>19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19</vt:i4>
      </vt:variant>
    </vt:vector>
  </HeadingPairs>
  <TitlesOfParts>
    <vt:vector size="20" baseType="lpstr">
      <vt:lpstr>Изящная</vt:lpstr>
      <vt:lpstr>Програма розвитку математичних здібностей дітей дошкільного віку</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vector>
  </TitlesOfParts>
  <Company>Krokoz™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Програма розвитку математичних здібностей дітей дошкільного віку</dc:title>
  <dc:creator>Alla</dc:creator>
  <cp:lastModifiedBy>Alla</cp:lastModifiedBy>
  <cp:revision>25</cp:revision>
  <dcterms:created xsi:type="dcterms:W3CDTF">2016-11-13T17:53:55Z</dcterms:created>
  <dcterms:modified xsi:type="dcterms:W3CDTF">2016-11-13T19:43:14Z</dcterms:modified>
</cp:coreProperties>
</file>