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7" r:id="rId2"/>
    <p:sldId id="256" r:id="rId3"/>
    <p:sldId id="261" r:id="rId4"/>
    <p:sldId id="260" r:id="rId5"/>
    <p:sldId id="259" r:id="rId6"/>
    <p:sldId id="266" r:id="rId7"/>
    <p:sldId id="262" r:id="rId8"/>
    <p:sldId id="264" r:id="rId9"/>
    <p:sldId id="265" r:id="rId10"/>
  </p:sldIdLst>
  <p:sldSz cx="9144000" cy="6858000" type="screen4x3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AEA94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FC6149D-163F-4F40-9CB1-2292019844E4}" type="datetimeFigureOut">
              <a:rPr lang="uk-UA" smtClean="0"/>
              <a:pPr/>
              <a:t>07.12.2016</a:t>
            </a:fld>
            <a:endParaRPr lang="uk-UA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0509500-DF6F-40AA-AE1E-038C2230E0F1}" type="slidenum">
              <a:rPr lang="uk-UA" smtClean="0"/>
              <a:pPr/>
              <a:t>‹#›</a:t>
            </a:fld>
            <a:endParaRPr lang="uk-U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15029A-9984-4148-9DED-E7DF8CB7A943}" type="datetimeFigureOut">
              <a:rPr lang="uk-UA" smtClean="0"/>
              <a:pPr/>
              <a:t>07.12.2016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C0C8E-1C77-42C5-8697-7C22C138D6CD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15029A-9984-4148-9DED-E7DF8CB7A943}" type="datetimeFigureOut">
              <a:rPr lang="uk-UA" smtClean="0"/>
              <a:pPr/>
              <a:t>07.12.2016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C0C8E-1C77-42C5-8697-7C22C138D6CD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15029A-9984-4148-9DED-E7DF8CB7A943}" type="datetimeFigureOut">
              <a:rPr lang="uk-UA" smtClean="0"/>
              <a:pPr/>
              <a:t>07.12.2016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C0C8E-1C77-42C5-8697-7C22C138D6CD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15029A-9984-4148-9DED-E7DF8CB7A943}" type="datetimeFigureOut">
              <a:rPr lang="uk-UA" smtClean="0"/>
              <a:pPr/>
              <a:t>07.12.2016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C0C8E-1C77-42C5-8697-7C22C138D6CD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15029A-9984-4148-9DED-E7DF8CB7A943}" type="datetimeFigureOut">
              <a:rPr lang="uk-UA" smtClean="0"/>
              <a:pPr/>
              <a:t>07.12.2016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C0C8E-1C77-42C5-8697-7C22C138D6CD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15029A-9984-4148-9DED-E7DF8CB7A943}" type="datetimeFigureOut">
              <a:rPr lang="uk-UA" smtClean="0"/>
              <a:pPr/>
              <a:t>07.12.2016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C0C8E-1C77-42C5-8697-7C22C138D6CD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15029A-9984-4148-9DED-E7DF8CB7A943}" type="datetimeFigureOut">
              <a:rPr lang="uk-UA" smtClean="0"/>
              <a:pPr/>
              <a:t>07.12.2016</a:t>
            </a:fld>
            <a:endParaRPr lang="uk-UA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C0C8E-1C77-42C5-8697-7C22C138D6CD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15029A-9984-4148-9DED-E7DF8CB7A943}" type="datetimeFigureOut">
              <a:rPr lang="uk-UA" smtClean="0"/>
              <a:pPr/>
              <a:t>07.12.2016</a:t>
            </a:fld>
            <a:endParaRPr lang="uk-UA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C0C8E-1C77-42C5-8697-7C22C138D6CD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15029A-9984-4148-9DED-E7DF8CB7A943}" type="datetimeFigureOut">
              <a:rPr lang="uk-UA" smtClean="0"/>
              <a:pPr/>
              <a:t>07.12.2016</a:t>
            </a:fld>
            <a:endParaRPr lang="uk-UA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C0C8E-1C77-42C5-8697-7C22C138D6CD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15029A-9984-4148-9DED-E7DF8CB7A943}" type="datetimeFigureOut">
              <a:rPr lang="uk-UA" smtClean="0"/>
              <a:pPr/>
              <a:t>07.12.2016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C0C8E-1C77-42C5-8697-7C22C138D6CD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15029A-9984-4148-9DED-E7DF8CB7A943}" type="datetimeFigureOut">
              <a:rPr lang="uk-UA" smtClean="0"/>
              <a:pPr/>
              <a:t>07.12.2016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C0C8E-1C77-42C5-8697-7C22C138D6CD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9AEA94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15029A-9984-4148-9DED-E7DF8CB7A943}" type="datetimeFigureOut">
              <a:rPr lang="uk-UA" smtClean="0"/>
              <a:pPr/>
              <a:t>07.12.2016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0C0C8E-1C77-42C5-8697-7C22C138D6CD}" type="slidenum">
              <a:rPr lang="uk-UA" smtClean="0"/>
              <a:pPr/>
              <a:t>‹#›</a:t>
            </a:fld>
            <a:endParaRPr lang="uk-U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sz="6000" b="1" dirty="0" smtClean="0">
                <a:solidFill>
                  <a:srgbClr val="FF0000"/>
                </a:solidFill>
              </a:rPr>
              <a:t>Обережно</a:t>
            </a:r>
            <a:r>
              <a:rPr lang="en-US" sz="6000" b="1" dirty="0">
                <a:solidFill>
                  <a:srgbClr val="FF0000"/>
                </a:solidFill>
              </a:rPr>
              <a:t>:</a:t>
            </a:r>
            <a:r>
              <a:rPr lang="uk-UA" sz="6000" b="1" dirty="0" smtClean="0">
                <a:solidFill>
                  <a:srgbClr val="FF0000"/>
                </a:solidFill>
              </a:rPr>
              <a:t> грип!</a:t>
            </a:r>
            <a:endParaRPr lang="uk-UA" sz="6000" b="1" dirty="0">
              <a:solidFill>
                <a:srgbClr val="FF0000"/>
              </a:solidFill>
            </a:endParaRPr>
          </a:p>
        </p:txBody>
      </p:sp>
      <p:pic>
        <p:nvPicPr>
          <p:cNvPr id="1026" name="Picture 2" descr="C:\Users\Dom\Desktop\перший урок\grip-temperatura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85720" y="1500174"/>
            <a:ext cx="8550843" cy="48401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643174" y="5286388"/>
            <a:ext cx="335380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uk-UA" b="1" dirty="0" smtClean="0">
                <a:solidFill>
                  <a:srgbClr val="0070C0"/>
                </a:solidFill>
                <a:latin typeface="Monotype Corsiva" pitchFamily="66" charset="0"/>
              </a:rPr>
              <a:t>Автор</a:t>
            </a:r>
            <a:r>
              <a:rPr lang="en-US" b="1" dirty="0" smtClean="0">
                <a:solidFill>
                  <a:srgbClr val="0070C0"/>
                </a:solidFill>
                <a:latin typeface="Monotype Corsiva" pitchFamily="66" charset="0"/>
              </a:rPr>
              <a:t>:</a:t>
            </a:r>
            <a:r>
              <a:rPr lang="ru-RU" b="1" dirty="0" smtClean="0">
                <a:solidFill>
                  <a:srgbClr val="0070C0"/>
                </a:solidFill>
                <a:latin typeface="Monotype Corsiva" pitchFamily="66" charset="0"/>
              </a:rPr>
              <a:t> </a:t>
            </a:r>
            <a:r>
              <a:rPr lang="ru-RU" b="1" dirty="0" err="1" smtClean="0">
                <a:solidFill>
                  <a:srgbClr val="0070C0"/>
                </a:solidFill>
                <a:latin typeface="Monotype Corsiva" pitchFamily="66" charset="0"/>
              </a:rPr>
              <a:t>Янчук</a:t>
            </a:r>
            <a:r>
              <a:rPr lang="ru-RU" b="1" dirty="0" smtClean="0">
                <a:solidFill>
                  <a:srgbClr val="0070C0"/>
                </a:solidFill>
                <a:latin typeface="Monotype Corsiva" pitchFamily="66" charset="0"/>
              </a:rPr>
              <a:t> Ольга </a:t>
            </a:r>
            <a:r>
              <a:rPr lang="ru-RU" b="1" dirty="0" err="1" smtClean="0">
                <a:solidFill>
                  <a:srgbClr val="0070C0"/>
                </a:solidFill>
                <a:latin typeface="Monotype Corsiva" pitchFamily="66" charset="0"/>
              </a:rPr>
              <a:t>Володимирівна</a:t>
            </a:r>
            <a:r>
              <a:rPr lang="ru-RU" b="1" dirty="0" smtClean="0">
                <a:solidFill>
                  <a:srgbClr val="0070C0"/>
                </a:solidFill>
                <a:latin typeface="Monotype Corsiva" pitchFamily="66" charset="0"/>
              </a:rPr>
              <a:t>,</a:t>
            </a:r>
          </a:p>
          <a:p>
            <a:pPr algn="ctr"/>
            <a:r>
              <a:rPr lang="ru-RU" b="1" dirty="0" smtClean="0">
                <a:solidFill>
                  <a:srgbClr val="0070C0"/>
                </a:solidFill>
                <a:latin typeface="Monotype Corsiva" pitchFamily="66" charset="0"/>
              </a:rPr>
              <a:t> </a:t>
            </a:r>
            <a:r>
              <a:rPr lang="ru-RU" b="1" dirty="0" err="1" smtClean="0">
                <a:solidFill>
                  <a:srgbClr val="0070C0"/>
                </a:solidFill>
                <a:latin typeface="Monotype Corsiva" pitchFamily="66" charset="0"/>
              </a:rPr>
              <a:t>вихователь</a:t>
            </a:r>
            <a:r>
              <a:rPr lang="ru-RU" b="1" dirty="0" smtClean="0">
                <a:solidFill>
                  <a:srgbClr val="0070C0"/>
                </a:solidFill>
                <a:latin typeface="Monotype Corsiva" pitchFamily="66" charset="0"/>
              </a:rPr>
              <a:t> ГПД  </a:t>
            </a:r>
            <a:r>
              <a:rPr lang="ru-RU" b="1" dirty="0" err="1" smtClean="0">
                <a:solidFill>
                  <a:srgbClr val="0070C0"/>
                </a:solidFill>
                <a:latin typeface="Monotype Corsiva" pitchFamily="66" charset="0"/>
              </a:rPr>
              <a:t>Малинівського</a:t>
            </a:r>
            <a:r>
              <a:rPr lang="ru-RU" b="1" dirty="0" smtClean="0">
                <a:solidFill>
                  <a:srgbClr val="0070C0"/>
                </a:solidFill>
                <a:latin typeface="Monotype Corsiva" pitchFamily="66" charset="0"/>
              </a:rPr>
              <a:t> </a:t>
            </a:r>
          </a:p>
          <a:p>
            <a:pPr algn="ctr"/>
            <a:r>
              <a:rPr lang="ru-RU" b="1" dirty="0" smtClean="0">
                <a:solidFill>
                  <a:srgbClr val="0070C0"/>
                </a:solidFill>
                <a:latin typeface="Monotype Corsiva" pitchFamily="66" charset="0"/>
              </a:rPr>
              <a:t>НВК «ЗНЗ-ДНЗ І-ІІІ ст.»</a:t>
            </a:r>
            <a:endParaRPr lang="uk-UA" b="1" dirty="0">
              <a:solidFill>
                <a:srgbClr val="0070C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57224" y="357166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uk-UA" dirty="0" smtClean="0"/>
              <a:t/>
            </a:r>
            <a:br>
              <a:rPr lang="uk-UA" dirty="0" smtClean="0"/>
            </a:br>
            <a:r>
              <a:rPr lang="uk-UA" sz="6700" b="1" dirty="0" smtClean="0">
                <a:solidFill>
                  <a:srgbClr val="FF0000"/>
                </a:solidFill>
              </a:rPr>
              <a:t>Що таке грип?</a:t>
            </a:r>
            <a:br>
              <a:rPr lang="uk-UA" sz="6700" b="1" dirty="0" smtClean="0">
                <a:solidFill>
                  <a:srgbClr val="FF0000"/>
                </a:solidFill>
              </a:rPr>
            </a:br>
            <a:r>
              <a:rPr lang="uk-UA" dirty="0" smtClean="0"/>
              <a:t/>
            </a:r>
            <a:br>
              <a:rPr lang="uk-UA" dirty="0" smtClean="0"/>
            </a:br>
            <a:endParaRPr lang="uk-UA" dirty="0"/>
          </a:p>
        </p:txBody>
      </p:sp>
      <p:sp>
        <p:nvSpPr>
          <p:cNvPr id="4" name="WordArt 5"/>
          <p:cNvSpPr>
            <a:spLocks noChangeArrowheads="1" noChangeShapeType="1" noTextEdit="1"/>
          </p:cNvSpPr>
          <p:nvPr/>
        </p:nvSpPr>
        <p:spPr bwMode="auto">
          <a:xfrm rot="5400000">
            <a:off x="-1178760" y="3536158"/>
            <a:ext cx="4643472" cy="571504"/>
          </a:xfrm>
          <a:prstGeom prst="rect">
            <a:avLst/>
          </a:prstGeom>
        </p:spPr>
        <p:txBody>
          <a:bodyPr vert="wordArtVert"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auto"/>
            <a:r>
              <a:rPr lang="uk-UA" sz="3600" kern="10" dirty="0">
                <a:ln w="9525">
                  <a:noFill/>
                  <a:round/>
                  <a:headEnd/>
                  <a:tailEnd/>
                </a:ln>
                <a:gradFill rotWithShape="0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Грип</a:t>
            </a:r>
          </a:p>
        </p:txBody>
      </p:sp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2071670" y="1500174"/>
            <a:ext cx="3733800" cy="76200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dirty="0" err="1">
                <a:effectLst>
                  <a:outerShdw blurRad="38100" dist="38100" dir="2700000" algn="tl">
                    <a:srgbClr val="FFFFFF"/>
                  </a:outerShdw>
                </a:effectLst>
                <a:latin typeface="Monotype Corsiva" pitchFamily="66" charset="0"/>
              </a:rPr>
              <a:t>Гостре</a:t>
            </a:r>
            <a:r>
              <a:rPr lang="ru-RU" dirty="0">
                <a:effectLst>
                  <a:outerShdw blurRad="38100" dist="38100" dir="2700000" algn="tl">
                    <a:srgbClr val="FFFFFF"/>
                  </a:outerShdw>
                </a:effectLst>
                <a:latin typeface="Monotype Corsiva" pitchFamily="66" charset="0"/>
              </a:rPr>
              <a:t>  </a:t>
            </a:r>
            <a:r>
              <a:rPr lang="ru-RU" dirty="0" err="1" smtClean="0">
                <a:effectLst>
                  <a:outerShdw blurRad="38100" dist="38100" dir="2700000" algn="tl">
                    <a:srgbClr val="FFFFFF"/>
                  </a:outerShdw>
                </a:effectLst>
                <a:latin typeface="Monotype Corsiva" pitchFamily="66" charset="0"/>
              </a:rPr>
              <a:t>інфекційне</a:t>
            </a:r>
            <a:r>
              <a:rPr lang="ru-RU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Monotype Corsiva" pitchFamily="66" charset="0"/>
              </a:rPr>
              <a:t> </a:t>
            </a:r>
            <a:r>
              <a:rPr lang="ru-RU" dirty="0" err="1" smtClean="0">
                <a:effectLst>
                  <a:outerShdw blurRad="38100" dist="38100" dir="2700000" algn="tl">
                    <a:srgbClr val="FFFFFF"/>
                  </a:outerShdw>
                </a:effectLst>
                <a:latin typeface="Monotype Corsiva" pitchFamily="66" charset="0"/>
              </a:rPr>
              <a:t>вірусне</a:t>
            </a:r>
            <a:endParaRPr lang="ru-RU" dirty="0">
              <a:effectLst>
                <a:outerShdw blurRad="38100" dist="38100" dir="2700000" algn="tl">
                  <a:srgbClr val="FFFFFF"/>
                </a:outerShdw>
              </a:effectLst>
              <a:latin typeface="Monotype Corsiva" pitchFamily="66" charset="0"/>
            </a:endParaRPr>
          </a:p>
          <a:p>
            <a:pPr algn="ctr"/>
            <a:r>
              <a:rPr lang="ru-RU" dirty="0">
                <a:effectLst>
                  <a:outerShdw blurRad="38100" dist="38100" dir="2700000" algn="tl">
                    <a:srgbClr val="FFFFFF"/>
                  </a:outerShdw>
                </a:effectLst>
                <a:latin typeface="Monotype Corsiva" pitchFamily="66" charset="0"/>
              </a:rPr>
              <a:t> </a:t>
            </a:r>
            <a:r>
              <a:rPr lang="ru-RU" dirty="0" err="1" smtClean="0">
                <a:effectLst>
                  <a:outerShdw blurRad="38100" dist="38100" dir="2700000" algn="tl">
                    <a:srgbClr val="FFFFFF"/>
                  </a:outerShdw>
                </a:effectLst>
                <a:latin typeface="Monotype Corsiva" pitchFamily="66" charset="0"/>
              </a:rPr>
              <a:t>захворювання</a:t>
            </a:r>
            <a:r>
              <a:rPr lang="ru-RU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Monotype Corsiva" pitchFamily="66" charset="0"/>
              </a:rPr>
              <a:t> </a:t>
            </a:r>
            <a:r>
              <a:rPr lang="ru-RU" dirty="0" err="1" smtClean="0">
                <a:effectLst>
                  <a:outerShdw blurRad="38100" dist="38100" dir="2700000" algn="tl">
                    <a:srgbClr val="FFFFFF"/>
                  </a:outerShdw>
                </a:effectLst>
                <a:latin typeface="Monotype Corsiva" pitchFamily="66" charset="0"/>
              </a:rPr>
              <a:t>дихальних</a:t>
            </a:r>
            <a:r>
              <a:rPr lang="ru-RU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Monotype Corsiva" pitchFamily="66" charset="0"/>
              </a:rPr>
              <a:t> </a:t>
            </a:r>
            <a:r>
              <a:rPr lang="ru-RU" dirty="0" err="1" smtClean="0">
                <a:effectLst>
                  <a:outerShdw blurRad="38100" dist="38100" dir="2700000" algn="tl">
                    <a:srgbClr val="FFFFFF"/>
                  </a:outerShdw>
                </a:effectLst>
                <a:latin typeface="Monotype Corsiva" pitchFamily="66" charset="0"/>
              </a:rPr>
              <a:t>шляхів</a:t>
            </a:r>
            <a:r>
              <a:rPr lang="ru-RU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Monotype Corsiva" pitchFamily="66" charset="0"/>
              </a:rPr>
              <a:t>.</a:t>
            </a:r>
            <a:endParaRPr lang="ru-RU" dirty="0">
              <a:effectLst>
                <a:outerShdw blurRad="38100" dist="38100" dir="2700000" algn="tl">
                  <a:srgbClr val="FFFFFF"/>
                </a:outerShdw>
              </a:effectLst>
              <a:latin typeface="Monotype Corsiva" pitchFamily="66" charset="0"/>
            </a:endParaRPr>
          </a:p>
        </p:txBody>
      </p:sp>
      <p:sp>
        <p:nvSpPr>
          <p:cNvPr id="7" name="Rectangle 7"/>
          <p:cNvSpPr>
            <a:spLocks noChangeArrowheads="1"/>
          </p:cNvSpPr>
          <p:nvPr/>
        </p:nvSpPr>
        <p:spPr bwMode="auto">
          <a:xfrm>
            <a:off x="2071670" y="2928934"/>
            <a:ext cx="3733800" cy="76200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Monotype Corsiva" pitchFamily="66" charset="0"/>
              </a:rPr>
              <a:t>Входить до </a:t>
            </a:r>
            <a:r>
              <a:rPr lang="ru-RU" dirty="0" err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Monotype Corsiva" pitchFamily="66" charset="0"/>
              </a:rPr>
              <a:t>групи</a:t>
            </a:r>
            <a:r>
              <a:rPr lang="ru-RU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Monotype Corsiva" pitchFamily="66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Monotype Corsiva" pitchFamily="66" charset="0"/>
              </a:rPr>
              <a:t>гострих</a:t>
            </a:r>
            <a:r>
              <a:rPr lang="ru-RU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Monotype Corsiva" pitchFamily="66" charset="0"/>
              </a:rPr>
              <a:t> </a:t>
            </a:r>
          </a:p>
          <a:p>
            <a:pPr algn="ctr"/>
            <a:r>
              <a:rPr lang="ru-RU" dirty="0" err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Monotype Corsiva" pitchFamily="66" charset="0"/>
              </a:rPr>
              <a:t>респіраторних</a:t>
            </a:r>
            <a:r>
              <a:rPr lang="ru-RU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Monotype Corsiva" pitchFamily="66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Monotype Corsiva" pitchFamily="66" charset="0"/>
              </a:rPr>
              <a:t>вірусних</a:t>
            </a:r>
            <a:r>
              <a:rPr lang="ru-RU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Monotype Corsiva" pitchFamily="66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Monotype Corsiva" pitchFamily="66" charset="0"/>
              </a:rPr>
              <a:t>інфекцій</a:t>
            </a:r>
            <a:r>
              <a:rPr lang="ru-RU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Monotype Corsiva" pitchFamily="66" charset="0"/>
              </a:rPr>
              <a:t>.</a:t>
            </a:r>
          </a:p>
        </p:txBody>
      </p:sp>
      <p:sp>
        <p:nvSpPr>
          <p:cNvPr id="8" name="Rectangle 8"/>
          <p:cNvSpPr>
            <a:spLocks noChangeArrowheads="1"/>
          </p:cNvSpPr>
          <p:nvPr/>
        </p:nvSpPr>
        <p:spPr bwMode="auto">
          <a:xfrm>
            <a:off x="2071670" y="4214818"/>
            <a:ext cx="3733800" cy="76200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dirty="0" err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Monotype Corsiva" pitchFamily="66" charset="0"/>
              </a:rPr>
              <a:t>Періодично</a:t>
            </a:r>
            <a:r>
              <a:rPr lang="ru-RU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Monotype Corsiva" pitchFamily="66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Monotype Corsiva" pitchFamily="66" charset="0"/>
              </a:rPr>
              <a:t>розповсюджується</a:t>
            </a:r>
            <a:endParaRPr lang="ru-RU" dirty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Monotype Corsiva" pitchFamily="66" charset="0"/>
            </a:endParaRPr>
          </a:p>
          <a:p>
            <a:pPr algn="ctr"/>
            <a:r>
              <a:rPr lang="ru-RU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Monotype Corsiva" pitchFamily="66" charset="0"/>
              </a:rPr>
              <a:t> у </a:t>
            </a:r>
            <a:r>
              <a:rPr lang="ru-RU" dirty="0" err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Monotype Corsiva" pitchFamily="66" charset="0"/>
              </a:rPr>
              <a:t>вигляді</a:t>
            </a:r>
            <a:r>
              <a:rPr lang="ru-RU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Monotype Corsiva" pitchFamily="66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Monotype Corsiva" pitchFamily="66" charset="0"/>
              </a:rPr>
              <a:t>епідемій</a:t>
            </a:r>
            <a:r>
              <a:rPr lang="ru-RU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Monotype Corsiva" pitchFamily="66" charset="0"/>
              </a:rPr>
              <a:t> та </a:t>
            </a:r>
            <a:r>
              <a:rPr lang="ru-RU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Monotype Corsiva" pitchFamily="66" charset="0"/>
              </a:rPr>
              <a:t>пандемій</a:t>
            </a:r>
            <a:r>
              <a:rPr lang="ru-RU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Monotype Corsiva" pitchFamily="66" charset="0"/>
              </a:rPr>
              <a:t>.</a:t>
            </a:r>
            <a:endParaRPr lang="ru-RU" dirty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Monotype Corsiva" pitchFamily="66" charset="0"/>
            </a:endParaRPr>
          </a:p>
        </p:txBody>
      </p:sp>
      <p:sp>
        <p:nvSpPr>
          <p:cNvPr id="9" name="Rectangle 9"/>
          <p:cNvSpPr>
            <a:spLocks noChangeArrowheads="1"/>
          </p:cNvSpPr>
          <p:nvPr/>
        </p:nvSpPr>
        <p:spPr bwMode="auto">
          <a:xfrm>
            <a:off x="2071670" y="5500702"/>
            <a:ext cx="3733800" cy="76200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Monotype Corsiva" pitchFamily="66" charset="0"/>
              </a:rPr>
              <a:t>У наш час </a:t>
            </a:r>
            <a:r>
              <a:rPr lang="ru-RU" dirty="0" err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Monotype Corsiva" pitchFamily="66" charset="0"/>
              </a:rPr>
              <a:t>виявлено</a:t>
            </a:r>
            <a:r>
              <a:rPr lang="ru-RU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Monotype Corsiva" pitchFamily="66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Monotype Corsiva" pitchFamily="66" charset="0"/>
              </a:rPr>
              <a:t>більш</a:t>
            </a:r>
            <a:endParaRPr lang="ru-RU" dirty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Monotype Corsiva" pitchFamily="66" charset="0"/>
            </a:endParaRPr>
          </a:p>
          <a:p>
            <a:pPr algn="ctr"/>
            <a:r>
              <a:rPr lang="ru-RU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Monotype Corsiva" pitchFamily="66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Monotype Corsiva" pitchFamily="66" charset="0"/>
              </a:rPr>
              <a:t>ніж</a:t>
            </a:r>
            <a:r>
              <a:rPr lang="ru-RU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Monotype Corsiva" pitchFamily="66" charset="0"/>
              </a:rPr>
              <a:t> 2000 </a:t>
            </a:r>
            <a:r>
              <a:rPr lang="ru-RU" dirty="0" err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Monotype Corsiva" pitchFamily="66" charset="0"/>
              </a:rPr>
              <a:t>варіантів</a:t>
            </a:r>
            <a:r>
              <a:rPr lang="ru-RU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Monotype Corsiva" pitchFamily="66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Monotype Corsiva" pitchFamily="66" charset="0"/>
              </a:rPr>
              <a:t>вірусу</a:t>
            </a:r>
            <a:r>
              <a:rPr lang="ru-RU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Monotype Corsiva" pitchFamily="66" charset="0"/>
              </a:rPr>
              <a:t> </a:t>
            </a:r>
            <a:r>
              <a:rPr lang="ru-RU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Monotype Corsiva" pitchFamily="66" charset="0"/>
              </a:rPr>
              <a:t>грипу</a:t>
            </a:r>
            <a:r>
              <a:rPr lang="ru-RU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Monotype Corsiva" pitchFamily="66" charset="0"/>
              </a:rPr>
              <a:t>.</a:t>
            </a:r>
            <a:endParaRPr lang="ru-RU" dirty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Monotype Corsiva" pitchFamily="66" charset="0"/>
            </a:endParaRPr>
          </a:p>
        </p:txBody>
      </p:sp>
      <p:pic>
        <p:nvPicPr>
          <p:cNvPr id="19458" name="Picture 2" descr="Пов’язане зображення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965008" y="1714489"/>
            <a:ext cx="2893239" cy="1928826"/>
          </a:xfrm>
          <a:prstGeom prst="rect">
            <a:avLst/>
          </a:prstGeom>
          <a:noFill/>
        </p:spPr>
      </p:pic>
      <p:pic>
        <p:nvPicPr>
          <p:cNvPr id="19460" name="Picture 4" descr="Результат пошуку зображень за запитом &quot;грип картинка&quot;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965041" y="4071942"/>
            <a:ext cx="2893239" cy="19288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500034" y="1643050"/>
            <a:ext cx="8229600" cy="4525963"/>
          </a:xfrm>
        </p:spPr>
        <p:txBody>
          <a:bodyPr/>
          <a:lstStyle/>
          <a:p>
            <a:endParaRPr lang="uk-UA" dirty="0"/>
          </a:p>
        </p:txBody>
      </p:sp>
      <p:pic>
        <p:nvPicPr>
          <p:cNvPr id="3074" name="Picture 2" descr="Результат пошуку зображень за запитом &quot;джерело інфекції грипу картинка&quot;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1538" y="428604"/>
            <a:ext cx="6505454" cy="592935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9600" cy="1143000"/>
          </a:xfrm>
        </p:spPr>
        <p:txBody>
          <a:bodyPr>
            <a:normAutofit/>
          </a:bodyPr>
          <a:lstStyle/>
          <a:p>
            <a:r>
              <a:rPr lang="uk-UA" sz="6000" b="1" dirty="0" smtClean="0">
                <a:solidFill>
                  <a:srgbClr val="FF0000"/>
                </a:solidFill>
              </a:rPr>
              <a:t>Профілактика</a:t>
            </a:r>
            <a:endParaRPr lang="uk-UA" sz="6000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500174"/>
            <a:ext cx="3857652" cy="4572031"/>
          </a:xfrm>
        </p:spPr>
        <p:txBody>
          <a:bodyPr>
            <a:normAutofit fontScale="92500"/>
          </a:bodyPr>
          <a:lstStyle/>
          <a:p>
            <a:pPr algn="ctr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	 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Специфічний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метод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профілактики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грипу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вакцинація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населення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протигрипозною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вакциною.</a:t>
            </a:r>
          </a:p>
          <a:p>
            <a:pPr algn="ctr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	  Особливо  показана в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групах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ризику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— </a:t>
            </a:r>
            <a:r>
              <a:rPr lang="ru-RU" sz="2400" dirty="0" err="1" smtClean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діти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літні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люди,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хворі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хронічними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захворюваннями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серця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легенів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а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також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лікарі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Вакцинація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здійснюється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середині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осені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Можливе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друге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щеплення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середині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зими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ctr">
              <a:buNone/>
            </a:pPr>
            <a:endParaRPr lang="uk-UA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 descr="C:\Users\Dom\Desktop\перший урок\20745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14810" y="1928802"/>
            <a:ext cx="4778827" cy="31432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285728"/>
            <a:ext cx="8229600" cy="1143000"/>
          </a:xfrm>
        </p:spPr>
        <p:txBody>
          <a:bodyPr>
            <a:normAutofit/>
          </a:bodyPr>
          <a:lstStyle/>
          <a:p>
            <a:r>
              <a:rPr lang="uk-UA" sz="4800" b="1" dirty="0">
                <a:solidFill>
                  <a:srgbClr val="FF0000"/>
                </a:solidFill>
              </a:rPr>
              <a:t>Як попередити зараження?</a:t>
            </a:r>
            <a:endParaRPr lang="uk-UA" sz="4800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86116" y="1285860"/>
            <a:ext cx="5400684" cy="4840303"/>
          </a:xfrm>
        </p:spPr>
        <p:txBody>
          <a:bodyPr>
            <a:normAutofit fontScale="55000" lnSpcReduction="20000"/>
          </a:bodyPr>
          <a:lstStyle/>
          <a:p>
            <a:pPr algn="just" fontAlgn="base"/>
            <a:endParaRPr lang="uk-UA" dirty="0" smtClean="0"/>
          </a:p>
          <a:p>
            <a:pPr algn="just" fontAlgn="base"/>
            <a:r>
              <a:rPr lang="uk-UA" dirty="0" smtClean="0"/>
              <a:t>Уникайте </a:t>
            </a:r>
            <a:r>
              <a:rPr lang="uk-UA" dirty="0"/>
              <a:t>близького контакту з хворими </a:t>
            </a:r>
            <a:r>
              <a:rPr lang="uk-UA" dirty="0" smtClean="0"/>
              <a:t>людьми.</a:t>
            </a:r>
            <a:endParaRPr lang="uk-UA" dirty="0"/>
          </a:p>
          <a:p>
            <a:pPr algn="just" fontAlgn="base"/>
            <a:r>
              <a:rPr lang="uk-UA" dirty="0"/>
              <a:t>Уникайте торкання руками очей, носа чи рота, саме так поширюється вірус грипу.</a:t>
            </a:r>
          </a:p>
          <a:p>
            <a:pPr algn="just" fontAlgn="base"/>
            <a:r>
              <a:rPr lang="uk-UA" dirty="0"/>
              <a:t>Захворіли — лишайтеся вдома.</a:t>
            </a:r>
          </a:p>
          <a:p>
            <a:pPr algn="just" fontAlgn="base"/>
            <a:r>
              <a:rPr lang="uk-UA" dirty="0"/>
              <a:t>Прикривайте ніс та рот під час кашлю та чхання грип розповсюджується особливо швидко. </a:t>
            </a:r>
          </a:p>
          <a:p>
            <a:pPr algn="just" fontAlgn="base"/>
            <a:r>
              <a:rPr lang="uk-UA" dirty="0"/>
              <a:t>Часте миття рук допоможе захиститися від мікробів. </a:t>
            </a:r>
          </a:p>
          <a:p>
            <a:pPr algn="just" fontAlgn="base"/>
            <a:r>
              <a:rPr lang="uk-UA" dirty="0"/>
              <a:t>У харчовий раціон слід включати не менше 50% рослинної їжі в сирому </a:t>
            </a:r>
            <a:r>
              <a:rPr lang="uk-UA" dirty="0" smtClean="0"/>
              <a:t>вигляді. </a:t>
            </a:r>
            <a:endParaRPr lang="uk-UA" dirty="0"/>
          </a:p>
          <a:p>
            <a:pPr algn="just" fontAlgn="base"/>
            <a:r>
              <a:rPr lang="uk-UA" dirty="0" smtClean="0"/>
              <a:t>Рекомендовано </a:t>
            </a:r>
            <a:r>
              <a:rPr lang="uk-UA" dirty="0"/>
              <a:t>вживати до 2 літрів рідини на день, застосовувати </a:t>
            </a:r>
            <a:r>
              <a:rPr lang="uk-UA" dirty="0" smtClean="0"/>
              <a:t>настойку ехінацеї, вітамінні </a:t>
            </a:r>
            <a:r>
              <a:rPr lang="uk-UA" dirty="0"/>
              <a:t>препарати, зокрема вітамін С.</a:t>
            </a:r>
          </a:p>
          <a:p>
            <a:pPr algn="just" fontAlgn="base"/>
            <a:r>
              <a:rPr lang="uk-UA" dirty="0"/>
              <a:t>Дотримуйтесь здорового способу </a:t>
            </a:r>
            <a:r>
              <a:rPr lang="uk-UA" dirty="0" smtClean="0"/>
              <a:t>життя - повноцінний </a:t>
            </a:r>
            <a:r>
              <a:rPr lang="uk-UA" dirty="0"/>
              <a:t>сон (не менше 7-8 годин на добу), фізичні </a:t>
            </a:r>
            <a:r>
              <a:rPr lang="uk-UA" dirty="0" smtClean="0"/>
              <a:t>вправи.</a:t>
            </a:r>
            <a:endParaRPr lang="uk-UA" dirty="0"/>
          </a:p>
        </p:txBody>
      </p:sp>
      <p:pic>
        <p:nvPicPr>
          <p:cNvPr id="2052" name="Picture 4" descr="Результат пошуку зображень за запитом &quot;грип картинка&quot;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1571612"/>
            <a:ext cx="2786082" cy="1971402"/>
          </a:xfrm>
          <a:prstGeom prst="rect">
            <a:avLst/>
          </a:prstGeom>
          <a:noFill/>
        </p:spPr>
      </p:pic>
      <p:pic>
        <p:nvPicPr>
          <p:cNvPr id="2054" name="Picture 6" descr="Результат пошуку зображень за запитом &quot;грип картинка&quot;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3643314"/>
            <a:ext cx="2786082" cy="18573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uk-UA" sz="3600" b="1" dirty="0" smtClean="0">
                <a:solidFill>
                  <a:srgbClr val="FF0000"/>
                </a:solidFill>
              </a:rPr>
              <a:t/>
            </a:r>
            <a:br>
              <a:rPr lang="uk-UA" sz="3600" b="1" dirty="0" smtClean="0">
                <a:solidFill>
                  <a:srgbClr val="FF0000"/>
                </a:solidFill>
              </a:rPr>
            </a:br>
            <a:r>
              <a:rPr lang="uk-UA" sz="3600" b="1" dirty="0" smtClean="0">
                <a:solidFill>
                  <a:srgbClr val="FF0000"/>
                </a:solidFill>
              </a:rPr>
              <a:t>Що робити, якщо в сім’ї «гуляє» грип?</a:t>
            </a:r>
            <a:r>
              <a:rPr lang="uk-UA" sz="3600" dirty="0" smtClean="0">
                <a:solidFill>
                  <a:srgbClr val="FF0000"/>
                </a:solidFill>
              </a:rPr>
              <a:t/>
            </a:r>
            <a:br>
              <a:rPr lang="uk-UA" sz="3600" dirty="0" smtClean="0">
                <a:solidFill>
                  <a:srgbClr val="FF0000"/>
                </a:solidFill>
              </a:rPr>
            </a:br>
            <a:endParaRPr lang="uk-UA" sz="3600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85786" y="1600201"/>
            <a:ext cx="7901014" cy="2686056"/>
          </a:xfrm>
        </p:spPr>
        <p:txBody>
          <a:bodyPr>
            <a:normAutofit fontScale="70000" lnSpcReduction="20000"/>
          </a:bodyPr>
          <a:lstStyle/>
          <a:p>
            <a:r>
              <a:rPr lang="uk-UA" dirty="0" smtClean="0"/>
              <a:t>Ізолюйте хворого в окремій кімнаті до повного одужання.</a:t>
            </a:r>
          </a:p>
          <a:p>
            <a:r>
              <a:rPr lang="uk-UA" dirty="0" smtClean="0"/>
              <a:t>Хворий користується окремим посудом і рушником. Найкраще, щоб за хворим доглядав дорослий.</a:t>
            </a:r>
          </a:p>
          <a:p>
            <a:r>
              <a:rPr lang="uk-UA" dirty="0" smtClean="0"/>
              <a:t>Після контакту з хворим обов’язково мийте руки з милом.  Дотримання правил гігієни стосується  всіх членів сім’ї.</a:t>
            </a:r>
          </a:p>
          <a:p>
            <a:r>
              <a:rPr lang="uk-UA" dirty="0" smtClean="0"/>
              <a:t>Часто провітрюйте кімнату хворого, робіть вологе прибирання. </a:t>
            </a:r>
          </a:p>
          <a:p>
            <a:endParaRPr lang="uk-UA" dirty="0"/>
          </a:p>
        </p:txBody>
      </p:sp>
      <p:pic>
        <p:nvPicPr>
          <p:cNvPr id="1028" name="Picture 4" descr="Результат пошуку зображень за запитом &quot;зображення грип&quot;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4414" y="4071942"/>
            <a:ext cx="3475113" cy="2071702"/>
          </a:xfrm>
          <a:prstGeom prst="rect">
            <a:avLst/>
          </a:prstGeom>
          <a:noFill/>
        </p:spPr>
      </p:pic>
      <p:pic>
        <p:nvPicPr>
          <p:cNvPr id="1030" name="Picture 6" descr="Результат пошуку зображень за запитом &quot;зображення грип&quot;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5008" y="3786190"/>
            <a:ext cx="1885950" cy="24288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sz="4800" b="1" dirty="0" smtClean="0">
                <a:solidFill>
                  <a:srgbClr val="FF0000"/>
                </a:solidFill>
              </a:rPr>
              <a:t>Зелена аптека</a:t>
            </a:r>
            <a:endParaRPr lang="uk-UA" sz="4800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uk-UA" dirty="0"/>
          </a:p>
        </p:txBody>
      </p:sp>
      <p:pic>
        <p:nvPicPr>
          <p:cNvPr id="2050" name="Picture 2" descr="Результат пошуку зображень за запитом &quot;дерева липа&quot;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1214422"/>
            <a:ext cx="3500462" cy="2217947"/>
          </a:xfrm>
          <a:prstGeom prst="rect">
            <a:avLst/>
          </a:prstGeom>
          <a:noFill/>
        </p:spPr>
      </p:pic>
      <p:pic>
        <p:nvPicPr>
          <p:cNvPr id="2052" name="Picture 4" descr="Результат пошуку зображень за запитом &quot;дерево калина&quot;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86314" y="1214422"/>
            <a:ext cx="3214710" cy="2181473"/>
          </a:xfrm>
          <a:prstGeom prst="rect">
            <a:avLst/>
          </a:prstGeom>
          <a:noFill/>
        </p:spPr>
      </p:pic>
      <p:pic>
        <p:nvPicPr>
          <p:cNvPr id="2054" name="Picture 6" descr="Результат пошуку зображень за запитом &quot;дерево сосна&quot;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0034" y="4071942"/>
            <a:ext cx="3500462" cy="2286016"/>
          </a:xfrm>
          <a:prstGeom prst="rect">
            <a:avLst/>
          </a:prstGeom>
          <a:noFill/>
        </p:spPr>
      </p:pic>
      <p:pic>
        <p:nvPicPr>
          <p:cNvPr id="2056" name="Picture 8" descr="Результат пошуку зображень за запитом &quot;дерево шипшина&quot;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786314" y="4071942"/>
            <a:ext cx="3214710" cy="221457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sz="5400" b="1" dirty="0" smtClean="0">
                <a:solidFill>
                  <a:srgbClr val="FF0000"/>
                </a:solidFill>
              </a:rPr>
              <a:t>Фітобар</a:t>
            </a:r>
            <a:endParaRPr lang="uk-UA" sz="5400" b="1" dirty="0">
              <a:solidFill>
                <a:srgbClr val="FF0000"/>
              </a:solidFill>
            </a:endParaRPr>
          </a:p>
        </p:txBody>
      </p:sp>
      <p:pic>
        <p:nvPicPr>
          <p:cNvPr id="22530" name="Picture 2" descr="малина: спелые малины, изолированных на белом фоне крупным планом Фото со сток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9419" y="1428736"/>
            <a:ext cx="2959574" cy="2301887"/>
          </a:xfrm>
          <a:prstGeom prst="rect">
            <a:avLst/>
          </a:prstGeom>
          <a:noFill/>
        </p:spPr>
      </p:pic>
      <p:pic>
        <p:nvPicPr>
          <p:cNvPr id="22533" name="Picture 5" descr="Результат пошуку зображень за запитом &quot;зображення смородина&quot;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86182" y="1428736"/>
            <a:ext cx="1895475" cy="2286016"/>
          </a:xfrm>
          <a:prstGeom prst="rect">
            <a:avLst/>
          </a:prstGeom>
          <a:noFill/>
        </p:spPr>
      </p:pic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 flipH="1">
            <a:off x="8686800" y="6000768"/>
            <a:ext cx="242918" cy="125395"/>
          </a:xfrm>
        </p:spPr>
        <p:txBody>
          <a:bodyPr>
            <a:normAutofit fontScale="25000" lnSpcReduction="20000"/>
          </a:bodyPr>
          <a:lstStyle/>
          <a:p>
            <a:endParaRPr lang="uk-UA" dirty="0"/>
          </a:p>
        </p:txBody>
      </p:sp>
      <p:pic>
        <p:nvPicPr>
          <p:cNvPr id="22535" name="Picture 7" descr="Результат пошуку зображень за запитом &quot;зображення лимон&quot;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0034" y="4143380"/>
            <a:ext cx="3000396" cy="2175964"/>
          </a:xfrm>
          <a:prstGeom prst="rect">
            <a:avLst/>
          </a:prstGeom>
          <a:noFill/>
        </p:spPr>
      </p:pic>
      <p:pic>
        <p:nvPicPr>
          <p:cNvPr id="22537" name="Picture 9" descr="Результат пошуку зображень за запитом &quot;зображення мед&quot;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000760" y="1428736"/>
            <a:ext cx="2638425" cy="2286016"/>
          </a:xfrm>
          <a:prstGeom prst="rect">
            <a:avLst/>
          </a:prstGeom>
          <a:noFill/>
        </p:spPr>
      </p:pic>
      <p:pic>
        <p:nvPicPr>
          <p:cNvPr id="22539" name="Picture 11" descr="Пов’язане зображення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000496" y="4143380"/>
            <a:ext cx="4429156" cy="221457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uk-UA" dirty="0"/>
          </a:p>
        </p:txBody>
      </p:sp>
      <p:pic>
        <p:nvPicPr>
          <p:cNvPr id="21508" name="Picture 4" descr="Пов’язане зображення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285728"/>
            <a:ext cx="8191504" cy="592935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262</TotalTime>
  <Words>219</Words>
  <Application>Microsoft Office PowerPoint</Application>
  <PresentationFormat>Экран (4:3)</PresentationFormat>
  <Paragraphs>34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Обережно: грип!</vt:lpstr>
      <vt:lpstr> Що таке грип?  </vt:lpstr>
      <vt:lpstr>Слайд 3</vt:lpstr>
      <vt:lpstr>Профілактика</vt:lpstr>
      <vt:lpstr>Як попередити зараження?</vt:lpstr>
      <vt:lpstr> Що робити, якщо в сім’ї «гуляє» грип? </vt:lpstr>
      <vt:lpstr>Зелена аптека</vt:lpstr>
      <vt:lpstr>Фітобар</vt:lpstr>
      <vt:lpstr>Слайд 9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Обережно: грип!</dc:title>
  <dc:creator>Dom</dc:creator>
  <cp:lastModifiedBy>Dom</cp:lastModifiedBy>
  <cp:revision>29</cp:revision>
  <dcterms:created xsi:type="dcterms:W3CDTF">2016-12-03T12:31:47Z</dcterms:created>
  <dcterms:modified xsi:type="dcterms:W3CDTF">2016-12-07T19:45:35Z</dcterms:modified>
</cp:coreProperties>
</file>