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2" r:id="rId2"/>
    <p:sldId id="283" r:id="rId3"/>
    <p:sldId id="263" r:id="rId4"/>
    <p:sldId id="290" r:id="rId5"/>
    <p:sldId id="258" r:id="rId6"/>
    <p:sldId id="296" r:id="rId7"/>
    <p:sldId id="269" r:id="rId8"/>
    <p:sldId id="270" r:id="rId9"/>
    <p:sldId id="275" r:id="rId10"/>
    <p:sldId id="298" r:id="rId11"/>
    <p:sldId id="289" r:id="rId12"/>
    <p:sldId id="264" r:id="rId13"/>
    <p:sldId id="271" r:id="rId14"/>
    <p:sldId id="281" r:id="rId15"/>
    <p:sldId id="260" r:id="rId16"/>
    <p:sldId id="286" r:id="rId17"/>
    <p:sldId id="295" r:id="rId18"/>
    <p:sldId id="293" r:id="rId19"/>
    <p:sldId id="288" r:id="rId20"/>
    <p:sldId id="273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7CA"/>
    <a:srgbClr val="0000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51" d="100"/>
          <a:sy n="51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66341-208E-40ED-8C3A-00D796C3CFC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E6806-D7BD-410F-A286-A7E7AE32E5B3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Професійно важливі якості вчителя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6935A4-16E6-4226-860D-E4F4639BDA2E}" type="parTrans" cxnId="{A2F2276B-10C0-4A38-877C-C92E82B6A5EF}">
      <dgm:prSet/>
      <dgm:spPr/>
      <dgm:t>
        <a:bodyPr/>
        <a:lstStyle/>
        <a:p>
          <a:endParaRPr lang="ru-RU"/>
        </a:p>
      </dgm:t>
    </dgm:pt>
    <dgm:pt modelId="{1FFB2F2B-FC3B-42BF-A150-AC99877CF86B}" type="sibTrans" cxnId="{A2F2276B-10C0-4A38-877C-C92E82B6A5EF}">
      <dgm:prSet/>
      <dgm:spPr/>
      <dgm:t>
        <a:bodyPr/>
        <a:lstStyle/>
        <a:p>
          <a:endParaRPr lang="ru-RU"/>
        </a:p>
      </dgm:t>
    </dgm:pt>
    <dgm:pt modelId="{66ED0B09-6939-4AD7-87A4-4B0CA5274D32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Педагогічна майстерність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783930-365F-4566-B16B-0BF9CF2F66D1}" type="parTrans" cxnId="{D5F40953-71C7-49E7-B29F-F42481F818E6}">
      <dgm:prSet/>
      <dgm:spPr/>
      <dgm:t>
        <a:bodyPr/>
        <a:lstStyle/>
        <a:p>
          <a:endParaRPr lang="ru-RU"/>
        </a:p>
      </dgm:t>
    </dgm:pt>
    <dgm:pt modelId="{D8FB90AE-E25C-4F2F-B010-3F43AA989EF6}" type="sibTrans" cxnId="{D5F40953-71C7-49E7-B29F-F42481F818E6}">
      <dgm:prSet/>
      <dgm:spPr/>
      <dgm:t>
        <a:bodyPr/>
        <a:lstStyle/>
        <a:p>
          <a:endParaRPr lang="ru-RU"/>
        </a:p>
      </dgm:t>
    </dgm:pt>
    <dgm:pt modelId="{8C277F6C-AEF5-469D-AD10-578177D8EB50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Мовлення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2BA395-1CF6-49D3-81BA-D557D9421D2E}" type="parTrans" cxnId="{D4103D52-C4C1-46DA-8810-4C9D3951ECE4}">
      <dgm:prSet/>
      <dgm:spPr/>
      <dgm:t>
        <a:bodyPr/>
        <a:lstStyle/>
        <a:p>
          <a:endParaRPr lang="ru-RU"/>
        </a:p>
      </dgm:t>
    </dgm:pt>
    <dgm:pt modelId="{88F55C0F-755D-468E-9F73-368B2ECB10D4}" type="sibTrans" cxnId="{D4103D52-C4C1-46DA-8810-4C9D3951ECE4}">
      <dgm:prSet/>
      <dgm:spPr/>
      <dgm:t>
        <a:bodyPr/>
        <a:lstStyle/>
        <a:p>
          <a:endParaRPr lang="ru-RU"/>
        </a:p>
      </dgm:t>
    </dgm:pt>
    <dgm:pt modelId="{FB937156-1D27-4D7D-8C3C-69807B21F1CD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3594AD0-2A7C-48DD-8808-86108D63345B}" type="parTrans" cxnId="{55F21FD5-33B8-4A5D-9306-057538854F2B}">
      <dgm:prSet/>
      <dgm:spPr/>
      <dgm:t>
        <a:bodyPr/>
        <a:lstStyle/>
        <a:p>
          <a:endParaRPr lang="ru-RU"/>
        </a:p>
      </dgm:t>
    </dgm:pt>
    <dgm:pt modelId="{41E0343B-D38B-4B57-A349-EF90CAEE43E2}" type="sibTrans" cxnId="{55F21FD5-33B8-4A5D-9306-057538854F2B}">
      <dgm:prSet/>
      <dgm:spPr/>
      <dgm:t>
        <a:bodyPr/>
        <a:lstStyle/>
        <a:p>
          <a:endParaRPr lang="ru-RU"/>
        </a:p>
      </dgm:t>
    </dgm:pt>
    <dgm:pt modelId="{0FE06A51-04F2-4A51-951B-8EFD3C9A91FA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Авторитет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735D59-9CFD-473F-BF7C-E38C13ED8EFA}" type="parTrans" cxnId="{AB8E6EFB-7AEE-4AF2-ADB2-BB0531F5CB4E}">
      <dgm:prSet/>
      <dgm:spPr/>
      <dgm:t>
        <a:bodyPr/>
        <a:lstStyle/>
        <a:p>
          <a:endParaRPr lang="ru-RU"/>
        </a:p>
      </dgm:t>
    </dgm:pt>
    <dgm:pt modelId="{D39387F2-D7C7-44A1-B740-7C7F1055B234}" type="sibTrans" cxnId="{AB8E6EFB-7AEE-4AF2-ADB2-BB0531F5CB4E}">
      <dgm:prSet/>
      <dgm:spPr/>
      <dgm:t>
        <a:bodyPr/>
        <a:lstStyle/>
        <a:p>
          <a:endParaRPr lang="ru-RU"/>
        </a:p>
      </dgm:t>
    </dgm:pt>
    <dgm:pt modelId="{EE3C135A-DB86-4E20-B347-AD9AD8257856}" type="pres">
      <dgm:prSet presAssocID="{B9A66341-208E-40ED-8C3A-00D796C3CF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13E0A-4226-41A2-A91F-62B8D2E88B26}" type="pres">
      <dgm:prSet presAssocID="{299E6806-D7BD-410F-A286-A7E7AE32E5B3}" presName="roof" presStyleLbl="dkBgShp" presStyleIdx="0" presStyleCnt="2" custLinFactNeighborX="-6271" custLinFactNeighborY="-17906"/>
      <dgm:spPr/>
      <dgm:t>
        <a:bodyPr/>
        <a:lstStyle/>
        <a:p>
          <a:endParaRPr lang="ru-RU"/>
        </a:p>
      </dgm:t>
    </dgm:pt>
    <dgm:pt modelId="{162684E3-F814-4227-A4CF-33406F38FE0B}" type="pres">
      <dgm:prSet presAssocID="{299E6806-D7BD-410F-A286-A7E7AE32E5B3}" presName="pillars" presStyleCnt="0"/>
      <dgm:spPr/>
    </dgm:pt>
    <dgm:pt modelId="{12D1B842-E787-4B0E-81A4-69C6A7BF6FB5}" type="pres">
      <dgm:prSet presAssocID="{299E6806-D7BD-410F-A286-A7E7AE32E5B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6907A-AA0D-4DF6-BC65-7585CB1CE478}" type="pres">
      <dgm:prSet presAssocID="{8C277F6C-AEF5-469D-AD10-578177D8EB5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2847-E130-4F05-99A4-04EF96ED0911}" type="pres">
      <dgm:prSet presAssocID="{FB937156-1D27-4D7D-8C3C-69807B21F1CD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00ADE-9354-4CE7-B161-18F08D6069FD}" type="pres">
      <dgm:prSet presAssocID="{0FE06A51-04F2-4A51-951B-8EFD3C9A91FA}" presName="pillarX" presStyleLbl="node1" presStyleIdx="3" presStyleCnt="4" custLinFactNeighborX="11177" custLinFactNeighborY="-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3B47C-3285-458D-8862-BC5D5D35FA49}" type="pres">
      <dgm:prSet presAssocID="{299E6806-D7BD-410F-A286-A7E7AE32E5B3}" presName="base" presStyleLbl="dkBgShp" presStyleIdx="1" presStyleCnt="2"/>
      <dgm:spPr/>
    </dgm:pt>
  </dgm:ptLst>
  <dgm:cxnLst>
    <dgm:cxn modelId="{1D706AD9-EF00-4DC5-9995-93A4861A4D7B}" type="presOf" srcId="{0FE06A51-04F2-4A51-951B-8EFD3C9A91FA}" destId="{BF700ADE-9354-4CE7-B161-18F08D6069FD}" srcOrd="0" destOrd="0" presId="urn:microsoft.com/office/officeart/2005/8/layout/hList3"/>
    <dgm:cxn modelId="{D8EE7C1D-62BE-4739-A44A-FE33FA60BB0B}" type="presOf" srcId="{66ED0B09-6939-4AD7-87A4-4B0CA5274D32}" destId="{12D1B842-E787-4B0E-81A4-69C6A7BF6FB5}" srcOrd="0" destOrd="0" presId="urn:microsoft.com/office/officeart/2005/8/layout/hList3"/>
    <dgm:cxn modelId="{D5F40953-71C7-49E7-B29F-F42481F818E6}" srcId="{299E6806-D7BD-410F-A286-A7E7AE32E5B3}" destId="{66ED0B09-6939-4AD7-87A4-4B0CA5274D32}" srcOrd="0" destOrd="0" parTransId="{34783930-365F-4566-B16B-0BF9CF2F66D1}" sibTransId="{D8FB90AE-E25C-4F2F-B010-3F43AA989EF6}"/>
    <dgm:cxn modelId="{850C6A87-50A7-4FC9-B8C8-176F5D37E080}" type="presOf" srcId="{8C277F6C-AEF5-469D-AD10-578177D8EB50}" destId="{6E16907A-AA0D-4DF6-BC65-7585CB1CE478}" srcOrd="0" destOrd="0" presId="urn:microsoft.com/office/officeart/2005/8/layout/hList3"/>
    <dgm:cxn modelId="{AB8E6EFB-7AEE-4AF2-ADB2-BB0531F5CB4E}" srcId="{299E6806-D7BD-410F-A286-A7E7AE32E5B3}" destId="{0FE06A51-04F2-4A51-951B-8EFD3C9A91FA}" srcOrd="3" destOrd="0" parTransId="{83735D59-9CFD-473F-BF7C-E38C13ED8EFA}" sibTransId="{D39387F2-D7C7-44A1-B740-7C7F1055B234}"/>
    <dgm:cxn modelId="{F2E0B4AA-72EA-47C7-B659-55AAAFA632A3}" type="presOf" srcId="{B9A66341-208E-40ED-8C3A-00D796C3CFCE}" destId="{EE3C135A-DB86-4E20-B347-AD9AD8257856}" srcOrd="0" destOrd="0" presId="urn:microsoft.com/office/officeart/2005/8/layout/hList3"/>
    <dgm:cxn modelId="{A2F2276B-10C0-4A38-877C-C92E82B6A5EF}" srcId="{B9A66341-208E-40ED-8C3A-00D796C3CFCE}" destId="{299E6806-D7BD-410F-A286-A7E7AE32E5B3}" srcOrd="0" destOrd="0" parTransId="{706935A4-16E6-4226-860D-E4F4639BDA2E}" sibTransId="{1FFB2F2B-FC3B-42BF-A150-AC99877CF86B}"/>
    <dgm:cxn modelId="{D4103D52-C4C1-46DA-8810-4C9D3951ECE4}" srcId="{299E6806-D7BD-410F-A286-A7E7AE32E5B3}" destId="{8C277F6C-AEF5-469D-AD10-578177D8EB50}" srcOrd="1" destOrd="0" parTransId="{6C2BA395-1CF6-49D3-81BA-D557D9421D2E}" sibTransId="{88F55C0F-755D-468E-9F73-368B2ECB10D4}"/>
    <dgm:cxn modelId="{5F0A1078-14E3-4BC1-9FB0-CD37021146B2}" type="presOf" srcId="{FB937156-1D27-4D7D-8C3C-69807B21F1CD}" destId="{53FD2847-E130-4F05-99A4-04EF96ED0911}" srcOrd="0" destOrd="0" presId="urn:microsoft.com/office/officeart/2005/8/layout/hList3"/>
    <dgm:cxn modelId="{55F21FD5-33B8-4A5D-9306-057538854F2B}" srcId="{299E6806-D7BD-410F-A286-A7E7AE32E5B3}" destId="{FB937156-1D27-4D7D-8C3C-69807B21F1CD}" srcOrd="2" destOrd="0" parTransId="{63594AD0-2A7C-48DD-8808-86108D63345B}" sibTransId="{41E0343B-D38B-4B57-A349-EF90CAEE43E2}"/>
    <dgm:cxn modelId="{0B1EE142-CE98-4167-8928-3034BAAEC1E6}" type="presOf" srcId="{299E6806-D7BD-410F-A286-A7E7AE32E5B3}" destId="{3ED13E0A-4226-41A2-A91F-62B8D2E88B26}" srcOrd="0" destOrd="0" presId="urn:microsoft.com/office/officeart/2005/8/layout/hList3"/>
    <dgm:cxn modelId="{FAB78880-69FA-4E31-8B8D-F11A031BF9DE}" type="presParOf" srcId="{EE3C135A-DB86-4E20-B347-AD9AD8257856}" destId="{3ED13E0A-4226-41A2-A91F-62B8D2E88B26}" srcOrd="0" destOrd="0" presId="urn:microsoft.com/office/officeart/2005/8/layout/hList3"/>
    <dgm:cxn modelId="{58065023-BA2D-4082-BEA2-569C7D6AA069}" type="presParOf" srcId="{EE3C135A-DB86-4E20-B347-AD9AD8257856}" destId="{162684E3-F814-4227-A4CF-33406F38FE0B}" srcOrd="1" destOrd="0" presId="urn:microsoft.com/office/officeart/2005/8/layout/hList3"/>
    <dgm:cxn modelId="{0B258CFF-D4EB-4888-9735-71FB3F3ABD58}" type="presParOf" srcId="{162684E3-F814-4227-A4CF-33406F38FE0B}" destId="{12D1B842-E787-4B0E-81A4-69C6A7BF6FB5}" srcOrd="0" destOrd="0" presId="urn:microsoft.com/office/officeart/2005/8/layout/hList3"/>
    <dgm:cxn modelId="{8352D395-65E1-4B24-B0A2-9D90E7A40066}" type="presParOf" srcId="{162684E3-F814-4227-A4CF-33406F38FE0B}" destId="{6E16907A-AA0D-4DF6-BC65-7585CB1CE478}" srcOrd="1" destOrd="0" presId="urn:microsoft.com/office/officeart/2005/8/layout/hList3"/>
    <dgm:cxn modelId="{F77C4265-EBF0-4EE6-85E8-855E5CC75846}" type="presParOf" srcId="{162684E3-F814-4227-A4CF-33406F38FE0B}" destId="{53FD2847-E130-4F05-99A4-04EF96ED0911}" srcOrd="2" destOrd="0" presId="urn:microsoft.com/office/officeart/2005/8/layout/hList3"/>
    <dgm:cxn modelId="{A0D0AFFE-849F-4CB2-B5DF-4AA695E462AA}" type="presParOf" srcId="{162684E3-F814-4227-A4CF-33406F38FE0B}" destId="{BF700ADE-9354-4CE7-B161-18F08D6069FD}" srcOrd="3" destOrd="0" presId="urn:microsoft.com/office/officeart/2005/8/layout/hList3"/>
    <dgm:cxn modelId="{78471ECC-00DB-41E1-BD69-470F25B578EB}" type="presParOf" srcId="{EE3C135A-DB86-4E20-B347-AD9AD8257856}" destId="{FFE3B47C-3285-458D-8862-BC5D5D35FA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13E0A-4226-41A2-A91F-62B8D2E88B26}">
      <dsp:nvSpPr>
        <dsp:cNvPr id="0" name=""/>
        <dsp:cNvSpPr/>
      </dsp:nvSpPr>
      <dsp:spPr>
        <a:xfrm>
          <a:off x="0" y="0"/>
          <a:ext cx="9144000" cy="11367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Професійно важливі якості вчителя</a:t>
          </a:r>
          <a:endParaRPr lang="ru-RU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136712"/>
      </dsp:txXfrm>
    </dsp:sp>
    <dsp:sp modelId="{12D1B842-E787-4B0E-81A4-69C6A7BF6FB5}">
      <dsp:nvSpPr>
        <dsp:cNvPr id="0" name=""/>
        <dsp:cNvSpPr/>
      </dsp:nvSpPr>
      <dsp:spPr>
        <a:xfrm>
          <a:off x="0" y="1136712"/>
          <a:ext cx="2286000" cy="238709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Педагогічна майстерність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136712"/>
        <a:ext cx="2286000" cy="2387095"/>
      </dsp:txXfrm>
    </dsp:sp>
    <dsp:sp modelId="{6E16907A-AA0D-4DF6-BC65-7585CB1CE478}">
      <dsp:nvSpPr>
        <dsp:cNvPr id="0" name=""/>
        <dsp:cNvSpPr/>
      </dsp:nvSpPr>
      <dsp:spPr>
        <a:xfrm>
          <a:off x="2286000" y="1136712"/>
          <a:ext cx="2286000" cy="238709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Мовлення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86000" y="1136712"/>
        <a:ext cx="2286000" cy="2387095"/>
      </dsp:txXfrm>
    </dsp:sp>
    <dsp:sp modelId="{53FD2847-E130-4F05-99A4-04EF96ED0911}">
      <dsp:nvSpPr>
        <dsp:cNvPr id="0" name=""/>
        <dsp:cNvSpPr/>
      </dsp:nvSpPr>
      <dsp:spPr>
        <a:xfrm>
          <a:off x="4572000" y="1136712"/>
          <a:ext cx="2286000" cy="238709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72000" y="1136712"/>
        <a:ext cx="2286000" cy="2387095"/>
      </dsp:txXfrm>
    </dsp:sp>
    <dsp:sp modelId="{BF700ADE-9354-4CE7-B161-18F08D6069FD}">
      <dsp:nvSpPr>
        <dsp:cNvPr id="0" name=""/>
        <dsp:cNvSpPr/>
      </dsp:nvSpPr>
      <dsp:spPr>
        <a:xfrm>
          <a:off x="6858000" y="1109045"/>
          <a:ext cx="2286000" cy="238709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Авторитет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58000" y="1109045"/>
        <a:ext cx="2286000" cy="2387095"/>
      </dsp:txXfrm>
    </dsp:sp>
    <dsp:sp modelId="{FFE3B47C-3285-458D-8862-BC5D5D35FA49}">
      <dsp:nvSpPr>
        <dsp:cNvPr id="0" name=""/>
        <dsp:cNvSpPr/>
      </dsp:nvSpPr>
      <dsp:spPr>
        <a:xfrm>
          <a:off x="0" y="3523807"/>
          <a:ext cx="9144000" cy="2652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6C2-089D-49A2-B54B-37871478F693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552EE-E874-4132-8D91-F705A3E4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52EE-E874-4132-8D91-F705A3E492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52EE-E874-4132-8D91-F705A3E4929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1124744"/>
            <a:ext cx="75608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м </a:t>
            </a:r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 </a:t>
            </a:r>
          </a:p>
          <a:p>
            <a:pPr algn="ctr"/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i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підстепнянська</a:t>
            </a:r>
            <a:r>
              <a:rPr lang="ru-RU" sz="24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24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школа </a:t>
            </a:r>
          </a:p>
          <a:p>
            <a:pPr algn="ctr"/>
            <a:r>
              <a:rPr lang="ru-RU" sz="24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i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4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365104"/>
            <a:ext cx="56886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20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відуюча</a:t>
            </a:r>
            <a:r>
              <a:rPr lang="uk-UA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ЗШ ,</a:t>
            </a:r>
          </a:p>
          <a:p>
            <a:pPr algn="ctr"/>
            <a:r>
              <a:rPr lang="uk-UA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вчитель початкових класів</a:t>
            </a:r>
          </a:p>
          <a:p>
            <a:pPr algn="ctr"/>
            <a:r>
              <a:rPr lang="uk-UA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Сидоренко </a:t>
            </a:r>
            <a:r>
              <a:rPr lang="uk-UA" sz="20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лариса</a:t>
            </a:r>
            <a:r>
              <a:rPr lang="uk-UA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володимирівна</a:t>
            </a:r>
            <a:endParaRPr lang="ru-RU" sz="2000" b="1" cap="all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006552" cy="841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Процесуальна складова іміджу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7992888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   У широкому сенсі – професійно важливі якості. Для іміджу педагога дуже важливі ділові якості – професійна і соціальна компетентність,  пунктуальність, точність, діловитість.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581128"/>
            <a:ext cx="14509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err="1" smtClean="0"/>
              <a:t>адаптовність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789040"/>
            <a:ext cx="11015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оптимізм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4437112"/>
            <a:ext cx="17132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переконливість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5373216"/>
            <a:ext cx="31122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Вміння вирішувати конфлікти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3861048"/>
            <a:ext cx="20883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err="1" smtClean="0"/>
              <a:t>високоморальність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6165304"/>
            <a:ext cx="253729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Комунікативні здібності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301208"/>
            <a:ext cx="46712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Вміння встановлювати </a:t>
            </a:r>
            <a:r>
              <a:rPr lang="uk-UA" dirty="0" err="1" smtClean="0"/>
              <a:t>партнерскі</a:t>
            </a:r>
            <a:r>
              <a:rPr lang="uk-UA" dirty="0" smtClean="0"/>
              <a:t> відносини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3717032"/>
            <a:ext cx="33123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Повага до чужої праці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509120"/>
            <a:ext cx="27361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err="1" smtClean="0"/>
              <a:t>Педагогісна</a:t>
            </a:r>
            <a:r>
              <a:rPr lang="uk-UA" dirty="0" smtClean="0"/>
              <a:t> майстерність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6093296"/>
            <a:ext cx="27091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Прагнення саморозвитку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6237312"/>
            <a:ext cx="11985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духовність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Внутрішня складова іміджу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ukr.coolreferat.com.ua/nuda/imidj-vid-angl-image-obraz-ce-sukupniste-uyavlene-suspilestva/img5.jpg"/>
          <p:cNvPicPr/>
          <p:nvPr/>
        </p:nvPicPr>
        <p:blipFill>
          <a:blip r:embed="rId2" cstate="print"/>
          <a:srcRect t="7978"/>
          <a:stretch>
            <a:fillRect/>
          </a:stretch>
        </p:blipFill>
        <p:spPr bwMode="auto">
          <a:xfrm>
            <a:off x="755577" y="1556792"/>
            <a:ext cx="7704856" cy="47525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://ukr.coolreferat.com.ua/nuda/imidj-vid-angl-image-obraz-ce-sukupniste-uyavlene-suspilestva/img5.jpg"/>
          <p:cNvPicPr/>
          <p:nvPr/>
        </p:nvPicPr>
        <p:blipFill>
          <a:blip r:embed="rId2" cstate="print"/>
          <a:srcRect t="7978"/>
          <a:stretch>
            <a:fillRect/>
          </a:stretch>
        </p:blipFill>
        <p:spPr bwMode="auto">
          <a:xfrm>
            <a:off x="755576" y="1556792"/>
            <a:ext cx="7704856" cy="47525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511256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 предмета та володіння методикою;</a:t>
            </a:r>
          </a:p>
          <a:p>
            <a:pPr algn="just">
              <a:buFont typeface="Wingdings" pitchFamily="2" charset="2"/>
              <a:buChar char="§"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дружні взаємини з учнями;</a:t>
            </a:r>
          </a:p>
          <a:p>
            <a:pPr algn="just">
              <a:buFont typeface="Wingdings" pitchFamily="2" charset="2"/>
              <a:buChar char="§"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уміння правильно оцінювати знання учнів;</a:t>
            </a:r>
          </a:p>
          <a:p>
            <a:pPr algn="just">
              <a:buFont typeface="Wingdings" pitchFamily="2" charset="2"/>
              <a:buChar char="§"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створення дисципліни;</a:t>
            </a:r>
          </a:p>
          <a:p>
            <a:pPr algn="just">
              <a:buFont typeface="Wingdings" pitchFamily="2" charset="2"/>
              <a:buChar char="§"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строгий зовнішній вигляд;</a:t>
            </a:r>
          </a:p>
          <a:p>
            <a:pPr algn="just">
              <a:buFont typeface="Wingdings" pitchFamily="2" charset="2"/>
              <a:buChar char="§"/>
            </a:pP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політична зрілість.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3193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Складові іміджу педагога в 40-і роки:</a:t>
            </a:r>
            <a:endParaRPr lang="ru-RU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555776" cy="28529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урівноваженість;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гармонійність;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авторитет;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 предмета;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сильна  воля, хоробрість;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дотепність;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приємна зовнішність;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розуміння своїх учнів.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20891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Складові іміджу педагога в 70-і роки</a:t>
            </a:r>
            <a:r>
              <a:rPr lang="uk-UA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imi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456384" cy="1944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3"/>
            <a:ext cx="8229600" cy="403244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вимогливість;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організованість;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сильна воля;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енергійність;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професійна компетентність.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042" y="548680"/>
            <a:ext cx="80215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Складові іміджу педагога в 90-і роки:</a:t>
            </a:r>
            <a:endParaRPr lang="ru-RU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792" y="1628801"/>
            <a:ext cx="4086663" cy="381642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3096344" cy="4464496"/>
          </a:xfrm>
          <a:prstGeom prst="ellipse">
            <a:avLst/>
          </a:prstGeom>
          <a:ln w="190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7560840" cy="573325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справедливий, демократичний;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толерантний, здатний до співпереживання;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критично мислячий, креативний;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налагоджує контакт із класом та окремими учнями, гнучкий під час спілкування з ними;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переважає неформальний стиль спілкування;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професіонал;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 ІКТ та інноваційними технологіями;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позитивну самооцінку та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сприйняття інших, оптиміст.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29" y="332656"/>
            <a:ext cx="907397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Узагальнений портрет сучасного вчителя: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1628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              Лідерська поведінка –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Складова позитивного іміджу педагога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1" y="2276872"/>
            <a:ext cx="396044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Лідер – людина впевнена в собі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2132856"/>
            <a:ext cx="4506580" cy="43738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200" b="1" dirty="0" smtClean="0"/>
              <a:t>     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розвитку впевненості в собі: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 критикуйте самі себе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 жалійтесь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Займіться своєю фізичною формою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Оберіть незалежність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Дивіться на світ позитивно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 descr="0_45aef_b5f4c31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28612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29844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едагогічний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менджмент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сучасний імідж вчителя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інноваційний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9838" t="32550" r="17713" b="4451"/>
          <a:stretch>
            <a:fillRect/>
          </a:stretch>
        </p:blipFill>
        <p:spPr bwMode="auto">
          <a:xfrm>
            <a:off x="971600" y="2132856"/>
            <a:ext cx="66247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://www.kaplan.in.ua/wp-content/uploads/2013/08/suchasne-navchan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34285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EB07CA"/>
                </a:solidFill>
                <a:latin typeface="Times New Roman" pitchFamily="18" charset="0"/>
                <a:cs typeface="Times New Roman" pitchFamily="18" charset="0"/>
              </a:rPr>
              <a:t>Імідж інноваційного вчителя</a:t>
            </a:r>
            <a:endParaRPr lang="ru-RU" b="1" dirty="0">
              <a:solidFill>
                <a:srgbClr val="EB07C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68960"/>
            <a:ext cx="6787480" cy="3011165"/>
          </a:xfr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самовдосконалення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Естетичний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смак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Вишукані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3529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95936" y="2420888"/>
            <a:ext cx="432048" cy="5040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kstati.dp.ua/sites/default/files/styles/620x620/public/field/image/b_56897845b69a962f8a9cc794553b006e.jpg?itok=-Wa3m-T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25144"/>
            <a:ext cx="2448272" cy="18272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620688"/>
            <a:ext cx="8640960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91600" cy="5099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Виховати </a:t>
            </a:r>
            <a:r>
              <a:rPr lang="uk-UA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“крилату”</a:t>
            </a: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дитину, може </a:t>
            </a:r>
            <a:r>
              <a:rPr lang="uk-UA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тільки“крилатий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” педагог і батьки,</a:t>
            </a:r>
          </a:p>
          <a:p>
            <a:pPr algn="ctr">
              <a:buNone/>
            </a:pP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виховати щасливу дитину – тільки щасливий,</a:t>
            </a:r>
            <a:r>
              <a:rPr lang="uk-UA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сучасного – тільки сучасний.</a:t>
            </a:r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4906888" cy="32403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4800" b="1" i="1" dirty="0" smtClean="0">
                <a:solidFill>
                  <a:srgbClr val="002060"/>
                </a:solidFill>
              </a:rPr>
              <a:t>«Я 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є</a:t>
            </a:r>
            <a:r>
              <a:rPr lang="ru-RU" sz="4800" b="1" i="1" dirty="0" smtClean="0">
                <a:solidFill>
                  <a:srgbClr val="002060"/>
                </a:solidFill>
              </a:rPr>
              <a:t> то, </a:t>
            </a:r>
          </a:p>
          <a:p>
            <a:pPr>
              <a:lnSpc>
                <a:spcPct val="110000"/>
              </a:lnSpc>
            </a:pPr>
            <a:r>
              <a:rPr lang="ru-RU" sz="4800" b="1" i="1" dirty="0" err="1" smtClean="0">
                <a:solidFill>
                  <a:srgbClr val="002060"/>
                </a:solidFill>
              </a:rPr>
              <a:t>чим</a:t>
            </a:r>
            <a:r>
              <a:rPr lang="ru-RU" sz="4800" b="1" i="1" dirty="0" smtClean="0">
                <a:solidFill>
                  <a:srgbClr val="002060"/>
                </a:solidFill>
              </a:rPr>
              <a:t> 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признають</a:t>
            </a:r>
            <a:r>
              <a:rPr lang="ru-RU" sz="4800" b="1" i="1" dirty="0" smtClean="0">
                <a:solidFill>
                  <a:srgbClr val="002060"/>
                </a:solidFill>
              </a:rPr>
              <a:t> мене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оточуючі</a:t>
            </a:r>
            <a:r>
              <a:rPr lang="ru-RU" sz="4800" b="1" i="1" dirty="0" smtClean="0">
                <a:solidFill>
                  <a:srgbClr val="002060"/>
                </a:solidFill>
              </a:rPr>
              <a:t>.»</a:t>
            </a:r>
          </a:p>
          <a:p>
            <a:pPr>
              <a:lnSpc>
                <a:spcPct val="110000"/>
              </a:lnSpc>
            </a:pPr>
            <a:r>
              <a:rPr lang="uk-UA" sz="4800" b="1" i="1" dirty="0" smtClean="0">
                <a:solidFill>
                  <a:srgbClr val="002060"/>
                </a:solidFill>
              </a:rPr>
              <a:t>         У. Джеймс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kp.by/share/i/12/7259540/bi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47256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http://ic.pics.livejournal.com/prodavec_ovec/74808678/110619/110619_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95536" y="4077072"/>
            <a:ext cx="3024336" cy="24482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http://edu-vienna.com/content/img/26_techer_education.jpg"/>
          <p:cNvPicPr/>
          <p:nvPr/>
        </p:nvPicPr>
        <p:blipFill>
          <a:blip r:embed="rId4" cstate="print"/>
          <a:srcRect l="14556"/>
          <a:stretch>
            <a:fillRect/>
          </a:stretch>
        </p:blipFill>
        <p:spPr bwMode="auto">
          <a:xfrm>
            <a:off x="3707904" y="4293096"/>
            <a:ext cx="2730351" cy="226940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http://player.myshared.ru/6/719711/data/images/img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2039491" cy="17281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http://mungaz.net/uploads/posts/2012-08/1344592445_4605-67756-7525eee4bd0ef7a2d39be24b9412224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212976"/>
            <a:ext cx="2232248" cy="32403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http://ukranews.com/uploads/news/2011/08/23/12/fb8e4dc4de26e33c0204411752249c756d160761.jpg"/>
          <p:cNvPicPr>
            <a:picLocks noChangeAspect="1" noChangeArrowheads="1"/>
          </p:cNvPicPr>
          <p:nvPr/>
        </p:nvPicPr>
        <p:blipFill>
          <a:blip r:embed="rId7" cstate="print"/>
          <a:srcRect l="9153" r="9609"/>
          <a:stretch>
            <a:fillRect/>
          </a:stretch>
        </p:blipFill>
        <p:spPr bwMode="auto">
          <a:xfrm>
            <a:off x="0" y="2924944"/>
            <a:ext cx="2267744" cy="2132856"/>
          </a:xfrm>
          <a:prstGeom prst="rect">
            <a:avLst/>
          </a:prstGeom>
          <a:noFill/>
        </p:spPr>
      </p:pic>
      <p:pic>
        <p:nvPicPr>
          <p:cNvPr id="1032" name="Picture 8" descr="http://fakty.ictv.ua/public/images/gallery/2013/11/26/thumbnail-20131126163759n.jpg"/>
          <p:cNvPicPr>
            <a:picLocks noChangeAspect="1" noChangeArrowheads="1"/>
          </p:cNvPicPr>
          <p:nvPr/>
        </p:nvPicPr>
        <p:blipFill>
          <a:blip r:embed="rId8" cstate="print"/>
          <a:srcRect r="10551"/>
          <a:stretch>
            <a:fillRect/>
          </a:stretch>
        </p:blipFill>
        <p:spPr bwMode="auto">
          <a:xfrm>
            <a:off x="2267744" y="2924944"/>
            <a:ext cx="2304256" cy="2060848"/>
          </a:xfrm>
          <a:prstGeom prst="rect">
            <a:avLst/>
          </a:prstGeom>
          <a:noFill/>
        </p:spPr>
      </p:pic>
      <p:pic>
        <p:nvPicPr>
          <p:cNvPr id="1036" name="Picture 12" descr="http://www.dytyna.info/img/gallery/7594_big.jpg"/>
          <p:cNvPicPr>
            <a:picLocks noChangeAspect="1" noChangeArrowheads="1"/>
          </p:cNvPicPr>
          <p:nvPr/>
        </p:nvPicPr>
        <p:blipFill>
          <a:blip r:embed="rId9" cstate="print"/>
          <a:srcRect l="10356" t="-1153" r="4207" b="23243"/>
          <a:stretch>
            <a:fillRect/>
          </a:stretch>
        </p:blipFill>
        <p:spPr bwMode="auto">
          <a:xfrm>
            <a:off x="4572000" y="2852936"/>
            <a:ext cx="2304256" cy="216024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13176"/>
            <a:ext cx="9144000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516" y="4941168"/>
            <a:ext cx="6542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ІМІДЖ   УЧИТЕЛЯ</a:t>
            </a:r>
            <a:endParaRPr lang="ru-RU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5993904"/>
            <a:ext cx="91440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99636" y="5934670"/>
            <a:ext cx="586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ІМІДЖ   ШКОЛИ</a:t>
            </a:r>
            <a:endParaRPr lang="ru-RU" sz="5400" b="1" cap="none" spc="0" dirty="0">
              <a:ln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encrypted-tbn3.gstatic.com/images?q=tbn:ANd9GcTdlc4gTUHcoPVlyChL6Y4NXP2rcYQOwct1SJV28W-Vu9AIYC3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2924944"/>
            <a:ext cx="228600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snik.dp.ua/sites/default/files/news/93669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0912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 святом,  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новим навчальним роком!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07904" y="1"/>
            <a:ext cx="5436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ІМІДЖ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образ, система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характеристик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підкреслюють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неповторну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своєрідність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індивідуальність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491336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Складові іміджу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6715472" cy="3891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Зовнішній компонент</a:t>
            </a:r>
          </a:p>
          <a:p>
            <a:pPr>
              <a:buNone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Процесуальний компонент</a:t>
            </a:r>
          </a:p>
          <a:p>
            <a:pPr>
              <a:buNone/>
            </a:pP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Внутрішній компонент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eduface.ru/images/edu/school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08">
            <a:off x="6555337" y="2913057"/>
            <a:ext cx="2095500" cy="13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ngaz.net/uploads/posts/2012-08/1344592445_4605-67756-7525eee4bd0ef7a2d39be24b941222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381125" cy="207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58627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кладові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663029"/>
            <a:ext cx="8208912" cy="50783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ізуальна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привабливість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образу;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невербальна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вербальна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манери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етикет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чарівність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st03.kakprosto.ru/tumb/680/images/article/2014/6/9/1_540d298d821e7540d298d82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159917" cy="2520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75512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Візуальна привабливість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Одяг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Зачіска</a:t>
            </a:r>
          </a:p>
          <a:p>
            <a:pPr>
              <a:lnSpc>
                <a:spcPct val="150000"/>
              </a:lnSpc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Макіяж</a:t>
            </a:r>
          </a:p>
          <a:p>
            <a:pPr>
              <a:lnSpc>
                <a:spcPct val="150000"/>
              </a:lnSpc>
            </a:pP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2" name="Picture 8" descr="http://www.classifieds24.ru/images/5921/5920807/thumb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60848"/>
            <a:ext cx="2981703" cy="44644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6" descr="http://pedsovet.su/_pu/38/91145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3055310" cy="22322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47664" y="260648"/>
            <a:ext cx="597561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ВЕРБАЛЬНА ПОВЕДІНКА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05064"/>
            <a:ext cx="1565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пауз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24744"/>
            <a:ext cx="134665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060848"/>
            <a:ext cx="228652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інтонац</a:t>
            </a:r>
            <a:r>
              <a:rPr lang="uk-UA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068960"/>
            <a:ext cx="309982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промови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http://kp.kg/share/i/12/9221386/wr-720.sh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3"/>
            <a:ext cx="4680520" cy="33123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59632" y="5157192"/>
            <a:ext cx="216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Голос повинен бути: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гнучкий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69638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НЕВЕРБАЛЬНА ПОВЕДІНКА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Невербальна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підсвідомост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24944"/>
            <a:ext cx="155946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міміка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212976"/>
            <a:ext cx="14217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17232"/>
            <a:ext cx="11336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16119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733256"/>
            <a:ext cx="10803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949280"/>
            <a:ext cx="183018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581128"/>
            <a:ext cx="19284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усмішка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faqukrn.ru/uploads/posts/2015/12/kakoj-dolzhen-byt-sovremennyj-uchitel-sovremennyj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838284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44" name="Picture 4" descr="http://regionews.sumy.ua/sites/default/files/images/prod176_ma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647332" cy="24482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364088" y="2636912"/>
            <a:ext cx="3384376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564904"/>
            <a:ext cx="3384376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75856" y="476672"/>
            <a:ext cx="2109873" cy="646331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ЕТИКЕТ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556792"/>
            <a:ext cx="47175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Мовленнєвий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етикет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3619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Мовний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етикет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068960"/>
            <a:ext cx="217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інтонація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933056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97152"/>
            <a:ext cx="355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фраз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7616" y="285293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жести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вітання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прощання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4581128"/>
            <a:ext cx="3105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уваги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475656" y="220486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444208" y="220486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1152</TotalTime>
  <Words>473</Words>
  <Application>Microsoft Office PowerPoint</Application>
  <PresentationFormat>Экран (4:3)</PresentationFormat>
  <Paragraphs>145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Складові іміджу</vt:lpstr>
      <vt:lpstr>Слайд 5</vt:lpstr>
      <vt:lpstr>Візуальна привабливість</vt:lpstr>
      <vt:lpstr>Слайд 7</vt:lpstr>
      <vt:lpstr>Слайд 8</vt:lpstr>
      <vt:lpstr>Слайд 9</vt:lpstr>
      <vt:lpstr>Процесуальна складова іміджу</vt:lpstr>
      <vt:lpstr>Внутрішня складова іміджу</vt:lpstr>
      <vt:lpstr>Слайд 12</vt:lpstr>
      <vt:lpstr>Слайд 13</vt:lpstr>
      <vt:lpstr>Слайд 14</vt:lpstr>
      <vt:lpstr>Слайд 15</vt:lpstr>
      <vt:lpstr>              Лідерська поведінка –  Складова позитивного іміджу педагога </vt:lpstr>
      <vt:lpstr>Педагогічний менджмент  +   сучасний імідж вчителя  = інноваційний вчитель        </vt:lpstr>
      <vt:lpstr>Імідж інноваційного вчителя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117</cp:revision>
  <dcterms:created xsi:type="dcterms:W3CDTF">2016-08-28T19:58:39Z</dcterms:created>
  <dcterms:modified xsi:type="dcterms:W3CDTF">2016-08-30T03:27:14Z</dcterms:modified>
</cp:coreProperties>
</file>