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61" r:id="rId2"/>
    <p:sldId id="287" r:id="rId3"/>
    <p:sldId id="288" r:id="rId4"/>
    <p:sldId id="262" r:id="rId5"/>
    <p:sldId id="269" r:id="rId6"/>
    <p:sldId id="273" r:id="rId7"/>
    <p:sldId id="289" r:id="rId8"/>
    <p:sldId id="257" r:id="rId9"/>
    <p:sldId id="265" r:id="rId10"/>
    <p:sldId id="256" r:id="rId11"/>
    <p:sldId id="295" r:id="rId12"/>
    <p:sldId id="276" r:id="rId13"/>
    <p:sldId id="271" r:id="rId14"/>
    <p:sldId id="270" r:id="rId15"/>
    <p:sldId id="277" r:id="rId16"/>
    <p:sldId id="274" r:id="rId17"/>
    <p:sldId id="258" r:id="rId18"/>
    <p:sldId id="278" r:id="rId19"/>
    <p:sldId id="263" r:id="rId20"/>
    <p:sldId id="264" r:id="rId21"/>
    <p:sldId id="284" r:id="rId22"/>
    <p:sldId id="280" r:id="rId23"/>
    <p:sldId id="281" r:id="rId24"/>
    <p:sldId id="282" r:id="rId25"/>
    <p:sldId id="292" r:id="rId26"/>
    <p:sldId id="275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403"/>
    <a:srgbClr val="7E3804"/>
    <a:srgbClr val="996633"/>
    <a:srgbClr val="2E24EE"/>
    <a:srgbClr val="FFCC99"/>
    <a:srgbClr val="FFCC66"/>
    <a:srgbClr val="AFA672"/>
    <a:srgbClr val="AFA671"/>
    <a:srgbClr val="EEECE2"/>
    <a:srgbClr val="D3C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95" autoAdjust="0"/>
  </p:normalViewPr>
  <p:slideViewPr>
    <p:cSldViewPr>
      <p:cViewPr varScale="1">
        <p:scale>
          <a:sx n="92" d="100"/>
          <a:sy n="92" d="100"/>
        </p:scale>
        <p:origin x="20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18D48-7543-467E-A8A6-2D8EA0AD0835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B326E-5BCD-4143-91B0-C11B68CF6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326E-5BCD-4143-91B0-C11B68CF65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326E-5BCD-4143-91B0-C11B68CF654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326E-5BCD-4143-91B0-C11B68CF654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48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326E-5BCD-4143-91B0-C11B68CF654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326E-5BCD-4143-91B0-C11B68CF654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326E-5BCD-4143-91B0-C11B68CF654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326E-5BCD-4143-91B0-C11B68CF654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326E-5BCD-4143-91B0-C11B68CF654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326E-5BCD-4143-91B0-C11B68CF654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00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326E-5BCD-4143-91B0-C11B68CF654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326E-5BCD-4143-91B0-C11B68CF654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326E-5BCD-4143-91B0-C11B68CF654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326E-5BCD-4143-91B0-C11B68CF654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20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326E-5BCD-4143-91B0-C11B68CF654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B5C6-0BD7-4D53-8B0C-6E0A62134E0C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4CEC-13C7-4E10-9E3C-F9CF0C2DF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B5C6-0BD7-4D53-8B0C-6E0A62134E0C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4CEC-13C7-4E10-9E3C-F9CF0C2DF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B5C6-0BD7-4D53-8B0C-6E0A62134E0C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4CEC-13C7-4E10-9E3C-F9CF0C2DF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B5C6-0BD7-4D53-8B0C-6E0A62134E0C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4CEC-13C7-4E10-9E3C-F9CF0C2DF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B5C6-0BD7-4D53-8B0C-6E0A62134E0C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4CEC-13C7-4E10-9E3C-F9CF0C2DF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B5C6-0BD7-4D53-8B0C-6E0A62134E0C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4CEC-13C7-4E10-9E3C-F9CF0C2DF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B5C6-0BD7-4D53-8B0C-6E0A62134E0C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4CEC-13C7-4E10-9E3C-F9CF0C2DF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B5C6-0BD7-4D53-8B0C-6E0A62134E0C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4CEC-13C7-4E10-9E3C-F9CF0C2DF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B5C6-0BD7-4D53-8B0C-6E0A62134E0C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4CEC-13C7-4E10-9E3C-F9CF0C2DF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B5C6-0BD7-4D53-8B0C-6E0A62134E0C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4CEC-13C7-4E10-9E3C-F9CF0C2DF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B5C6-0BD7-4D53-8B0C-6E0A62134E0C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4CEC-13C7-4E10-9E3C-F9CF0C2DF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719B5C6-0BD7-4D53-8B0C-6E0A62134E0C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F894CEC-13C7-4E10-9E3C-F9CF0C2DF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www.museumshevchenko.org.ua/page.php?id=18" TargetMode="External"/><Relationship Id="rId7" Type="http://schemas.openxmlformats.org/officeDocument/2006/relationships/hyperlink" Target="http://www.museumshevchenko.org.ua/flash-point/uploads/gallery/123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museumshevchenko.org.ua/flash-point/uploads/gallery/126.jpg" TargetMode="External"/><Relationship Id="rId4" Type="http://schemas.openxmlformats.org/officeDocument/2006/relationships/image" Target="../media/image33.jpe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-shevchenko.name/" TargetMode="External"/><Relationship Id="rId2" Type="http://schemas.openxmlformats.org/officeDocument/2006/relationships/hyperlink" Target="http://museumshevchenko.org.u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hyperlink" Target="http://kobzar.univ.kiev.ua/songs/songs.htm" TargetMode="External"/><Relationship Id="rId4" Type="http://schemas.openxmlformats.org/officeDocument/2006/relationships/hyperlink" Target="http://taras-shevchenko.in.ua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03496"/>
            <a:ext cx="2468846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4355976" y="2210088"/>
            <a:ext cx="4320480" cy="193899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512403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ТАРАС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512403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ШЕВЧЕНКО І МИРОНІВЩИНА</a:t>
            </a:r>
            <a:endParaRPr lang="ru-RU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512403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53" y="5589240"/>
            <a:ext cx="7552363" cy="1142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osvitaot.ucoz.com/_si/0/s289559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770919"/>
            <a:ext cx="60486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8640"/>
            <a:ext cx="7848872" cy="1152128"/>
          </a:xfrm>
        </p:spPr>
        <p:txBody>
          <a:bodyPr>
            <a:noAutofit/>
          </a:bodyPr>
          <a:lstStyle/>
          <a:p>
            <a:pPr algn="l"/>
            <a:r>
              <a:rPr lang="uk-UA" sz="2800" b="1" i="1" dirty="0" smtClean="0">
                <a:solidFill>
                  <a:srgbClr val="512403"/>
                </a:solidFill>
                <a:latin typeface="Constantia" pitchFamily="18" charset="0"/>
              </a:rPr>
              <a:t> 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Місця перебування Т.Шевченка</a:t>
            </a:r>
          </a:p>
          <a:p>
            <a:pPr algn="l"/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         у Миронівському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краю</a:t>
            </a:r>
            <a:endParaRPr lang="uk-UA" sz="3200" b="1" i="1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  <a:p>
            <a:endParaRPr lang="uk-UA" sz="2000" b="1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l"/>
            <a:r>
              <a:rPr lang="uk-UA" sz="2400" b="1" i="1" dirty="0" smtClean="0">
                <a:solidFill>
                  <a:schemeClr val="accent2"/>
                </a:solidFill>
                <a:latin typeface="Constantia" pitchFamily="18" charset="0"/>
              </a:rPr>
              <a:t>  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Миронівка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, Потоки,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uk-UA" sz="2400" b="1" i="1" dirty="0" err="1" smtClean="0">
                <a:solidFill>
                  <a:srgbClr val="002060"/>
                </a:solidFill>
                <a:latin typeface="Constantia" pitchFamily="18" charset="0"/>
              </a:rPr>
              <a:t>Росава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uk-UA" sz="2400" b="1" i="1" dirty="0" err="1" smtClean="0">
                <a:solidFill>
                  <a:srgbClr val="002060"/>
                </a:solidFill>
                <a:latin typeface="Constantia" pitchFamily="18" charset="0"/>
              </a:rPr>
              <a:t>Зеленьки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Малий </a:t>
            </a:r>
            <a:r>
              <a:rPr lang="uk-UA" sz="2400" b="1" i="1" dirty="0" err="1" smtClean="0">
                <a:solidFill>
                  <a:srgbClr val="002060"/>
                </a:solidFill>
                <a:latin typeface="Constantia" pitchFamily="18" charset="0"/>
              </a:rPr>
              <a:t>Букрин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uk-UA" sz="2400" b="1" i="1" dirty="0" err="1" smtClean="0">
                <a:solidFill>
                  <a:srgbClr val="002060"/>
                </a:solidFill>
                <a:latin typeface="Constantia" pitchFamily="18" charset="0"/>
              </a:rPr>
              <a:t>Карапиші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</a:p>
          <a:p>
            <a:r>
              <a:rPr lang="uk-UA" sz="24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Шандра</a:t>
            </a:r>
            <a:endParaRPr lang="uk-UA" sz="24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l"/>
            <a:endParaRPr lang="ru-RU" sz="2400" b="1" i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883" y="6093296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РОСАВА ПОТІ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336704" cy="5291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6093296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630" y="-201310"/>
            <a:ext cx="7668344" cy="1143000"/>
          </a:xfrm>
        </p:spPr>
        <p:txBody>
          <a:bodyPr>
            <a:normAutofit/>
          </a:bodyPr>
          <a:lstStyle/>
          <a:p>
            <a:r>
              <a:rPr lang="uk-UA" sz="3200" b="1" i="1" dirty="0" err="1" smtClean="0">
                <a:solidFill>
                  <a:srgbClr val="512403"/>
                </a:solidFill>
                <a:latin typeface="Constantia" pitchFamily="18" charset="0"/>
              </a:rPr>
              <a:t>Потіцький</a:t>
            </a:r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 маєток Тарновських</a:t>
            </a:r>
            <a:endParaRPr lang="ru-RU" sz="3200" b="1" i="1" dirty="0">
              <a:solidFill>
                <a:srgbClr val="512403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822704" cy="5805264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uk-UA" b="1" i="1" u="sng" dirty="0" smtClean="0">
                <a:solidFill>
                  <a:srgbClr val="002060"/>
                </a:solidFill>
                <a:latin typeface="Constantia" pitchFamily="18" charset="0"/>
              </a:rPr>
              <a:t>У серпні 1845 році </a:t>
            </a:r>
            <a:r>
              <a:rPr lang="uk-UA" b="1" i="1" dirty="0" smtClean="0">
                <a:solidFill>
                  <a:schemeClr val="accent5"/>
                </a:solidFill>
                <a:latin typeface="Constantia" pitchFamily="18" charset="0"/>
              </a:rPr>
              <a:t>під час своєї другої подорожі на Україну в </a:t>
            </a:r>
            <a:r>
              <a:rPr lang="uk-UA" b="1" i="1" dirty="0" err="1" smtClean="0">
                <a:solidFill>
                  <a:schemeClr val="accent5"/>
                </a:solidFill>
                <a:latin typeface="Constantia" pitchFamily="18" charset="0"/>
              </a:rPr>
              <a:t>Потіцький</a:t>
            </a:r>
            <a:r>
              <a:rPr lang="uk-UA" b="1" i="1" dirty="0" smtClean="0">
                <a:solidFill>
                  <a:schemeClr val="accent5"/>
                </a:solidFill>
                <a:latin typeface="Constantia" pitchFamily="18" charset="0"/>
              </a:rPr>
              <a:t> маєток Тарновських приїхав Тарас </a:t>
            </a:r>
            <a:r>
              <a:rPr lang="uk-UA" b="1" i="1" dirty="0" smtClean="0">
                <a:solidFill>
                  <a:schemeClr val="accent5"/>
                </a:solidFill>
                <a:latin typeface="Constantia" pitchFamily="18" charset="0"/>
              </a:rPr>
              <a:t>Шевченко.</a:t>
            </a:r>
          </a:p>
          <a:p>
            <a:pPr algn="just">
              <a:buFont typeface="Wingdings" pitchFamily="2" charset="2"/>
              <a:buChar char="q"/>
            </a:pPr>
            <a:r>
              <a:rPr lang="uk-UA" b="1" i="1" u="sng" dirty="0" smtClean="0">
                <a:solidFill>
                  <a:srgbClr val="002060"/>
                </a:solidFill>
                <a:latin typeface="Constantia" pitchFamily="18" charset="0"/>
              </a:rPr>
              <a:t>Подорожував </a:t>
            </a:r>
            <a:r>
              <a:rPr lang="uk-UA" b="1" i="1" u="sng" dirty="0" smtClean="0">
                <a:solidFill>
                  <a:srgbClr val="002060"/>
                </a:solidFill>
                <a:latin typeface="Constantia" pitchFamily="18" charset="0"/>
              </a:rPr>
              <a:t>Київською губернією</a:t>
            </a:r>
            <a:r>
              <a:rPr lang="uk-UA" b="1" i="1" dirty="0" smtClean="0">
                <a:solidFill>
                  <a:schemeClr val="accent5"/>
                </a:solidFill>
                <a:latin typeface="Constantia" pitchFamily="18" charset="0"/>
              </a:rPr>
              <a:t> із завданням Київської археографічної комісії зробити малюнки різних історичних місць. </a:t>
            </a:r>
          </a:p>
          <a:p>
            <a:pPr algn="just">
              <a:buFont typeface="Wingdings" pitchFamily="2" charset="2"/>
              <a:buChar char="q"/>
            </a:pPr>
            <a:r>
              <a:rPr lang="uk-UA" b="1" i="1" u="sng" dirty="0" smtClean="0">
                <a:solidFill>
                  <a:srgbClr val="002060"/>
                </a:solidFill>
                <a:latin typeface="Constantia" pitchFamily="18" charset="0"/>
              </a:rPr>
              <a:t>У Потоках багато писав, малював</a:t>
            </a:r>
            <a:r>
              <a:rPr lang="uk-UA" b="1" i="1" dirty="0" smtClean="0">
                <a:solidFill>
                  <a:schemeClr val="accent5"/>
                </a:solidFill>
                <a:latin typeface="Constantia" pitchFamily="18" charset="0"/>
              </a:rPr>
              <a:t>. Працював над поемою </a:t>
            </a:r>
            <a:r>
              <a:rPr lang="uk-UA" b="1" i="1" dirty="0" err="1" smtClean="0">
                <a:solidFill>
                  <a:schemeClr val="accent5"/>
                </a:solidFill>
                <a:latin typeface="Constantia" pitchFamily="18" charset="0"/>
              </a:rPr>
              <a:t>„Єретик</a:t>
            </a:r>
            <a:r>
              <a:rPr lang="uk-UA" b="1" i="1" dirty="0" smtClean="0">
                <a:solidFill>
                  <a:schemeClr val="accent5"/>
                </a:solidFill>
                <a:latin typeface="Constantia" pitchFamily="18" charset="0"/>
              </a:rPr>
              <a:t>" (Іван Гус). Малюнки, виконані в Потоці, поет подарував  своїй «кумасі», як він називав Н.В.</a:t>
            </a:r>
            <a:r>
              <a:rPr lang="uk-UA" b="1" i="1" dirty="0" err="1" smtClean="0">
                <a:solidFill>
                  <a:schemeClr val="accent5"/>
                </a:solidFill>
                <a:latin typeface="Constantia" pitchFamily="18" charset="0"/>
              </a:rPr>
              <a:t>Тарновську</a:t>
            </a:r>
            <a:r>
              <a:rPr lang="uk-UA" b="1" i="1" dirty="0" smtClean="0">
                <a:solidFill>
                  <a:schemeClr val="accent5"/>
                </a:solidFill>
                <a:latin typeface="Constantia" pitchFamily="18" charset="0"/>
              </a:rPr>
              <a:t>,  племінницю Г.С.Тарновського і сестру його спадкоємця В.В.Тарновського (старшого). </a:t>
            </a:r>
          </a:p>
          <a:p>
            <a:pPr algn="just">
              <a:buFont typeface="Wingdings" pitchFamily="2" charset="2"/>
              <a:buChar char="q"/>
            </a:pPr>
            <a:r>
              <a:rPr lang="uk-UA" b="1" i="1" u="sng" dirty="0" smtClean="0">
                <a:solidFill>
                  <a:srgbClr val="002060"/>
                </a:solidFill>
                <a:latin typeface="Constantia" pitchFamily="18" charset="0"/>
              </a:rPr>
              <a:t>У </a:t>
            </a:r>
            <a:r>
              <a:rPr lang="uk-UA" b="1" i="1" u="sng" dirty="0" err="1" smtClean="0">
                <a:solidFill>
                  <a:srgbClr val="002060"/>
                </a:solidFill>
                <a:latin typeface="Constantia" pitchFamily="18" charset="0"/>
              </a:rPr>
              <a:t>Потіцькій</a:t>
            </a:r>
            <a:r>
              <a:rPr lang="uk-UA" b="1" i="1" u="sng" dirty="0" smtClean="0">
                <a:solidFill>
                  <a:srgbClr val="002060"/>
                </a:solidFill>
                <a:latin typeface="Constantia" pitchFamily="18" charset="0"/>
              </a:rPr>
              <a:t> Преображенській церкві </a:t>
            </a:r>
            <a:r>
              <a:rPr lang="uk-UA" b="1" i="1" dirty="0" smtClean="0">
                <a:solidFill>
                  <a:schemeClr val="accent5"/>
                </a:solidFill>
                <a:latin typeface="Constantia" pitchFamily="18" charset="0"/>
              </a:rPr>
              <a:t>Тарас Шевченко хрестив з нею дочку диякона цієї церкви М. </a:t>
            </a:r>
            <a:r>
              <a:rPr lang="uk-UA" b="1" i="1" dirty="0" err="1" smtClean="0">
                <a:solidFill>
                  <a:schemeClr val="accent5"/>
                </a:solidFill>
                <a:latin typeface="Constantia" pitchFamily="18" charset="0"/>
              </a:rPr>
              <a:t>Гов'ядовського</a:t>
            </a:r>
            <a:r>
              <a:rPr lang="uk-UA" b="1" i="1" dirty="0" smtClean="0">
                <a:solidFill>
                  <a:schemeClr val="accent5"/>
                </a:solidFill>
                <a:latin typeface="Constantia" pitchFamily="18" charset="0"/>
              </a:rPr>
              <a:t>. Своїй </a:t>
            </a:r>
            <a:r>
              <a:rPr lang="uk-UA" b="1" i="1" dirty="0" err="1" smtClean="0">
                <a:solidFill>
                  <a:schemeClr val="accent5"/>
                </a:solidFill>
                <a:latin typeface="Constantia" pitchFamily="18" charset="0"/>
              </a:rPr>
              <a:t>„кумасі</a:t>
            </a:r>
            <a:r>
              <a:rPr lang="uk-UA" b="1" i="1" dirty="0" smtClean="0">
                <a:solidFill>
                  <a:schemeClr val="accent5"/>
                </a:solidFill>
                <a:latin typeface="Constantia" pitchFamily="18" charset="0"/>
              </a:rPr>
              <a:t>" він присвятив вірші. </a:t>
            </a:r>
          </a:p>
          <a:p>
            <a:pPr algn="just">
              <a:buFont typeface="Wingdings" pitchFamily="2" charset="2"/>
              <a:buChar char="q"/>
            </a:pPr>
            <a:r>
              <a:rPr lang="uk-UA" b="1" i="1" u="sng" dirty="0" smtClean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uk-UA" b="1" i="1" u="sng" dirty="0" err="1" smtClean="0">
                <a:solidFill>
                  <a:srgbClr val="002060"/>
                </a:solidFill>
                <a:latin typeface="Constantia" pitchFamily="18" charset="0"/>
              </a:rPr>
              <a:t>Хроніка</a:t>
            </a:r>
            <a:r>
              <a:rPr lang="uk-UA" b="1" i="1" u="sng" dirty="0" smtClean="0">
                <a:solidFill>
                  <a:srgbClr val="002060"/>
                </a:solidFill>
                <a:latin typeface="Constantia" pitchFamily="18" charset="0"/>
              </a:rPr>
              <a:t> 2000» вийшла 1997 року</a:t>
            </a:r>
            <a:r>
              <a:rPr lang="uk-UA" b="1" i="1" dirty="0" smtClean="0">
                <a:solidFill>
                  <a:schemeClr val="accent5"/>
                </a:solidFill>
                <a:latin typeface="Constantia" pitchFamily="18" charset="0"/>
              </a:rPr>
              <a:t> - там надруковані спогади Тарновського.</a:t>
            </a:r>
            <a:r>
              <a:rPr lang="uk-UA" b="1" dirty="0" smtClean="0">
                <a:solidFill>
                  <a:schemeClr val="accent5"/>
                </a:solidFill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uk-UA" b="1" i="1" u="sng" dirty="0" smtClean="0">
                <a:solidFill>
                  <a:srgbClr val="002060"/>
                </a:solidFill>
                <a:latin typeface="Constantia" pitchFamily="18" charset="0"/>
              </a:rPr>
              <a:t>Побував поет у Потоці і у липні 1859 року</a:t>
            </a:r>
            <a:r>
              <a:rPr lang="uk-UA" b="1" i="1" dirty="0" smtClean="0">
                <a:solidFill>
                  <a:schemeClr val="accent5"/>
                </a:solidFill>
                <a:latin typeface="Constantia" pitchFamily="18" charset="0"/>
              </a:rPr>
              <a:t>. Село, його люди припали Шевченкові до душі, врізалися в його пам'ять так, що це їх поет згадує і на засланні. </a:t>
            </a:r>
          </a:p>
          <a:p>
            <a:pPr algn="just"/>
            <a:endParaRPr lang="ru-RU" i="1" dirty="0">
              <a:solidFill>
                <a:schemeClr val="accent5"/>
              </a:solidFill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007" y="6205671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На Київщині Шевченком </a:t>
            </a:r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створено</a:t>
            </a:r>
            <a:b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</a:br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 </a:t>
            </a:r>
            <a:r>
              <a:rPr lang="ru-RU" sz="3200" b="1" i="1" dirty="0" smtClean="0">
                <a:solidFill>
                  <a:srgbClr val="512403"/>
                </a:solidFill>
                <a:latin typeface="Constantia" pitchFamily="18" charset="0"/>
              </a:rPr>
              <a:t>5</a:t>
            </a:r>
            <a:r>
              <a:rPr lang="en-US" sz="3200" b="1" i="1" dirty="0" smtClean="0">
                <a:solidFill>
                  <a:srgbClr val="512403"/>
                </a:solidFill>
                <a:latin typeface="Constantia" pitchFamily="18" charset="0"/>
              </a:rPr>
              <a:t> </a:t>
            </a:r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малюнків</a:t>
            </a:r>
            <a:endParaRPr lang="ru-RU" sz="3200" b="1" i="1" dirty="0">
              <a:solidFill>
                <a:srgbClr val="512403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556792"/>
            <a:ext cx="7272808" cy="49580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  <a:r>
              <a:rPr lang="uk-UA" sz="2800" b="1" i="1" dirty="0" err="1" smtClean="0">
                <a:solidFill>
                  <a:srgbClr val="002060"/>
                </a:solidFill>
                <a:latin typeface="Constantia" pitchFamily="18" charset="0"/>
              </a:rPr>
              <a:t>Видубецький</a:t>
            </a:r>
            <a:r>
              <a:rPr lang="uk-UA" sz="2800" b="1" i="1" dirty="0" smtClean="0">
                <a:solidFill>
                  <a:srgbClr val="002060"/>
                </a:solidFill>
                <a:latin typeface="Constantia" pitchFamily="18" charset="0"/>
              </a:rPr>
              <a:t> монастир у </a:t>
            </a:r>
            <a:r>
              <a:rPr lang="uk-UA" sz="2800" b="1" i="1" dirty="0" err="1" smtClean="0">
                <a:solidFill>
                  <a:srgbClr val="002060"/>
                </a:solidFill>
                <a:latin typeface="Constantia" pitchFamily="18" charset="0"/>
              </a:rPr>
              <a:t>Києві</a:t>
            </a:r>
            <a:r>
              <a:rPr lang="uk-UA" sz="2800" b="1" i="1" dirty="0" err="1" smtClean="0">
                <a:solidFill>
                  <a:schemeClr val="accent5"/>
                </a:solidFill>
                <a:latin typeface="Constantia" pitchFamily="18" charset="0"/>
              </a:rPr>
              <a:t>.</a:t>
            </a:r>
            <a:r>
              <a:rPr lang="uk-UA" sz="2800" i="1" dirty="0" err="1" smtClean="0">
                <a:solidFill>
                  <a:schemeClr val="accent5"/>
                </a:solidFill>
                <a:latin typeface="Constantia" pitchFamily="18" charset="0"/>
              </a:rPr>
              <a:t>Офорт</a:t>
            </a:r>
            <a:r>
              <a:rPr lang="uk-UA" sz="2800" i="1" dirty="0" smtClean="0">
                <a:solidFill>
                  <a:schemeClr val="accent5"/>
                </a:solidFill>
                <a:latin typeface="Constantia" pitchFamily="18" charset="0"/>
              </a:rPr>
              <a:t>. </a:t>
            </a:r>
            <a:r>
              <a:rPr lang="en-US" sz="2800" i="1" dirty="0" smtClean="0">
                <a:solidFill>
                  <a:schemeClr val="accent5"/>
                </a:solidFill>
                <a:latin typeface="Constantia" pitchFamily="18" charset="0"/>
              </a:rPr>
              <a:t>[</a:t>
            </a:r>
            <a:r>
              <a:rPr lang="en-US" sz="2800" i="1" dirty="0" err="1" smtClean="0">
                <a:solidFill>
                  <a:schemeClr val="accent5"/>
                </a:solidFill>
                <a:latin typeface="Constantia" pitchFamily="18" charset="0"/>
              </a:rPr>
              <a:t>H.n.XI</a:t>
            </a:r>
            <a:r>
              <a:rPr lang="en-US" sz="2800" i="1" dirty="0" smtClean="0">
                <a:solidFill>
                  <a:schemeClr val="accent5"/>
                </a:solidFill>
                <a:latin typeface="Constantia" pitchFamily="18" charset="0"/>
              </a:rPr>
              <a:t>] 1844.</a:t>
            </a:r>
          </a:p>
          <a:p>
            <a:pPr>
              <a:buFont typeface="Wingdings" pitchFamily="2" charset="2"/>
              <a:buChar char="q"/>
            </a:pPr>
            <a:r>
              <a:rPr lang="uk-UA" sz="2800" b="1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  <a:r>
              <a:rPr lang="uk-UA" sz="2800" b="1" i="1" dirty="0" smtClean="0">
                <a:solidFill>
                  <a:srgbClr val="002060"/>
                </a:solidFill>
                <a:latin typeface="Constantia" pitchFamily="18" charset="0"/>
              </a:rPr>
              <a:t>Комора в Потоках</a:t>
            </a:r>
            <a:r>
              <a:rPr lang="uk-UA" sz="2800" b="1" i="1" dirty="0" smtClean="0">
                <a:solidFill>
                  <a:schemeClr val="accent5"/>
                </a:solidFill>
                <a:latin typeface="Constantia" pitchFamily="18" charset="0"/>
              </a:rPr>
              <a:t>. </a:t>
            </a:r>
            <a:r>
              <a:rPr lang="uk-UA" sz="2800" i="1" dirty="0" smtClean="0">
                <a:solidFill>
                  <a:schemeClr val="accent5"/>
                </a:solidFill>
                <a:latin typeface="Constantia" pitchFamily="18" charset="0"/>
              </a:rPr>
              <a:t>Акварель. </a:t>
            </a:r>
            <a:r>
              <a:rPr lang="en-US" sz="2800" i="1" dirty="0" smtClean="0">
                <a:solidFill>
                  <a:schemeClr val="accent5"/>
                </a:solidFill>
                <a:latin typeface="Constantia" pitchFamily="18" charset="0"/>
              </a:rPr>
              <a:t>[</a:t>
            </a:r>
            <a:r>
              <a:rPr lang="uk-UA" sz="2800" i="1" dirty="0" smtClean="0">
                <a:solidFill>
                  <a:schemeClr val="accent5"/>
                </a:solidFill>
                <a:latin typeface="Constantia" pitchFamily="18" charset="0"/>
              </a:rPr>
              <a:t>Кінець серпня 1845</a:t>
            </a:r>
            <a:r>
              <a:rPr lang="en-US" sz="2800" i="1" dirty="0" smtClean="0">
                <a:solidFill>
                  <a:schemeClr val="accent5"/>
                </a:solidFill>
                <a:latin typeface="Constantia" pitchFamily="18" charset="0"/>
              </a:rPr>
              <a:t>].</a:t>
            </a:r>
            <a:r>
              <a:rPr lang="uk-UA" sz="2800" b="1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uk-UA" sz="2800" b="1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  <a:r>
              <a:rPr lang="uk-UA" sz="2800" b="1" i="1" dirty="0" smtClean="0">
                <a:solidFill>
                  <a:srgbClr val="002060"/>
                </a:solidFill>
                <a:latin typeface="Constantia" pitchFamily="18" charset="0"/>
              </a:rPr>
              <a:t>Аскольдова </a:t>
            </a:r>
            <a:r>
              <a:rPr lang="uk-UA" sz="2800" b="1" i="1" dirty="0" err="1" smtClean="0">
                <a:solidFill>
                  <a:srgbClr val="002060"/>
                </a:solidFill>
                <a:latin typeface="Constantia" pitchFamily="18" charset="0"/>
              </a:rPr>
              <a:t>могила</a:t>
            </a:r>
            <a:r>
              <a:rPr lang="uk-UA" sz="2800" b="1" i="1" dirty="0" err="1" smtClean="0">
                <a:solidFill>
                  <a:schemeClr val="accent5"/>
                </a:solidFill>
                <a:latin typeface="Constantia" pitchFamily="18" charset="0"/>
              </a:rPr>
              <a:t>.</a:t>
            </a:r>
            <a:r>
              <a:rPr lang="uk-UA" sz="2800" i="1" dirty="0" err="1" smtClean="0">
                <a:solidFill>
                  <a:schemeClr val="accent5"/>
                </a:solidFill>
                <a:latin typeface="Constantia" pitchFamily="18" charset="0"/>
              </a:rPr>
              <a:t>Сепія</a:t>
            </a:r>
            <a:r>
              <a:rPr lang="uk-UA" sz="2800" i="1" dirty="0" smtClean="0">
                <a:solidFill>
                  <a:schemeClr val="accent5"/>
                </a:solidFill>
                <a:latin typeface="Constantia" pitchFamily="18" charset="0"/>
              </a:rPr>
              <a:t>, акварель.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accent5"/>
                </a:solidFill>
                <a:latin typeface="Constantia" pitchFamily="18" charset="0"/>
              </a:rPr>
              <a:t>[IV-IX 1846].</a:t>
            </a:r>
            <a:r>
              <a:rPr lang="uk-UA" sz="2800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uk-UA" sz="2800" b="1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  <a:r>
              <a:rPr lang="uk-UA" sz="2800" b="1" i="1" dirty="0" smtClean="0">
                <a:solidFill>
                  <a:srgbClr val="002060"/>
                </a:solidFill>
                <a:latin typeface="Constantia" pitchFamily="18" charset="0"/>
              </a:rPr>
              <a:t>Вишгород</a:t>
            </a:r>
            <a:r>
              <a:rPr lang="en-US" sz="2800" b="1" i="1" dirty="0" smtClean="0">
                <a:solidFill>
                  <a:srgbClr val="002060"/>
                </a:solidFill>
                <a:latin typeface="Constantia" pitchFamily="18" charset="0"/>
              </a:rPr>
              <a:t> (</a:t>
            </a: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?</a:t>
            </a:r>
            <a:r>
              <a:rPr lang="en-US" sz="2800" b="1" i="1" dirty="0" smtClean="0">
                <a:solidFill>
                  <a:srgbClr val="002060"/>
                </a:solidFill>
                <a:latin typeface="Constantia" pitchFamily="18" charset="0"/>
              </a:rPr>
              <a:t>)</a:t>
            </a:r>
            <a:r>
              <a:rPr lang="ru-RU" sz="2800" b="1" i="1" dirty="0" smtClean="0">
                <a:solidFill>
                  <a:schemeClr val="accent5"/>
                </a:solidFill>
                <a:latin typeface="Constantia" pitchFamily="18" charset="0"/>
              </a:rPr>
              <a:t>.</a:t>
            </a:r>
            <a:r>
              <a:rPr lang="ru-RU" sz="2800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  <a:r>
              <a:rPr lang="ru-RU" sz="2800" i="1" dirty="0" err="1" smtClean="0">
                <a:solidFill>
                  <a:schemeClr val="accent5"/>
                </a:solidFill>
                <a:latin typeface="Constantia" pitchFamily="18" charset="0"/>
              </a:rPr>
              <a:t>Начерк</a:t>
            </a:r>
            <a:r>
              <a:rPr lang="ru-RU" sz="2800" i="1" dirty="0" smtClean="0">
                <a:solidFill>
                  <a:schemeClr val="accent5"/>
                </a:solidFill>
                <a:latin typeface="Constantia" pitchFamily="18" charset="0"/>
              </a:rPr>
              <a:t>. </a:t>
            </a:r>
            <a:r>
              <a:rPr lang="ru-RU" sz="2800" i="1" dirty="0" err="1" smtClean="0">
                <a:solidFill>
                  <a:schemeClr val="accent5"/>
                </a:solidFill>
                <a:latin typeface="Constantia" pitchFamily="18" charset="0"/>
              </a:rPr>
              <a:t>Ол</a:t>
            </a:r>
            <a:r>
              <a:rPr lang="uk-UA" sz="2800" i="1" dirty="0" smtClean="0">
                <a:solidFill>
                  <a:schemeClr val="accent5"/>
                </a:solidFill>
                <a:latin typeface="Constantia" pitchFamily="18" charset="0"/>
              </a:rPr>
              <a:t>і</a:t>
            </a:r>
            <a:r>
              <a:rPr lang="ru-RU" sz="2800" i="1" dirty="0" err="1" smtClean="0">
                <a:solidFill>
                  <a:schemeClr val="accent5"/>
                </a:solidFill>
                <a:latin typeface="Constantia" pitchFamily="18" charset="0"/>
              </a:rPr>
              <a:t>вець</a:t>
            </a:r>
            <a:r>
              <a:rPr lang="ru-RU" sz="2800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  <a:r>
              <a:rPr lang="en-US" sz="2800" i="1" dirty="0" smtClean="0">
                <a:solidFill>
                  <a:schemeClr val="accent5"/>
                </a:solidFill>
                <a:latin typeface="Constantia" pitchFamily="18" charset="0"/>
              </a:rPr>
              <a:t>[IV-IX 1846].</a:t>
            </a:r>
            <a:endParaRPr lang="uk-UA" sz="2800" i="1" dirty="0" smtClean="0">
              <a:solidFill>
                <a:schemeClr val="accent5"/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800" b="1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  <a:r>
              <a:rPr lang="uk-UA" sz="2800" b="1" i="1" dirty="0" smtClean="0">
                <a:solidFill>
                  <a:srgbClr val="002060"/>
                </a:solidFill>
                <a:latin typeface="Constantia" pitchFamily="18" charset="0"/>
              </a:rPr>
              <a:t>Понад </a:t>
            </a:r>
            <a:r>
              <a:rPr lang="uk-UA" sz="2800" b="1" i="1" dirty="0" err="1" smtClean="0">
                <a:solidFill>
                  <a:srgbClr val="002060"/>
                </a:solidFill>
                <a:latin typeface="Constantia" pitchFamily="18" charset="0"/>
              </a:rPr>
              <a:t>Россю</a:t>
            </a:r>
            <a:r>
              <a:rPr lang="uk-UA" sz="2800" b="1" i="1" dirty="0" err="1" smtClean="0">
                <a:solidFill>
                  <a:schemeClr val="accent5"/>
                </a:solidFill>
                <a:latin typeface="Constantia" pitchFamily="18" charset="0"/>
              </a:rPr>
              <a:t>.</a:t>
            </a:r>
            <a:r>
              <a:rPr lang="uk-UA" sz="2800" i="1" dirty="0" err="1" smtClean="0">
                <a:solidFill>
                  <a:schemeClr val="accent5"/>
                </a:solidFill>
                <a:latin typeface="Constantia" pitchFamily="18" charset="0"/>
              </a:rPr>
              <a:t>Олівець</a:t>
            </a:r>
            <a:r>
              <a:rPr lang="uk-UA" sz="2800" i="1" dirty="0" smtClean="0">
                <a:solidFill>
                  <a:schemeClr val="accent5"/>
                </a:solidFill>
                <a:latin typeface="Constantia" pitchFamily="18" charset="0"/>
              </a:rPr>
              <a:t>.</a:t>
            </a:r>
            <a:r>
              <a:rPr lang="en-US" sz="2800" i="1" dirty="0" smtClean="0">
                <a:solidFill>
                  <a:schemeClr val="accent5"/>
                </a:solidFill>
                <a:latin typeface="Constantia" pitchFamily="18" charset="0"/>
              </a:rPr>
              <a:t>VII 1859.</a:t>
            </a:r>
            <a:endParaRPr lang="uk-UA" sz="2800" i="1" dirty="0" smtClean="0">
              <a:solidFill>
                <a:schemeClr val="accent5"/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q"/>
            </a:pPr>
            <a:endParaRPr lang="uk-UA" i="1" dirty="0" smtClean="0">
              <a:solidFill>
                <a:schemeClr val="accent2"/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i="1" dirty="0" smtClean="0">
              <a:solidFill>
                <a:srgbClr val="2E24EE"/>
              </a:solidFill>
              <a:latin typeface="Constantia" pitchFamily="18" charset="0"/>
            </a:endParaRPr>
          </a:p>
          <a:p>
            <a:pPr>
              <a:buNone/>
            </a:pPr>
            <a:endParaRPr lang="en-US" i="1" dirty="0" smtClean="0">
              <a:solidFill>
                <a:schemeClr val="accent2"/>
              </a:solidFill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657" y="6001628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52565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1" dirty="0" smtClean="0">
                <a:solidFill>
                  <a:srgbClr val="512403"/>
                </a:solidFill>
                <a:latin typeface="Constantia" pitchFamily="18" charset="0"/>
              </a:rPr>
              <a:t>Кінець серпня 1845. </a:t>
            </a:r>
            <a:br>
              <a:rPr lang="uk-UA" sz="3600" b="1" i="1" dirty="0" smtClean="0">
                <a:solidFill>
                  <a:srgbClr val="512403"/>
                </a:solidFill>
                <a:latin typeface="Constantia" pitchFamily="18" charset="0"/>
              </a:rPr>
            </a:br>
            <a:r>
              <a:rPr lang="uk-UA" sz="3600" b="1" i="1" dirty="0" smtClean="0">
                <a:solidFill>
                  <a:srgbClr val="512403"/>
                </a:solidFill>
                <a:latin typeface="Constantia" pitchFamily="18" charset="0"/>
              </a:rPr>
              <a:t>Комора в Потоках</a:t>
            </a:r>
            <a:br>
              <a:rPr lang="uk-UA" sz="3600" b="1" i="1" dirty="0" smtClean="0">
                <a:solidFill>
                  <a:srgbClr val="512403"/>
                </a:solidFill>
                <a:latin typeface="Constantia" pitchFamily="18" charset="0"/>
              </a:rPr>
            </a:br>
            <a:endParaRPr lang="ru-RU" sz="3600" dirty="0">
              <a:solidFill>
                <a:srgbClr val="512403"/>
              </a:solidFill>
            </a:endParaRPr>
          </a:p>
        </p:txBody>
      </p:sp>
      <p:pic>
        <p:nvPicPr>
          <p:cNvPr id="4" name="Picture 4" descr="Комора в потоках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19672"/>
            <a:ext cx="6361031" cy="4093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6093296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Цикл «Шевченкіана України: Тарасовими шляхами»</a:t>
            </a:r>
            <a:endParaRPr lang="ru-RU" sz="3200" b="1" i="1" dirty="0">
              <a:solidFill>
                <a:srgbClr val="512403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13609"/>
            <a:ext cx="7818072" cy="5410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1845-1847 роки - </a:t>
            </a: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</a:rPr>
              <a:t>краєзнавець В.Розум у книзі «Шляхами Кобзаря» згадує про Трактову корчму в с.</a:t>
            </a:r>
            <a:r>
              <a:rPr lang="en-US" sz="2400" b="1" i="1" dirty="0" smtClean="0">
                <a:solidFill>
                  <a:schemeClr val="accent5"/>
                </a:solidFill>
                <a:latin typeface="Constantia" pitchFamily="18" charset="0"/>
              </a:rPr>
              <a:t> </a:t>
            </a:r>
            <a:r>
              <a:rPr lang="uk-UA" sz="2400" b="1" i="1" dirty="0" err="1" smtClean="0">
                <a:solidFill>
                  <a:schemeClr val="accent5"/>
                </a:solidFill>
                <a:latin typeface="Constantia" pitchFamily="18" charset="0"/>
              </a:rPr>
              <a:t>Росава</a:t>
            </a: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</a:rPr>
              <a:t>. Спогадом про цю подію залишився малюнок Шевченка «Вид на </a:t>
            </a:r>
            <a:r>
              <a:rPr lang="uk-UA" sz="2400" b="1" i="1" dirty="0" err="1" smtClean="0">
                <a:solidFill>
                  <a:schemeClr val="accent5"/>
                </a:solidFill>
                <a:latin typeface="Constantia" pitchFamily="18" charset="0"/>
              </a:rPr>
              <a:t>Росаву</a:t>
            </a: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</a:rPr>
              <a:t>». </a:t>
            </a:r>
          </a:p>
          <a:p>
            <a:pPr algn="just"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002060"/>
                </a:solidFill>
                <a:latin typeface="Constantia" pitchFamily="18" charset="0"/>
              </a:rPr>
              <a:t>1859 рік –</a:t>
            </a:r>
            <a:r>
              <a:rPr lang="uk-UA" sz="2400" dirty="0" smtClean="0">
                <a:solidFill>
                  <a:srgbClr val="002060"/>
                </a:solidFill>
              </a:rPr>
              <a:t> </a:t>
            </a: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</a:rPr>
              <a:t>у книзі «</a:t>
            </a:r>
            <a:r>
              <a:rPr lang="uk-UA" sz="2400" b="1" i="1" dirty="0" err="1" smtClean="0">
                <a:solidFill>
                  <a:schemeClr val="accent5"/>
                </a:solidFill>
                <a:latin typeface="Constantia" pitchFamily="18" charset="0"/>
              </a:rPr>
              <a:t>Ржищівський</a:t>
            </a: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</a:rPr>
              <a:t> район» авторів Н.</a:t>
            </a:r>
            <a:r>
              <a:rPr lang="uk-UA" sz="2400" b="1" i="1" dirty="0" err="1" smtClean="0">
                <a:solidFill>
                  <a:schemeClr val="accent5"/>
                </a:solidFill>
                <a:latin typeface="Constantia" pitchFamily="18" charset="0"/>
              </a:rPr>
              <a:t>Силкіної</a:t>
            </a: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</a:rPr>
              <a:t> та С.</a:t>
            </a:r>
            <a:r>
              <a:rPr lang="uk-UA" sz="2400" b="1" i="1" dirty="0" err="1" smtClean="0">
                <a:solidFill>
                  <a:schemeClr val="accent5"/>
                </a:solidFill>
                <a:latin typeface="Constantia" pitchFamily="18" charset="0"/>
              </a:rPr>
              <a:t>Силкіна</a:t>
            </a: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</a:rPr>
              <a:t> (журнал «Україна» №9, 1991 р.) вміщена стаття «А в </a:t>
            </a:r>
            <a:r>
              <a:rPr lang="uk-UA" sz="2400" b="1" i="1" dirty="0" err="1" smtClean="0">
                <a:solidFill>
                  <a:schemeClr val="accent5"/>
                </a:solidFill>
                <a:latin typeface="Constantia" pitchFamily="18" charset="0"/>
              </a:rPr>
              <a:t>Тулинцях</a:t>
            </a: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</a:rPr>
              <a:t> переказують» про те, як гостював поет в селах </a:t>
            </a:r>
            <a:r>
              <a:rPr lang="uk-UA" sz="2400" b="1" i="1" dirty="0" err="1" smtClean="0">
                <a:solidFill>
                  <a:schemeClr val="accent5"/>
                </a:solidFill>
                <a:latin typeface="Constantia" pitchFamily="18" charset="0"/>
              </a:rPr>
              <a:t>Тулинці</a:t>
            </a: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</a:rPr>
              <a:t>, </a:t>
            </a:r>
            <a:r>
              <a:rPr lang="uk-UA" sz="2400" b="1" i="1" dirty="0" err="1" smtClean="0">
                <a:solidFill>
                  <a:schemeClr val="accent5"/>
                </a:solidFill>
                <a:latin typeface="Constantia" pitchFamily="18" charset="0"/>
              </a:rPr>
              <a:t>Зеленьки</a:t>
            </a:r>
            <a:r>
              <a:rPr lang="ru-RU" sz="2400" b="1" i="1" dirty="0" smtClean="0">
                <a:solidFill>
                  <a:schemeClr val="accent5"/>
                </a:solidFill>
                <a:latin typeface="Constantia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5"/>
                </a:solidFill>
                <a:latin typeface="Constantia" pitchFamily="18" charset="0"/>
              </a:rPr>
              <a:t>бував</a:t>
            </a:r>
            <a:r>
              <a:rPr lang="ru-RU" sz="2400" b="1" i="1" dirty="0" smtClean="0">
                <a:solidFill>
                  <a:schemeClr val="accent5"/>
                </a:solidFill>
                <a:latin typeface="Constantia" pitchFamily="18" charset="0"/>
              </a:rPr>
              <a:t> у </a:t>
            </a:r>
            <a:r>
              <a:rPr lang="uk-UA" sz="2400" b="1" i="1" dirty="0" err="1" smtClean="0">
                <a:solidFill>
                  <a:schemeClr val="accent5"/>
                </a:solidFill>
                <a:latin typeface="Constantia" pitchFamily="18" charset="0"/>
              </a:rPr>
              <a:t>тулинській</a:t>
            </a: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</a:rPr>
              <a:t> корчмі «Суха». </a:t>
            </a:r>
            <a:endParaRPr lang="ru-RU" sz="2400" b="1" i="1" dirty="0" smtClean="0">
              <a:solidFill>
                <a:schemeClr val="accent5"/>
              </a:solidFill>
              <a:latin typeface="Constantia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У «Думі про вогонь» П.Жур </a:t>
            </a: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</a:rPr>
              <a:t>розповідає про Шевченка у селі Малий </a:t>
            </a:r>
            <a:r>
              <a:rPr lang="uk-UA" sz="2400" b="1" i="1" dirty="0" err="1" smtClean="0">
                <a:solidFill>
                  <a:schemeClr val="accent5"/>
                </a:solidFill>
                <a:latin typeface="Constantia" pitchFamily="18" charset="0"/>
              </a:rPr>
              <a:t>Букрин</a:t>
            </a:r>
            <a:endParaRPr lang="ru-RU" sz="2400" b="1" i="1" dirty="0" smtClean="0">
              <a:solidFill>
                <a:schemeClr val="accent5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accent5"/>
                </a:solidFill>
              </a:rPr>
              <a:t> </a:t>
            </a:r>
            <a:endParaRPr lang="ru-RU" sz="2400" dirty="0" smtClean="0">
              <a:solidFill>
                <a:schemeClr val="accent5"/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ru-RU" sz="2400" b="1" i="1" dirty="0" smtClean="0">
              <a:solidFill>
                <a:schemeClr val="accent2"/>
              </a:solidFill>
              <a:latin typeface="Constantia" pitchFamily="18" charset="0"/>
            </a:endParaRPr>
          </a:p>
          <a:p>
            <a:pPr algn="just"/>
            <a:endParaRPr lang="ru-RU" sz="2400" b="1" i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539" y="6093296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i="1" dirty="0" smtClean="0">
                <a:solidFill>
                  <a:srgbClr val="512403"/>
                </a:solidFill>
                <a:latin typeface="Constantia" pitchFamily="18" charset="0"/>
              </a:rPr>
              <a:t>В</a:t>
            </a:r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улиці Миронівського </a:t>
            </a:r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району, </a:t>
            </a:r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названі іменем </a:t>
            </a:r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Т</a:t>
            </a:r>
            <a:r>
              <a:rPr lang="uk-UA" sz="3200" i="1" dirty="0" smtClean="0">
                <a:solidFill>
                  <a:srgbClr val="512403"/>
                </a:solidFill>
                <a:latin typeface="Constantia" pitchFamily="18" charset="0"/>
              </a:rPr>
              <a:t>араса</a:t>
            </a:r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 Шевченка</a:t>
            </a:r>
            <a:endParaRPr lang="ru-RU" sz="3200" dirty="0">
              <a:solidFill>
                <a:srgbClr val="512403"/>
              </a:solidFill>
              <a:latin typeface="Constanti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107504" y="1124744"/>
            <a:ext cx="2960068" cy="57332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У місті Миронівка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селі </a:t>
            </a:r>
            <a:r>
              <a:rPr lang="uk-UA" sz="1800" b="1" i="1" dirty="0" err="1" smtClean="0">
                <a:solidFill>
                  <a:srgbClr val="002060"/>
                </a:solidFill>
                <a:latin typeface="Constantia" pitchFamily="18" charset="0"/>
              </a:rPr>
              <a:t>Ведмедівка</a:t>
            </a:r>
            <a:endParaRPr lang="uk-UA" sz="18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селі Великий </a:t>
            </a:r>
            <a:r>
              <a:rPr lang="uk-UA" sz="1800" b="1" i="1" dirty="0" err="1" smtClean="0">
                <a:solidFill>
                  <a:srgbClr val="002060"/>
                </a:solidFill>
                <a:latin typeface="Constantia" pitchFamily="18" charset="0"/>
              </a:rPr>
              <a:t>Букрин</a:t>
            </a:r>
            <a:endParaRPr lang="uk-UA" sz="18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селі </a:t>
            </a:r>
            <a:r>
              <a:rPr lang="uk-UA" sz="1800" b="1" i="1" dirty="0" err="1" smtClean="0">
                <a:solidFill>
                  <a:srgbClr val="002060"/>
                </a:solidFill>
                <a:latin typeface="Constantia" pitchFamily="18" charset="0"/>
              </a:rPr>
              <a:t>Вікторівка</a:t>
            </a:r>
            <a:endParaRPr lang="uk-UA" sz="18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селі </a:t>
            </a:r>
            <a:r>
              <a:rPr lang="uk-UA" sz="1800" b="1" i="1" dirty="0" err="1" smtClean="0">
                <a:solidFill>
                  <a:srgbClr val="002060"/>
                </a:solidFill>
                <a:latin typeface="Constantia" pitchFamily="18" charset="0"/>
              </a:rPr>
              <a:t>Горобіївка</a:t>
            </a:r>
            <a:r>
              <a:rPr lang="ru-RU" sz="18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i="1" dirty="0" err="1" smtClean="0">
                <a:solidFill>
                  <a:srgbClr val="002060"/>
                </a:solidFill>
                <a:latin typeface="Constantia" pitchFamily="18" charset="0"/>
              </a:rPr>
              <a:t>селі</a:t>
            </a:r>
            <a:r>
              <a:rPr lang="ru-RU" sz="18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1800" b="1" i="1" dirty="0" err="1" smtClean="0">
                <a:solidFill>
                  <a:srgbClr val="002060"/>
                </a:solidFill>
                <a:latin typeface="Constantia" pitchFamily="18" charset="0"/>
              </a:rPr>
              <a:t>Грушів</a:t>
            </a:r>
            <a:endParaRPr lang="uk-UA" sz="18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селі Дударі</a:t>
            </a:r>
          </a:p>
          <a:p>
            <a:pPr marL="393192" lvl="1" indent="-274320">
              <a:spcBef>
                <a:spcPts val="0"/>
              </a:spcBef>
              <a:buSzPct val="80000"/>
              <a:buFont typeface="Wingdings" pitchFamily="2" charset="2"/>
              <a:buChar char="q"/>
            </a:pP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селі </a:t>
            </a:r>
            <a:r>
              <a:rPr lang="uk-UA" sz="1800" b="1" i="1" dirty="0" err="1" smtClean="0">
                <a:solidFill>
                  <a:srgbClr val="002060"/>
                </a:solidFill>
                <a:latin typeface="Constantia" pitchFamily="18" charset="0"/>
              </a:rPr>
              <a:t>Зеленьки</a:t>
            </a:r>
            <a:endParaRPr lang="uk-UA" sz="18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393192" lvl="1" indent="-274320">
              <a:spcBef>
                <a:spcPts val="0"/>
              </a:spcBef>
              <a:buSzPct val="80000"/>
              <a:buFont typeface="Wingdings" pitchFamily="2" charset="2"/>
              <a:buChar char="q"/>
            </a:pPr>
            <a:r>
              <a:rPr lang="uk-UA" sz="1800" b="1" i="1" dirty="0">
                <a:solidFill>
                  <a:srgbClr val="002060"/>
                </a:solidFill>
                <a:latin typeface="Constantia" pitchFamily="18" charset="0"/>
              </a:rPr>
              <a:t>с</a:t>
            </a: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елі </a:t>
            </a:r>
            <a:r>
              <a:rPr lang="uk-UA" sz="1800" b="1" i="1" dirty="0" err="1" smtClean="0">
                <a:solidFill>
                  <a:srgbClr val="002060"/>
                </a:solidFill>
                <a:latin typeface="Constantia" pitchFamily="18" charset="0"/>
              </a:rPr>
              <a:t>Ємчиха</a:t>
            </a:r>
            <a:endParaRPr lang="uk-UA" sz="18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393192" lvl="1" indent="-274320">
              <a:spcBef>
                <a:spcPts val="0"/>
              </a:spcBef>
              <a:buSzPct val="80000"/>
              <a:buFont typeface="Wingdings" pitchFamily="2" charset="2"/>
              <a:buChar char="q"/>
            </a:pP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селі </a:t>
            </a:r>
            <a:r>
              <a:rPr lang="uk-UA" sz="1800" b="1" i="1" dirty="0" err="1" smtClean="0">
                <a:solidFill>
                  <a:srgbClr val="002060"/>
                </a:solidFill>
                <a:latin typeface="Constantia" pitchFamily="18" charset="0"/>
              </a:rPr>
              <a:t>Козин</a:t>
            </a: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селі </a:t>
            </a: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Липовий </a:t>
            </a: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Ріг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1800" b="1" i="1" dirty="0">
                <a:solidFill>
                  <a:srgbClr val="002060"/>
                </a:solidFill>
                <a:latin typeface="Constantia" pitchFamily="18" charset="0"/>
              </a:rPr>
              <a:t>селі Малий </a:t>
            </a:r>
            <a:r>
              <a:rPr lang="uk-UA" sz="1800" b="1" i="1" dirty="0" err="1">
                <a:solidFill>
                  <a:srgbClr val="002060"/>
                </a:solidFill>
                <a:latin typeface="Constantia" pitchFamily="18" charset="0"/>
              </a:rPr>
              <a:t>Букрин</a:t>
            </a:r>
            <a:endParaRPr lang="uk-UA" sz="18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1800" b="1" i="1" dirty="0">
                <a:solidFill>
                  <a:srgbClr val="002060"/>
                </a:solidFill>
                <a:latin typeface="Constantia" pitchFamily="18" charset="0"/>
              </a:rPr>
              <a:t>селі Малі </a:t>
            </a:r>
            <a:r>
              <a:rPr lang="uk-UA" sz="1800" b="1" i="1" dirty="0" err="1">
                <a:solidFill>
                  <a:srgbClr val="002060"/>
                </a:solidFill>
                <a:latin typeface="Constantia" pitchFamily="18" charset="0"/>
              </a:rPr>
              <a:t>Пріцьки</a:t>
            </a:r>
            <a:endParaRPr lang="uk-UA" sz="18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1800" b="1" i="1" dirty="0">
                <a:solidFill>
                  <a:srgbClr val="002060"/>
                </a:solidFill>
                <a:latin typeface="Constantia" pitchFamily="18" charset="0"/>
              </a:rPr>
              <a:t>селі </a:t>
            </a:r>
            <a:r>
              <a:rPr lang="uk-UA" sz="1800" b="1" i="1" dirty="0" err="1">
                <a:solidFill>
                  <a:srgbClr val="002060"/>
                </a:solidFill>
                <a:latin typeface="Constantia" pitchFamily="18" charset="0"/>
              </a:rPr>
              <a:t>Маслівка</a:t>
            </a:r>
            <a:endParaRPr lang="uk-UA" sz="18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1800" b="1" i="1" dirty="0">
                <a:solidFill>
                  <a:srgbClr val="002060"/>
                </a:solidFill>
                <a:latin typeface="Constantia" pitchFamily="18" charset="0"/>
              </a:rPr>
              <a:t>селі </a:t>
            </a:r>
            <a:r>
              <a:rPr lang="uk-UA" sz="1800" b="1" i="1" dirty="0" err="1">
                <a:solidFill>
                  <a:srgbClr val="002060"/>
                </a:solidFill>
                <a:latin typeface="Constantia" pitchFamily="18" charset="0"/>
              </a:rPr>
              <a:t>Пії</a:t>
            </a:r>
            <a:endParaRPr lang="ru-RU" sz="18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1800" b="1" i="1" dirty="0">
                <a:solidFill>
                  <a:srgbClr val="002060"/>
                </a:solidFill>
                <a:latin typeface="Constantia" pitchFamily="18" charset="0"/>
              </a:rPr>
              <a:t>селі Потік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1800" b="1" i="1" dirty="0">
                <a:solidFill>
                  <a:srgbClr val="002060"/>
                </a:solidFill>
                <a:latin typeface="Constantia" pitchFamily="18" charset="0"/>
              </a:rPr>
              <a:t>селі Пустовіти</a:t>
            </a:r>
            <a:endParaRPr lang="ru-RU" sz="18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селі </a:t>
            </a:r>
            <a:r>
              <a:rPr lang="uk-UA" sz="1800" b="1" i="1" dirty="0" err="1">
                <a:solidFill>
                  <a:srgbClr val="002060"/>
                </a:solidFill>
                <a:latin typeface="Constantia" pitchFamily="18" charset="0"/>
              </a:rPr>
              <a:t>Росава</a:t>
            </a:r>
            <a:endParaRPr lang="ru-RU" sz="18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q"/>
              <a:tabLst>
                <a:tab pos="361950" algn="l"/>
              </a:tabLst>
            </a:pPr>
            <a:r>
              <a:rPr lang="ru-RU" sz="1800" b="1" i="1" dirty="0" err="1" smtClean="0">
                <a:solidFill>
                  <a:srgbClr val="002060"/>
                </a:solidFill>
                <a:latin typeface="Constantia" pitchFamily="18" charset="0"/>
              </a:rPr>
              <a:t>селі</a:t>
            </a: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1800" b="1" i="1" dirty="0">
                <a:solidFill>
                  <a:srgbClr val="002060"/>
                </a:solidFill>
                <a:latin typeface="Constantia" pitchFamily="18" charset="0"/>
              </a:rPr>
              <a:t>Ходорів</a:t>
            </a:r>
            <a:endParaRPr lang="ru-RU" sz="18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uk-UA" sz="18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393192" lvl="1" indent="-274320">
              <a:spcBef>
                <a:spcPts val="0"/>
              </a:spcBef>
              <a:buSzPct val="80000"/>
              <a:buFont typeface="Wingdings" pitchFamily="2" charset="2"/>
              <a:buChar char="q"/>
            </a:pPr>
            <a:endParaRPr lang="uk-UA" sz="1800" b="1" i="1" dirty="0" smtClean="0">
              <a:solidFill>
                <a:srgbClr val="2E24EE"/>
              </a:solidFill>
              <a:latin typeface="Constantia" pitchFamily="18" charset="0"/>
            </a:endParaRPr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uk-UA" sz="1600" b="1" i="1" dirty="0" smtClean="0">
              <a:solidFill>
                <a:schemeClr val="accent2"/>
              </a:solidFill>
              <a:latin typeface="Constantia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uk-UA" sz="1600" b="1" i="1" dirty="0" smtClean="0">
              <a:solidFill>
                <a:schemeClr val="accent2"/>
              </a:solidFill>
              <a:latin typeface="Constantia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uk-UA" sz="1600" b="1" i="1" dirty="0" smtClean="0">
              <a:solidFill>
                <a:schemeClr val="accent2"/>
              </a:solidFill>
              <a:latin typeface="Constantia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ru-RU" sz="1600" b="1" i="1" dirty="0" smtClean="0">
              <a:solidFill>
                <a:schemeClr val="accent2"/>
              </a:solidFill>
              <a:latin typeface="Constantia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ru-RU" sz="1600" b="1" i="1" dirty="0" smtClean="0">
              <a:solidFill>
                <a:schemeClr val="accent2"/>
              </a:solidFill>
              <a:latin typeface="Constantia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b="1" i="1" dirty="0" smtClean="0">
                <a:solidFill>
                  <a:schemeClr val="accent2"/>
                </a:solidFill>
                <a:latin typeface="Constantia" pitchFamily="18" charset="0"/>
              </a:rPr>
              <a:t> </a:t>
            </a:r>
          </a:p>
          <a:p>
            <a:endParaRPr lang="ru-RU" sz="160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3067572" y="4242328"/>
            <a:ext cx="3261048" cy="174809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селі </a:t>
            </a:r>
            <a:r>
              <a:rPr lang="uk-UA" sz="1800" b="1" i="1" dirty="0" err="1" smtClean="0">
                <a:solidFill>
                  <a:srgbClr val="002060"/>
                </a:solidFill>
                <a:latin typeface="Constantia" pitchFamily="18" charset="0"/>
              </a:rPr>
              <a:t>Юхни</a:t>
            </a:r>
            <a:endParaRPr lang="ru-RU" sz="18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95250"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i="1" dirty="0" smtClean="0">
                <a:solidFill>
                  <a:srgbClr val="002060"/>
                </a:solidFill>
                <a:latin typeface="Constantia" pitchFamily="18" charset="0"/>
              </a:rPr>
              <a:t>   </a:t>
            </a: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селі </a:t>
            </a:r>
            <a:r>
              <a:rPr lang="uk-UA" sz="1800" b="1" i="1" dirty="0" err="1" smtClean="0">
                <a:solidFill>
                  <a:srgbClr val="002060"/>
                </a:solidFill>
                <a:latin typeface="Constantia" pitchFamily="18" charset="0"/>
              </a:rPr>
              <a:t>Яхни</a:t>
            </a: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pPr marL="95250" indent="0">
              <a:spcBef>
                <a:spcPts val="0"/>
              </a:spcBef>
              <a:buFont typeface="Wingdings" pitchFamily="2" charset="2"/>
              <a:buChar char="q"/>
            </a:pPr>
            <a:r>
              <a:rPr lang="uk-UA" sz="1900" b="1" i="1" dirty="0" smtClean="0">
                <a:solidFill>
                  <a:srgbClr val="002060"/>
                </a:solidFill>
                <a:latin typeface="Constantia" pitchFamily="18" charset="0"/>
              </a:rPr>
              <a:t>  Майдан Кобзаря </a:t>
            </a:r>
          </a:p>
          <a:p>
            <a:pPr marL="95250" indent="0">
              <a:spcBef>
                <a:spcPts val="0"/>
              </a:spcBef>
              <a:buNone/>
            </a:pPr>
            <a:r>
              <a:rPr lang="uk-UA" sz="1900" b="1" i="1" dirty="0" smtClean="0">
                <a:solidFill>
                  <a:srgbClr val="002060"/>
                </a:solidFill>
                <a:latin typeface="Constantia" pitchFamily="18" charset="0"/>
              </a:rPr>
              <a:t>      у селі </a:t>
            </a:r>
            <a:r>
              <a:rPr lang="uk-UA" sz="1900" b="1" i="1" dirty="0" err="1" smtClean="0">
                <a:solidFill>
                  <a:srgbClr val="002060"/>
                </a:solidFill>
                <a:latin typeface="Constantia" pitchFamily="18" charset="0"/>
              </a:rPr>
              <a:t>Зеленьки</a:t>
            </a:r>
            <a:endParaRPr lang="uk-UA" sz="19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95250" indent="0">
              <a:spcBef>
                <a:spcPts val="0"/>
              </a:spcBef>
              <a:buFont typeface="Wingdings" pitchFamily="2" charset="2"/>
              <a:buChar char="q"/>
            </a:pPr>
            <a:r>
              <a:rPr lang="uk-UA" sz="1900" b="1" i="1" dirty="0" smtClean="0">
                <a:solidFill>
                  <a:srgbClr val="002060"/>
                </a:solidFill>
                <a:latin typeface="Constantia" pitchFamily="18" charset="0"/>
              </a:rPr>
              <a:t>  Шевченківський </a:t>
            </a:r>
            <a:r>
              <a:rPr lang="uk-UA" sz="1900" b="1" i="1" dirty="0" smtClean="0">
                <a:solidFill>
                  <a:srgbClr val="002060"/>
                </a:solidFill>
                <a:latin typeface="Constantia" pitchFamily="18" charset="0"/>
              </a:rPr>
              <a:t>спуск  </a:t>
            </a:r>
            <a:endParaRPr lang="uk-UA" sz="19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95250" indent="0">
              <a:spcBef>
                <a:spcPts val="0"/>
              </a:spcBef>
              <a:buNone/>
            </a:pPr>
            <a:r>
              <a:rPr lang="uk-UA" sz="1900" b="1" i="1" dirty="0" smtClean="0">
                <a:solidFill>
                  <a:srgbClr val="002060"/>
                </a:solidFill>
                <a:latin typeface="Constantia" pitchFamily="18" charset="0"/>
              </a:rPr>
              <a:t>     у  селі </a:t>
            </a:r>
            <a:r>
              <a:rPr lang="uk-UA" sz="1900" b="1" i="1" dirty="0" err="1" smtClean="0">
                <a:solidFill>
                  <a:srgbClr val="002060"/>
                </a:solidFill>
                <a:latin typeface="Constantia" pitchFamily="18" charset="0"/>
              </a:rPr>
              <a:t>Пустовіти</a:t>
            </a:r>
            <a:r>
              <a:rPr lang="uk-UA" sz="19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endParaRPr lang="ru-RU" sz="19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2" name="Picture 2" descr="C:\Documents and Settings\Admin\Рабочий стол\стежками Тара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286496"/>
            <a:ext cx="2397320" cy="2037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Documents and Settings\Admin\Мои документы\Мои результаты сканирования\2014-02 (фев)\сканирование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1317" y="3695105"/>
            <a:ext cx="1379076" cy="2138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6062175"/>
            <a:ext cx="4304149" cy="652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422" y="1273224"/>
            <a:ext cx="1967281" cy="2767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332" y="116632"/>
            <a:ext cx="7632848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b="1" i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uk-UA" b="1" i="1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uk-UA" sz="3600" b="1" i="1" dirty="0" smtClean="0">
                <a:solidFill>
                  <a:srgbClr val="512403"/>
                </a:solidFill>
                <a:latin typeface="Constantia" pitchFamily="18" charset="0"/>
              </a:rPr>
              <a:t>Пам'ятники  Тарасові Шевченку </a:t>
            </a:r>
            <a:endParaRPr lang="ru-RU" sz="3600" dirty="0">
              <a:solidFill>
                <a:srgbClr val="51240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98038" y="1927336"/>
            <a:ext cx="4392488" cy="493066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uk-UA" sz="6000" b="1" dirty="0" smtClean="0">
                <a:solidFill>
                  <a:srgbClr val="002060"/>
                </a:solidFill>
                <a:latin typeface="Constantia" pitchFamily="18" charset="0"/>
              </a:rPr>
              <a:t>1994</a:t>
            </a:r>
            <a:r>
              <a:rPr lang="uk-UA" sz="6000" b="1" dirty="0" smtClean="0">
                <a:solidFill>
                  <a:schemeClr val="accent5"/>
                </a:solidFill>
                <a:latin typeface="Constantia" pitchFamily="18" charset="0"/>
              </a:rPr>
              <a:t> – </a:t>
            </a:r>
            <a:r>
              <a:rPr lang="ru-RU" sz="6000" b="1" dirty="0" err="1" smtClean="0">
                <a:solidFill>
                  <a:schemeClr val="accent5"/>
                </a:solidFill>
                <a:latin typeface="Constantia" pitchFamily="18" charset="0"/>
              </a:rPr>
              <a:t>пам'ятник</a:t>
            </a:r>
            <a:r>
              <a:rPr lang="ru-RU" sz="6000" b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  <a:r>
              <a:rPr lang="uk-UA" sz="6000" b="1" dirty="0" smtClean="0">
                <a:solidFill>
                  <a:schemeClr val="accent5"/>
                </a:solidFill>
                <a:latin typeface="Constantia" pitchFamily="18" charset="0"/>
              </a:rPr>
              <a:t>у селі </a:t>
            </a:r>
            <a:r>
              <a:rPr lang="uk-UA" sz="6000" b="1" dirty="0" err="1" smtClean="0">
                <a:solidFill>
                  <a:schemeClr val="accent5"/>
                </a:solidFill>
                <a:latin typeface="Constantia" pitchFamily="18" charset="0"/>
              </a:rPr>
              <a:t>Зеленьки</a:t>
            </a:r>
            <a:endParaRPr lang="uk-UA" sz="6000" b="1" dirty="0" smtClean="0">
              <a:solidFill>
                <a:schemeClr val="accent5"/>
              </a:solidFill>
              <a:latin typeface="Constant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uk-UA" sz="6000" b="1" dirty="0" smtClean="0">
                <a:solidFill>
                  <a:srgbClr val="002060"/>
                </a:solidFill>
                <a:latin typeface="Constantia" pitchFamily="18" charset="0"/>
              </a:rPr>
              <a:t>1995</a:t>
            </a:r>
            <a:r>
              <a:rPr lang="uk-UA" sz="6000" b="1" dirty="0" smtClean="0">
                <a:solidFill>
                  <a:schemeClr val="accent5"/>
                </a:solidFill>
                <a:latin typeface="Constantia" pitchFamily="18" charset="0"/>
              </a:rPr>
              <a:t> - пам'ятник 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chemeClr val="accent5"/>
                </a:solidFill>
                <a:latin typeface="Constantia" pitchFamily="18" charset="0"/>
              </a:rPr>
              <a:t>    у </a:t>
            </a:r>
            <a:r>
              <a:rPr lang="uk-UA" sz="6000" b="1" dirty="0" smtClean="0">
                <a:solidFill>
                  <a:schemeClr val="accent5"/>
                </a:solidFill>
                <a:latin typeface="Constantia" pitchFamily="18" charset="0"/>
              </a:rPr>
              <a:t>селі Шандра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6000" b="1" dirty="0" smtClean="0">
                <a:solidFill>
                  <a:srgbClr val="002060"/>
                </a:solidFill>
                <a:latin typeface="Constantia" pitchFamily="18" charset="0"/>
              </a:rPr>
              <a:t>1996</a:t>
            </a:r>
            <a:r>
              <a:rPr lang="uk-UA" sz="6000" b="1" dirty="0" smtClean="0">
                <a:solidFill>
                  <a:schemeClr val="accent5"/>
                </a:solidFill>
                <a:latin typeface="Constantia" pitchFamily="18" charset="0"/>
              </a:rPr>
              <a:t> - погруддя у селі </a:t>
            </a:r>
            <a:r>
              <a:rPr lang="ru-RU" sz="6000" b="1" dirty="0" err="1" smtClean="0">
                <a:solidFill>
                  <a:schemeClr val="accent5"/>
                </a:solidFill>
                <a:latin typeface="Constantia" pitchFamily="18" charset="0"/>
              </a:rPr>
              <a:t>Маслівка</a:t>
            </a:r>
            <a:endParaRPr lang="uk-UA" sz="6000" b="1" dirty="0" smtClean="0">
              <a:solidFill>
                <a:schemeClr val="accent5"/>
              </a:solidFill>
              <a:latin typeface="Constant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6000" b="1" dirty="0" smtClean="0">
                <a:solidFill>
                  <a:srgbClr val="002060"/>
                </a:solidFill>
                <a:latin typeface="Constantia" pitchFamily="18" charset="0"/>
              </a:rPr>
              <a:t>2004</a:t>
            </a:r>
            <a:r>
              <a:rPr lang="uk-UA" sz="60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6000" b="1" dirty="0" smtClean="0">
                <a:solidFill>
                  <a:schemeClr val="accent5"/>
                </a:solidFill>
                <a:latin typeface="Constantia" pitchFamily="18" charset="0"/>
              </a:rPr>
              <a:t> - </a:t>
            </a:r>
            <a:r>
              <a:rPr lang="uk-UA" sz="6000" b="1" dirty="0" err="1">
                <a:solidFill>
                  <a:schemeClr val="accent5"/>
                </a:solidFill>
                <a:latin typeface="Constantia" pitchFamily="18" charset="0"/>
              </a:rPr>
              <a:t>п</a:t>
            </a:r>
            <a:r>
              <a:rPr lang="uk-UA" sz="6000" b="1" dirty="0" err="1" smtClean="0">
                <a:solidFill>
                  <a:schemeClr val="accent5"/>
                </a:solidFill>
                <a:latin typeface="Constantia" pitchFamily="18" charset="0"/>
              </a:rPr>
              <a:t>ам</a:t>
            </a:r>
            <a:r>
              <a:rPr lang="en-US" sz="6000" b="1" dirty="0" smtClean="0">
                <a:solidFill>
                  <a:schemeClr val="accent5"/>
                </a:solidFill>
                <a:latin typeface="Constantia" pitchFamily="18" charset="0"/>
              </a:rPr>
              <a:t>’</a:t>
            </a:r>
            <a:r>
              <a:rPr lang="uk-UA" sz="6000" b="1" dirty="0" err="1" smtClean="0">
                <a:solidFill>
                  <a:schemeClr val="accent5"/>
                </a:solidFill>
                <a:latin typeface="Constantia" pitchFamily="18" charset="0"/>
              </a:rPr>
              <a:t>ятна</a:t>
            </a:r>
            <a:r>
              <a:rPr lang="uk-UA" sz="6000" b="1" dirty="0" smtClean="0">
                <a:solidFill>
                  <a:schemeClr val="accent5"/>
                </a:solidFill>
                <a:latin typeface="Constantia" pitchFamily="18" charset="0"/>
              </a:rPr>
              <a:t> дошка та          </a:t>
            </a:r>
            <a:r>
              <a:rPr lang="ru-RU" sz="6000" b="1" dirty="0" err="1" smtClean="0">
                <a:solidFill>
                  <a:schemeClr val="accent5"/>
                </a:solidFill>
                <a:latin typeface="Constantia" pitchFamily="18" charset="0"/>
              </a:rPr>
              <a:t>пам'ятник</a:t>
            </a:r>
            <a:r>
              <a:rPr lang="ru-RU" sz="6000" b="1" dirty="0" smtClean="0">
                <a:solidFill>
                  <a:schemeClr val="accent5"/>
                </a:solidFill>
                <a:latin typeface="Constantia" pitchFamily="18" charset="0"/>
              </a:rPr>
              <a:t>  у с</a:t>
            </a:r>
            <a:r>
              <a:rPr lang="uk-UA" sz="6000" b="1" dirty="0" smtClean="0">
                <a:solidFill>
                  <a:schemeClr val="accent5"/>
                </a:solidFill>
                <a:latin typeface="Constantia" pitchFamily="18" charset="0"/>
              </a:rPr>
              <a:t>елі </a:t>
            </a:r>
          </a:p>
          <a:p>
            <a:pPr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chemeClr val="accent5"/>
                </a:solidFill>
                <a:latin typeface="Constantia" pitchFamily="18" charset="0"/>
              </a:rPr>
              <a:t>    </a:t>
            </a:r>
            <a:r>
              <a:rPr lang="ru-RU" sz="6000" b="1" dirty="0" err="1" smtClean="0">
                <a:solidFill>
                  <a:schemeClr val="accent5"/>
                </a:solidFill>
                <a:latin typeface="Constantia" pitchFamily="18" charset="0"/>
              </a:rPr>
              <a:t>Потік</a:t>
            </a:r>
            <a:endParaRPr lang="ru-RU" sz="6000" b="1" dirty="0" smtClean="0">
              <a:solidFill>
                <a:schemeClr val="accent5"/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ru-RU" sz="2900" dirty="0" smtClean="0">
              <a:solidFill>
                <a:srgbClr val="2E24EE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uk-UA" sz="2900" dirty="0" smtClean="0">
              <a:latin typeface="Constantia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uk-UA" sz="2900" dirty="0"/>
              <a:t> </a:t>
            </a:r>
            <a:endParaRPr lang="ru-RU" sz="2900" dirty="0"/>
          </a:p>
          <a:p>
            <a:pPr>
              <a:buFont typeface="Wingdings" pitchFamily="2" charset="2"/>
              <a:buChar char="q"/>
            </a:pPr>
            <a:endParaRPr lang="ru-RU" sz="2400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2400" dirty="0">
              <a:latin typeface="Constantia" pitchFamily="18" charset="0"/>
            </a:endParaRPr>
          </a:p>
          <a:p>
            <a:pPr>
              <a:buNone/>
            </a:pPr>
            <a:endParaRPr lang="ru-RU" sz="2400" dirty="0"/>
          </a:p>
        </p:txBody>
      </p:sp>
      <p:pic>
        <p:nvPicPr>
          <p:cNvPr id="4098" name="Picture 2" descr="C:\Documents and Settings\Admin\Рабочий стол\памятник у Шандр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2880320" cy="4775267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6021288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096" y="418354"/>
            <a:ext cx="8136904" cy="980728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Шевченкіана </a:t>
            </a:r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Миронівського </a:t>
            </a:r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краю</a:t>
            </a:r>
            <a:b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</a:br>
            <a:r>
              <a:rPr lang="ru-RU" sz="3200" dirty="0" smtClean="0">
                <a:solidFill>
                  <a:srgbClr val="2E24EE"/>
                </a:solidFill>
              </a:rPr>
              <a:t/>
            </a:r>
            <a:br>
              <a:rPr lang="ru-RU" sz="3200" dirty="0" smtClean="0">
                <a:solidFill>
                  <a:srgbClr val="2E24EE"/>
                </a:solidFill>
              </a:rPr>
            </a:br>
            <a:endParaRPr lang="ru-RU" sz="3200" dirty="0">
              <a:solidFill>
                <a:srgbClr val="2E24E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63154" y="915418"/>
            <a:ext cx="5724424" cy="2945167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uk-UA" sz="5000" b="1" i="1" dirty="0" smtClean="0">
                <a:solidFill>
                  <a:schemeClr val="accent5"/>
                </a:solidFill>
                <a:latin typeface="Constantia" pitchFamily="18" charset="0"/>
              </a:rPr>
              <a:t>В. </a:t>
            </a:r>
            <a:r>
              <a:rPr lang="uk-UA" sz="5000" b="1" i="1" dirty="0" err="1" smtClean="0">
                <a:solidFill>
                  <a:schemeClr val="accent5"/>
                </a:solidFill>
                <a:latin typeface="Constantia" pitchFamily="18" charset="0"/>
              </a:rPr>
              <a:t>Глущенко</a:t>
            </a:r>
            <a:r>
              <a:rPr lang="uk-UA" sz="5000" b="1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  <a:r>
              <a:rPr lang="uk-UA" sz="5000" b="1" i="1" dirty="0" smtClean="0">
                <a:solidFill>
                  <a:srgbClr val="002060"/>
                </a:solidFill>
                <a:latin typeface="Constantia" pitchFamily="18" charset="0"/>
              </a:rPr>
              <a:t>«Великий Кобзар і </a:t>
            </a:r>
            <a:r>
              <a:rPr lang="uk-UA" sz="5000" b="1" i="1" dirty="0" err="1" smtClean="0">
                <a:solidFill>
                  <a:srgbClr val="002060"/>
                </a:solidFill>
                <a:latin typeface="Constantia" pitchFamily="18" charset="0"/>
              </a:rPr>
              <a:t>Миронівщина</a:t>
            </a:r>
            <a:r>
              <a:rPr lang="uk-UA" sz="5000" b="1" i="1" dirty="0" smtClean="0">
                <a:solidFill>
                  <a:srgbClr val="002060"/>
                </a:solidFill>
                <a:latin typeface="Constantia" pitchFamily="18" charset="0"/>
              </a:rPr>
              <a:t>» </a:t>
            </a:r>
            <a:endParaRPr lang="ru-RU" sz="50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uk-UA" sz="5000" b="1" i="1" dirty="0" smtClean="0">
                <a:solidFill>
                  <a:schemeClr val="accent5"/>
                </a:solidFill>
                <a:latin typeface="Constantia" pitchFamily="18" charset="0"/>
              </a:rPr>
              <a:t>П.</a:t>
            </a:r>
            <a:r>
              <a:rPr lang="uk-UA" sz="5000" b="1" i="1" dirty="0" err="1" smtClean="0">
                <a:solidFill>
                  <a:schemeClr val="accent5"/>
                </a:solidFill>
                <a:latin typeface="Constantia" pitchFamily="18" charset="0"/>
              </a:rPr>
              <a:t>Луста</a:t>
            </a:r>
            <a:r>
              <a:rPr lang="uk-UA" sz="5000" b="1" i="1" dirty="0" smtClean="0">
                <a:solidFill>
                  <a:schemeClr val="accent5"/>
                </a:solidFill>
                <a:latin typeface="Constantia" pitchFamily="18" charset="0"/>
              </a:rPr>
              <a:t>, А. Супрун</a:t>
            </a:r>
            <a:r>
              <a:rPr lang="uk-UA" sz="5000" b="1" i="1" dirty="0" smtClean="0">
                <a:solidFill>
                  <a:srgbClr val="2E24EE"/>
                </a:solidFill>
                <a:latin typeface="Constantia" pitchFamily="18" charset="0"/>
              </a:rPr>
              <a:t> </a:t>
            </a:r>
            <a:r>
              <a:rPr lang="uk-UA" sz="5000" b="1" i="1" dirty="0" smtClean="0">
                <a:solidFill>
                  <a:srgbClr val="002060"/>
                </a:solidFill>
                <a:latin typeface="Constantia" pitchFamily="18" charset="0"/>
              </a:rPr>
              <a:t>«Ми і Тарас Шевченко на дозвіллі»</a:t>
            </a:r>
            <a:endParaRPr lang="ru-RU" sz="50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uk-UA" sz="5000" b="1" i="1" dirty="0" smtClean="0">
                <a:solidFill>
                  <a:schemeClr val="accent5"/>
                </a:solidFill>
                <a:latin typeface="Constantia" pitchFamily="18" charset="0"/>
              </a:rPr>
              <a:t>П. </a:t>
            </a:r>
            <a:r>
              <a:rPr lang="uk-UA" sz="5000" b="1" i="1" dirty="0" err="1" smtClean="0">
                <a:solidFill>
                  <a:schemeClr val="accent5"/>
                </a:solidFill>
                <a:latin typeface="Constantia" pitchFamily="18" charset="0"/>
              </a:rPr>
              <a:t>Луста</a:t>
            </a:r>
            <a:r>
              <a:rPr lang="uk-UA" sz="5000" b="1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  <a:r>
              <a:rPr lang="uk-UA" sz="5000" b="1" i="1" dirty="0" smtClean="0">
                <a:solidFill>
                  <a:srgbClr val="002060"/>
                </a:solidFill>
                <a:latin typeface="Constantia" pitchFamily="18" charset="0"/>
              </a:rPr>
              <a:t>«150 перлин Т.Г. Шевченку»</a:t>
            </a:r>
            <a:endParaRPr lang="ru-RU" sz="50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uk-UA" sz="5000" b="1" i="1" dirty="0" smtClean="0">
                <a:solidFill>
                  <a:schemeClr val="accent5"/>
                </a:solidFill>
                <a:latin typeface="Constantia" pitchFamily="18" charset="0"/>
              </a:rPr>
              <a:t>О. </a:t>
            </a:r>
            <a:r>
              <a:rPr lang="uk-UA" sz="5000" b="1" i="1" dirty="0" err="1" smtClean="0">
                <a:solidFill>
                  <a:schemeClr val="accent5"/>
                </a:solidFill>
                <a:latin typeface="Constantia" pitchFamily="18" charset="0"/>
              </a:rPr>
              <a:t>Синявський</a:t>
            </a:r>
            <a:r>
              <a:rPr lang="uk-UA" sz="5000" b="1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  <a:r>
              <a:rPr lang="uk-UA" sz="5000" b="1" i="1" dirty="0" smtClean="0">
                <a:solidFill>
                  <a:srgbClr val="002060"/>
                </a:solidFill>
                <a:latin typeface="Constantia" pitchFamily="18" charset="0"/>
              </a:rPr>
              <a:t>"Шевченко і </a:t>
            </a:r>
            <a:r>
              <a:rPr lang="uk-UA" sz="5000" b="1" i="1" dirty="0" err="1" smtClean="0">
                <a:solidFill>
                  <a:srgbClr val="002060"/>
                </a:solidFill>
                <a:latin typeface="Constantia" pitchFamily="18" charset="0"/>
              </a:rPr>
              <a:t>Київщина“</a:t>
            </a:r>
            <a:endParaRPr lang="uk-UA" sz="50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ru-RU" sz="5000" b="1" i="1" dirty="0" smtClean="0">
                <a:solidFill>
                  <a:schemeClr val="accent2"/>
                </a:solidFill>
                <a:latin typeface="Constantia" pitchFamily="18" charset="0"/>
              </a:rPr>
              <a:t>      </a:t>
            </a:r>
            <a:r>
              <a:rPr lang="uk-UA" sz="5000" b="1" i="1" dirty="0" smtClean="0">
                <a:solidFill>
                  <a:schemeClr val="accent2"/>
                </a:solidFill>
                <a:latin typeface="Constantia" pitchFamily="18" charset="0"/>
              </a:rPr>
              <a:t> </a:t>
            </a:r>
            <a:endParaRPr lang="ru-RU" sz="5000" b="1" i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pic>
        <p:nvPicPr>
          <p:cNvPr id="1028" name="Picture 4" descr="C:\Documents and Settings\Admin\Рабочий стол\Ш. на дозвілл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15418"/>
            <a:ext cx="1656184" cy="25047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Documents and Settings\Admin\Мои документы\Мои результаты сканирования\2014-02 (фев)\сканирование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832" y="3917263"/>
            <a:ext cx="1835238" cy="27014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Documents and Settings\Admin\Мои документы\Мои результаты сканирования\2014-02 (фев)\сканирование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7833" y="3503556"/>
            <a:ext cx="1647715" cy="2417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Documents and Settings\Admin\Рабочий стол\ВИСТАВКА ТГШ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430054"/>
            <a:ext cx="3454609" cy="2303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429" y="6107189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Admin\Рабочий стол\WP_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3328370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C:\Documents and Settings\Admin\Рабочий стол\ЖУРНАЛІСТАМ ШЕВЧЕНКО\200-РІЧЧЯ Т.ШЕВЧЕНКА\PB08015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800"/>
            <a:ext cx="3495769" cy="3429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35696" y="-315416"/>
            <a:ext cx="7498080" cy="2146250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512403"/>
                </a:solidFill>
                <a:latin typeface="Constantia" pitchFamily="18" charset="0"/>
              </a:rPr>
              <a:t>Слово, пісне, думо кобзарева! </a:t>
            </a:r>
            <a:br>
              <a:rPr lang="uk-UA" sz="3600" b="1" i="1" dirty="0" smtClean="0">
                <a:solidFill>
                  <a:srgbClr val="512403"/>
                </a:solidFill>
                <a:latin typeface="Constantia" pitchFamily="18" charset="0"/>
              </a:rPr>
            </a:br>
            <a:r>
              <a:rPr lang="uk-UA" sz="3600" b="1" i="1" dirty="0" smtClean="0">
                <a:solidFill>
                  <a:srgbClr val="512403"/>
                </a:solidFill>
                <a:latin typeface="Constantia" pitchFamily="18" charset="0"/>
              </a:rPr>
              <a:t>Ти - окраса нашого життя.</a:t>
            </a:r>
            <a:endParaRPr lang="ru-RU" sz="3600" dirty="0">
              <a:solidFill>
                <a:srgbClr val="512403"/>
              </a:solidFill>
            </a:endParaRPr>
          </a:p>
        </p:txBody>
      </p:sp>
      <p:pic>
        <p:nvPicPr>
          <p:cNvPr id="10" name="Picture 5" descr="C:\Documents and Settings\Admin\Рабочий стол\ЖУРНАЛІСТАМ ШЕВЧЕНКО\200-РІЧЧЯ Т.ШЕВЧЕНКА\PB1302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005064"/>
            <a:ext cx="3240360" cy="2310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735" y="5989366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-315416"/>
            <a:ext cx="6336704" cy="4032448"/>
          </a:xfrm>
        </p:spPr>
        <p:txBody>
          <a:bodyPr>
            <a:normAutofit/>
          </a:bodyPr>
          <a:lstStyle/>
          <a:p>
            <a:pPr marL="1343025" lvl="0" indent="-1343025" fontAlgn="base">
              <a:spcAft>
                <a:spcPct val="0"/>
              </a:spcAft>
            </a:pPr>
            <a:r>
              <a:rPr lang="en-US" sz="2400" b="1" i="1" dirty="0" smtClean="0">
                <a:solidFill>
                  <a:schemeClr val="accent5"/>
                </a:solidFill>
                <a:latin typeface="Constantia" pitchFamily="18" charset="0"/>
                <a:ea typeface="Times New Roman" pitchFamily="18" charset="0"/>
              </a:rPr>
              <a:t>                   </a:t>
            </a: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  <a:ea typeface="Times New Roman" pitchFamily="18" charset="0"/>
              </a:rPr>
              <a:t>Благословен той день і час,</a:t>
            </a:r>
            <a:r>
              <a:rPr lang="ru-RU" sz="2400" b="1" i="1" dirty="0" smtClean="0">
                <a:solidFill>
                  <a:schemeClr val="accent5"/>
                </a:solidFill>
                <a:latin typeface="Constantia" pitchFamily="18" charset="0"/>
              </a:rPr>
              <a:t/>
            </a:r>
            <a:br>
              <a:rPr lang="ru-RU" sz="2400" b="1" i="1" dirty="0" smtClean="0">
                <a:solidFill>
                  <a:schemeClr val="accent5"/>
                </a:solidFill>
                <a:latin typeface="Constantia" pitchFamily="18" charset="0"/>
              </a:rPr>
            </a:b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  <a:ea typeface="Times New Roman" pitchFamily="18" charset="0"/>
              </a:rPr>
              <a:t>Коли прослалась килимами</a:t>
            </a: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</a:rPr>
              <a:t/>
            </a:r>
            <a:b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</a:rPr>
            </a:b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  <a:ea typeface="Times New Roman" pitchFamily="18" charset="0"/>
              </a:rPr>
              <a:t>Земля, яку сходив Тарас</a:t>
            </a:r>
            <a:r>
              <a:rPr lang="ru-RU" sz="2400" b="1" i="1" dirty="0" smtClean="0">
                <a:solidFill>
                  <a:schemeClr val="accent5"/>
                </a:solidFill>
                <a:latin typeface="Constantia" pitchFamily="18" charset="0"/>
              </a:rPr>
              <a:t/>
            </a:r>
            <a:br>
              <a:rPr lang="ru-RU" sz="2400" b="1" i="1" dirty="0" smtClean="0">
                <a:solidFill>
                  <a:schemeClr val="accent5"/>
                </a:solidFill>
                <a:latin typeface="Constantia" pitchFamily="18" charset="0"/>
              </a:rPr>
            </a:b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  <a:ea typeface="Times New Roman" pitchFamily="18" charset="0"/>
              </a:rPr>
              <a:t>Малими босими ногами,</a:t>
            </a:r>
            <a:r>
              <a:rPr lang="en-US" sz="2400" b="1" i="1" dirty="0" smtClean="0">
                <a:solidFill>
                  <a:schemeClr val="accent5"/>
                </a:solidFill>
                <a:latin typeface="Constantia" pitchFamily="18" charset="0"/>
                <a:ea typeface="Times New Roman" pitchFamily="18" charset="0"/>
              </a:rPr>
              <a:t>                                                                                          </a:t>
            </a: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  <a:ea typeface="Times New Roman" pitchFamily="18" charset="0"/>
              </a:rPr>
              <a:t>Земля, яку скропив Тарас</a:t>
            </a:r>
            <a:r>
              <a:rPr lang="ru-RU" sz="2400" b="1" i="1" dirty="0" smtClean="0">
                <a:solidFill>
                  <a:schemeClr val="accent5"/>
                </a:solidFill>
                <a:latin typeface="Constantia" pitchFamily="18" charset="0"/>
              </a:rPr>
              <a:t/>
            </a:r>
            <a:br>
              <a:rPr lang="ru-RU" sz="2400" b="1" i="1" dirty="0" smtClean="0">
                <a:solidFill>
                  <a:schemeClr val="accent5"/>
                </a:solidFill>
                <a:latin typeface="Constantia" pitchFamily="18" charset="0"/>
              </a:rPr>
            </a:b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  <a:ea typeface="Times New Roman" pitchFamily="18" charset="0"/>
              </a:rPr>
              <a:t>Дрібними росами-сльозами.</a:t>
            </a:r>
          </a:p>
        </p:txBody>
      </p:sp>
      <p:pic>
        <p:nvPicPr>
          <p:cNvPr id="4" name="Содержимое 3" descr="1547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644" y="3182725"/>
            <a:ext cx="3096344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/Files/images/бібліотека/0_6e0d2_5e19c1ed_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97551"/>
            <a:ext cx="2592288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Documents and Settings\Admin\Рабочий стол\ВИШИВКА ТГ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6482" y="3182725"/>
            <a:ext cx="2723503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6041752"/>
            <a:ext cx="4464496" cy="679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368" y="332656"/>
            <a:ext cx="8172400" cy="1143000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 smtClean="0">
                <a:solidFill>
                  <a:srgbClr val="512403"/>
                </a:solidFill>
                <a:latin typeface="Constantia" pitchFamily="18" charset="0"/>
              </a:rPr>
              <a:t>Ми чуємо тебе, Кобзарю, крізь століття, </a:t>
            </a:r>
            <a:r>
              <a:rPr lang="ru-RU" sz="2800" b="1" i="1" dirty="0" smtClean="0">
                <a:solidFill>
                  <a:srgbClr val="512403"/>
                </a:solidFill>
                <a:latin typeface="Constantia" pitchFamily="18" charset="0"/>
              </a:rPr>
              <a:t/>
            </a:r>
            <a:br>
              <a:rPr lang="ru-RU" sz="2800" b="1" i="1" dirty="0" smtClean="0">
                <a:solidFill>
                  <a:srgbClr val="512403"/>
                </a:solidFill>
                <a:latin typeface="Constantia" pitchFamily="18" charset="0"/>
              </a:rPr>
            </a:br>
            <a:r>
              <a:rPr lang="uk-UA" sz="2800" b="1" i="1" dirty="0" smtClean="0">
                <a:solidFill>
                  <a:srgbClr val="512403"/>
                </a:solidFill>
                <a:latin typeface="Constantia" pitchFamily="18" charset="0"/>
              </a:rPr>
              <a:t>Тебе своїм сучасником звемо.</a:t>
            </a:r>
            <a:r>
              <a:rPr lang="ru-RU" sz="2800" b="1" i="1" dirty="0" smtClean="0">
                <a:solidFill>
                  <a:srgbClr val="512403"/>
                </a:solidFill>
                <a:latin typeface="Constantia" pitchFamily="18" charset="0"/>
              </a:rPr>
              <a:t/>
            </a:r>
            <a:br>
              <a:rPr lang="ru-RU" sz="2800" b="1" i="1" dirty="0" smtClean="0">
                <a:solidFill>
                  <a:srgbClr val="512403"/>
                </a:solidFill>
                <a:latin typeface="Constantia" pitchFamily="18" charset="0"/>
              </a:rPr>
            </a:br>
            <a:endParaRPr lang="ru-RU" sz="2800" b="1" i="1" dirty="0">
              <a:solidFill>
                <a:srgbClr val="512403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9368" y="1331640"/>
            <a:ext cx="7776864" cy="57332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У 2011 році у </a:t>
            </a:r>
            <a:r>
              <a:rPr lang="uk-UA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Миронівському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районі </a:t>
            </a:r>
            <a:r>
              <a:rPr lang="uk-UA" sz="2000" b="1" i="1" dirty="0" smtClean="0">
                <a:solidFill>
                  <a:srgbClr val="7E3804"/>
                </a:solidFill>
                <a:latin typeface="Constantia" pitchFamily="18" charset="0"/>
              </a:rPr>
              <a:t>відбулося Х обласне літературно-мистецьке свято «Веселка над Київщиною» до 150 – річчя перепоховання Т.Г.Шевченка в Україні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Тижні Шевченківської книги </a:t>
            </a:r>
            <a:r>
              <a:rPr lang="uk-UA" sz="2000" b="1" i="1" dirty="0" smtClean="0">
                <a:solidFill>
                  <a:srgbClr val="7E3804"/>
                </a:solidFill>
                <a:latin typeface="Constantia" pitchFamily="18" charset="0"/>
              </a:rPr>
              <a:t>"Я – син великого народу» </a:t>
            </a:r>
            <a:endParaRPr lang="en-US" sz="2000" b="1" i="1" dirty="0" smtClean="0">
              <a:solidFill>
                <a:srgbClr val="7E3804"/>
              </a:solidFill>
              <a:latin typeface="Constant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Виставка майстринь вишивки </a:t>
            </a:r>
            <a:r>
              <a:rPr lang="uk-UA" sz="2000" b="1" i="1" dirty="0" smtClean="0">
                <a:solidFill>
                  <a:srgbClr val="7E3804"/>
                </a:solidFill>
                <a:latin typeface="Constantia" pitchFamily="18" charset="0"/>
              </a:rPr>
              <a:t>«Тарасова доля на полотні» </a:t>
            </a:r>
            <a:endParaRPr lang="en-US" sz="2000" b="1" i="1" dirty="0" smtClean="0">
              <a:solidFill>
                <a:srgbClr val="7E3804"/>
              </a:solidFill>
              <a:latin typeface="Constant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Зустрічі із членами Спілки письменників України</a:t>
            </a:r>
            <a:endParaRPr lang="en-US" sz="20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>
              <a:lnSpc>
                <a:spcPct val="120000"/>
              </a:lnSpc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Літературні вітання </a:t>
            </a:r>
            <a:r>
              <a:rPr lang="uk-UA" sz="2000" b="1" i="1" dirty="0" smtClean="0">
                <a:solidFill>
                  <a:srgbClr val="7E3804"/>
                </a:solidFill>
                <a:latin typeface="Constantia" pitchFamily="18" charset="0"/>
              </a:rPr>
              <a:t>«Шевченко і Миронівка»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Дослідницька робота </a:t>
            </a:r>
            <a:r>
              <a:rPr lang="uk-UA" sz="2000" b="1" i="1" dirty="0" smtClean="0">
                <a:solidFill>
                  <a:srgbClr val="7E3804"/>
                </a:solidFill>
                <a:latin typeface="Constantia" pitchFamily="18" charset="0"/>
              </a:rPr>
              <a:t>«Звичаї та традиції українського народу у творах Т. Шевченка»</a:t>
            </a:r>
            <a:endParaRPr lang="ru-RU" sz="2000" b="1" i="1" dirty="0" smtClean="0">
              <a:solidFill>
                <a:srgbClr val="7E3804"/>
              </a:solidFill>
              <a:latin typeface="Constantia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uk-UA" sz="2000" b="1" i="1" dirty="0" smtClean="0">
                <a:solidFill>
                  <a:srgbClr val="2E24EE"/>
                </a:solidFill>
                <a:latin typeface="Constantia" pitchFamily="18" charset="0"/>
              </a:rPr>
              <a:t>                                              </a:t>
            </a:r>
            <a:endParaRPr lang="ru-RU" sz="2000" b="1" i="1" dirty="0" smtClean="0">
              <a:solidFill>
                <a:srgbClr val="2E24EE"/>
              </a:solidFill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842" y="6021288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5013176"/>
            <a:ext cx="3672408" cy="158417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3600" b="1" i="1" dirty="0" smtClean="0">
                <a:solidFill>
                  <a:srgbClr val="2E24EE"/>
                </a:solidFill>
                <a:latin typeface="Constantia" pitchFamily="18" charset="0"/>
              </a:rPr>
              <a:t/>
            </a:r>
            <a:br>
              <a:rPr lang="uk-UA" sz="3600" b="1" i="1" dirty="0" smtClean="0">
                <a:solidFill>
                  <a:srgbClr val="2E24EE"/>
                </a:solidFill>
                <a:latin typeface="Constantia" pitchFamily="18" charset="0"/>
              </a:rPr>
            </a:br>
            <a:r>
              <a:rPr lang="uk-UA" sz="1200" b="1" i="1" dirty="0" smtClean="0">
                <a:solidFill>
                  <a:srgbClr val="7E3804"/>
                </a:solidFill>
                <a:latin typeface="Constantia" pitchFamily="18" charset="0"/>
              </a:rPr>
              <a:t>ПОЕЗІЯ ПЕРЕМОЖЦЯ ОБЛАСНОГО </a:t>
            </a:r>
            <a:br>
              <a:rPr lang="uk-UA" sz="1200" b="1" i="1" dirty="0" smtClean="0">
                <a:solidFill>
                  <a:srgbClr val="7E3804"/>
                </a:solidFill>
                <a:latin typeface="Constantia" pitchFamily="18" charset="0"/>
              </a:rPr>
            </a:br>
            <a:r>
              <a:rPr lang="uk-UA" sz="1200" b="1" i="1" dirty="0" smtClean="0">
                <a:solidFill>
                  <a:srgbClr val="7E3804"/>
                </a:solidFill>
                <a:latin typeface="Constantia" pitchFamily="18" charset="0"/>
              </a:rPr>
              <a:t>КОНКУРСУ</a:t>
            </a:r>
            <a:r>
              <a:rPr lang="ru-RU" sz="1200" b="1" i="1" dirty="0" smtClean="0">
                <a:solidFill>
                  <a:srgbClr val="7E3804"/>
                </a:solidFill>
                <a:latin typeface="Constantia" pitchFamily="18" charset="0"/>
              </a:rPr>
              <a:t>  </a:t>
            </a:r>
            <a:r>
              <a:rPr lang="uk-UA" sz="1200" b="1" i="1" dirty="0" smtClean="0">
                <a:solidFill>
                  <a:srgbClr val="7E3804"/>
                </a:solidFill>
                <a:latin typeface="Constantia" pitchFamily="18" charset="0"/>
              </a:rPr>
              <a:t>УЧНІВСЬКОЇ І </a:t>
            </a:r>
            <a:br>
              <a:rPr lang="uk-UA" sz="1200" b="1" i="1" dirty="0" smtClean="0">
                <a:solidFill>
                  <a:srgbClr val="7E3804"/>
                </a:solidFill>
                <a:latin typeface="Constantia" pitchFamily="18" charset="0"/>
              </a:rPr>
            </a:br>
            <a:r>
              <a:rPr lang="uk-UA" sz="1200" b="1" i="1" dirty="0" smtClean="0">
                <a:solidFill>
                  <a:srgbClr val="7E3804"/>
                </a:solidFill>
                <a:latin typeface="Constantia" pitchFamily="18" charset="0"/>
              </a:rPr>
              <a:t>СТУДЕНТСЬКОЇ ТВОРЧОСТІ</a:t>
            </a:r>
            <a:r>
              <a:rPr lang="ru-RU" sz="1400" b="1" i="1" dirty="0" smtClean="0">
                <a:solidFill>
                  <a:srgbClr val="7E3804"/>
                </a:solidFill>
                <a:latin typeface="Constantia" pitchFamily="18" charset="0"/>
              </a:rPr>
              <a:t/>
            </a:r>
            <a:br>
              <a:rPr lang="ru-RU" sz="1400" b="1" i="1" dirty="0" smtClean="0">
                <a:solidFill>
                  <a:srgbClr val="7E3804"/>
                </a:solidFill>
                <a:latin typeface="Constantia" pitchFamily="18" charset="0"/>
              </a:rPr>
            </a:br>
            <a:r>
              <a:rPr lang="uk-UA" sz="1400" b="1" i="1" dirty="0" smtClean="0">
                <a:solidFill>
                  <a:srgbClr val="002060"/>
                </a:solidFill>
                <a:latin typeface="Constantia" pitchFamily="18" charset="0"/>
              </a:rPr>
              <a:t>«ОБ’ЄДНАЙМОСЯ Ж, БРАТИ МОЇ!»,</a:t>
            </a:r>
            <a:br>
              <a:rPr lang="uk-UA" sz="1400" b="1" i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uk-UA" sz="1400" b="1" i="1" dirty="0" smtClean="0">
                <a:solidFill>
                  <a:srgbClr val="7E3804"/>
                </a:solidFill>
                <a:latin typeface="Constantia" pitchFamily="18" charset="0"/>
              </a:rPr>
              <a:t>вихованки </a:t>
            </a:r>
            <a:r>
              <a:rPr lang="uk-UA" sz="1400" b="1" i="1" dirty="0" smtClean="0">
                <a:solidFill>
                  <a:srgbClr val="7E3804"/>
                </a:solidFill>
                <a:latin typeface="Constantia" pitchFamily="18" charset="0"/>
              </a:rPr>
              <a:t>гуртка “Журналіст” ЦДЮТ</a:t>
            </a:r>
            <a:br>
              <a:rPr lang="uk-UA" sz="1400" b="1" i="1" dirty="0" smtClean="0">
                <a:solidFill>
                  <a:srgbClr val="7E3804"/>
                </a:solidFill>
                <a:latin typeface="Constantia" pitchFamily="18" charset="0"/>
              </a:rPr>
            </a:br>
            <a:r>
              <a:rPr lang="ru-RU" sz="1600" b="1" dirty="0" smtClean="0">
                <a:solidFill>
                  <a:srgbClr val="7E3804"/>
                </a:solidFill>
                <a:latin typeface="Constantia" pitchFamily="18" charset="0"/>
              </a:rPr>
              <a:t/>
            </a:r>
            <a:br>
              <a:rPr lang="ru-RU" sz="1600" b="1" dirty="0" smtClean="0">
                <a:solidFill>
                  <a:srgbClr val="7E3804"/>
                </a:solidFill>
                <a:latin typeface="Constantia" pitchFamily="18" charset="0"/>
              </a:rPr>
            </a:br>
            <a:r>
              <a:rPr lang="ru-RU" sz="3600" b="1" dirty="0" smtClean="0">
                <a:solidFill>
                  <a:srgbClr val="2E24EE"/>
                </a:solidFill>
                <a:latin typeface="Constantia" pitchFamily="18" charset="0"/>
              </a:rPr>
              <a:t/>
            </a:r>
            <a:br>
              <a:rPr lang="ru-RU" sz="3600" b="1" dirty="0" smtClean="0">
                <a:solidFill>
                  <a:srgbClr val="2E24EE"/>
                </a:solidFill>
                <a:latin typeface="Constantia" pitchFamily="18" charset="0"/>
              </a:rPr>
            </a:br>
            <a:endParaRPr lang="ru-RU" sz="3600" b="1" dirty="0">
              <a:solidFill>
                <a:srgbClr val="2E24EE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908720"/>
            <a:ext cx="3528392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Двісті  років минуло відтоді…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Народилось маленьке дитя.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Не у панській ошатній оселі – 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У кріпацькій хатині  життя.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Все бувало  в малого хлопчини: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Нарікання, злидні, біда.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Так боліла душа  у дитини,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Та  буяла сила молода.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Було дев’ять – мами не стало.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У дванадцять – уже сирота.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Як даровано щастя мало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У юнацькі палкі літа.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Воля </a:t>
            </a: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довго снилась Тарасу.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Він горів нею, </a:t>
            </a:r>
            <a:r>
              <a:rPr lang="uk-UA" sz="1600" dirty="0" err="1" smtClean="0">
                <a:solidFill>
                  <a:srgbClr val="002060"/>
                </a:solidFill>
                <a:latin typeface="Constantia" pitchFamily="18" charset="0"/>
              </a:rPr>
              <a:t>нею</a:t>
            </a: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 жив.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І талант  незвичайний</a:t>
            </a:r>
            <a:r>
              <a:rPr lang="en-US" sz="16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відразу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У картинах і віршах відкрив.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 Усміхнулась нарешті доля: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«Ти, Тарасе, великим будь!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Так нелегко далась тобі воля,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uk-UA" sz="1600" dirty="0" smtClean="0">
                <a:solidFill>
                  <a:srgbClr val="002060"/>
                </a:solidFill>
                <a:latin typeface="Constantia" pitchFamily="18" charset="0"/>
              </a:rPr>
              <a:t>Та в любові до краю вся суть».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026" name="Picture 2" descr="C:\Documents and Settings\Admin\Рабочий стол\Конкурсні роботи  Руденко Інни\РУДЕНКО І.В\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340768"/>
            <a:ext cx="1872208" cy="2762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67744" y="217405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Руденко Інна </a:t>
            </a:r>
            <a:r>
              <a:rPr lang="uk-UA" sz="3200" b="1" i="1" dirty="0" smtClean="0">
                <a:solidFill>
                  <a:srgbClr val="512403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  <a:ea typeface="+mj-ea"/>
                <a:cs typeface="+mj-cs"/>
              </a:rPr>
              <a:t>Поет </a:t>
            </a:r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  <a:ea typeface="+mj-ea"/>
                <a:cs typeface="+mj-cs"/>
              </a:rPr>
              <a:t>віків</a:t>
            </a:r>
            <a:r>
              <a:rPr lang="uk-UA" sz="3200" b="1" i="1" dirty="0" smtClean="0">
                <a:solidFill>
                  <a:srgbClr val="51240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""</a:t>
            </a:r>
            <a:endParaRPr lang="ru-RU" sz="3200" dirty="0">
              <a:solidFill>
                <a:srgbClr val="51240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6090351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191" y="49188"/>
            <a:ext cx="468052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Національний музей </a:t>
            </a:r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/>
            </a:r>
            <a:b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</a:br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Тараса </a:t>
            </a:r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Шевченка</a:t>
            </a:r>
            <a:endParaRPr lang="ru-RU" sz="3200" b="1" i="1" dirty="0">
              <a:solidFill>
                <a:srgbClr val="512403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http://www.museumshevchenko.org.ua/images/mus4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0781" y="470226"/>
            <a:ext cx="2664296" cy="2353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33191" y="1119917"/>
            <a:ext cx="3888432" cy="57246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Е</a:t>
            </a:r>
            <a:r>
              <a:rPr kumimoji="0" lang="uk-UA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кспозиція музею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 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onstantia" pitchFamily="18" charset="0"/>
                <a:ea typeface="Times New Roman" pitchFamily="18" charset="0"/>
              </a:rPr>
              <a:t>складається із </a:t>
            </a:r>
            <a:r>
              <a:rPr kumimoji="0" lang="uk-UA" sz="2000" b="1" i="1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onstantia" pitchFamily="18" charset="0"/>
                <a:ea typeface="Times New Roman" pitchFamily="18" charset="0"/>
              </a:rPr>
              <a:t>2 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onstantia" pitchFamily="18" charset="0"/>
                <a:ea typeface="Times New Roman" pitchFamily="18" charset="0"/>
              </a:rPr>
              <a:t>тис</a:t>
            </a:r>
            <a:r>
              <a:rPr kumimoji="0" lang="ru-RU" b="1" i="1" strike="noStrike" cap="none" normalizeH="0" baseline="0" dirty="0" err="1" smtClean="0">
                <a:ln>
                  <a:noFill/>
                </a:ln>
                <a:solidFill>
                  <a:schemeClr val="accent5"/>
                </a:solidFill>
                <a:effectLst/>
                <a:latin typeface="Constantia" pitchFamily="18" charset="0"/>
                <a:ea typeface="Times New Roman" pitchFamily="18" charset="0"/>
              </a:rPr>
              <a:t>яч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onstantia" pitchFamily="18" charset="0"/>
                <a:ea typeface="Times New Roman" pitchFamily="18" charset="0"/>
              </a:rPr>
              <a:t>    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onstantia" pitchFamily="18" charset="0"/>
                <a:ea typeface="Times New Roman" pitchFamily="18" charset="0"/>
              </a:rPr>
              <a:t>експонатів:</a:t>
            </a:r>
            <a:r>
              <a:rPr kumimoji="0" lang="uk-UA" b="1" i="1" strike="noStrike" cap="none" normalizeH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onstantia" pitchFamily="18" charset="0"/>
                <a:ea typeface="Times New Roman" pitchFamily="18" charset="0"/>
              </a:rPr>
              <a:t> </a:t>
            </a:r>
            <a:r>
              <a:rPr lang="ru-RU" b="1" i="1" dirty="0" err="1">
                <a:solidFill>
                  <a:schemeClr val="accent5"/>
                </a:solidFill>
                <a:latin typeface="Constantia" pitchFamily="18" charset="0"/>
              </a:rPr>
              <a:t>о</a:t>
            </a:r>
            <a:r>
              <a:rPr lang="ru-RU" b="1" i="1" dirty="0" err="1" smtClean="0">
                <a:solidFill>
                  <a:schemeClr val="accent5"/>
                </a:solidFill>
                <a:latin typeface="Constantia" pitchFamily="18" charset="0"/>
              </a:rPr>
              <a:t>ригінальні</a:t>
            </a:r>
            <a:r>
              <a:rPr lang="ru-RU" b="1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  <a:r>
              <a:rPr lang="ru-RU" b="1" i="1" dirty="0" err="1" smtClean="0">
                <a:solidFill>
                  <a:schemeClr val="accent5"/>
                </a:solidFill>
                <a:latin typeface="Constantia" pitchFamily="18" charset="0"/>
              </a:rPr>
              <a:t>мистецькі</a:t>
            </a:r>
            <a:r>
              <a:rPr lang="ru-RU" b="1" i="1" dirty="0" smtClean="0">
                <a:solidFill>
                  <a:schemeClr val="accent5"/>
                </a:solidFill>
                <a:latin typeface="Constantia" pitchFamily="18" charset="0"/>
              </a:rPr>
              <a:t> твори, </a:t>
            </a:r>
            <a:r>
              <a:rPr lang="ru-RU" b="1" i="1" dirty="0" err="1" smtClean="0">
                <a:solidFill>
                  <a:schemeClr val="accent5"/>
                </a:solidFill>
                <a:latin typeface="Constantia" pitchFamily="18" charset="0"/>
              </a:rPr>
              <a:t>автографи</a:t>
            </a:r>
            <a:r>
              <a:rPr lang="ru-RU" b="1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  <a:r>
              <a:rPr lang="ru-RU" b="1" i="1" dirty="0" err="1" smtClean="0">
                <a:solidFill>
                  <a:schemeClr val="accent5"/>
                </a:solidFill>
                <a:latin typeface="Constantia" pitchFamily="18" charset="0"/>
              </a:rPr>
              <a:t>поезій</a:t>
            </a:r>
            <a:r>
              <a:rPr lang="ru-RU" b="1" i="1" dirty="0" smtClean="0">
                <a:solidFill>
                  <a:schemeClr val="accent5"/>
                </a:solidFill>
                <a:latin typeface="Constantia" pitchFamily="18" charset="0"/>
              </a:rPr>
              <a:t>,   </a:t>
            </a:r>
            <a:r>
              <a:rPr lang="ru-RU" b="1" i="1" dirty="0" err="1" smtClean="0">
                <a:solidFill>
                  <a:schemeClr val="accent5"/>
                </a:solidFill>
                <a:latin typeface="Constantia" pitchFamily="18" charset="0"/>
              </a:rPr>
              <a:t>меморіальні</a:t>
            </a:r>
            <a:r>
              <a:rPr lang="ru-RU" b="1" i="1" dirty="0" smtClean="0">
                <a:solidFill>
                  <a:schemeClr val="accent5"/>
                </a:solidFill>
                <a:latin typeface="Constantia" pitchFamily="18" charset="0"/>
              </a:rPr>
              <a:t>  </a:t>
            </a:r>
            <a:r>
              <a:rPr lang="ru-RU" b="1" i="1" dirty="0" err="1" smtClean="0">
                <a:solidFill>
                  <a:schemeClr val="accent5"/>
                </a:solidFill>
                <a:latin typeface="Constantia" pitchFamily="18" charset="0"/>
              </a:rPr>
              <a:t>речі</a:t>
            </a:r>
            <a:r>
              <a:rPr lang="ru-RU" b="1" i="1" dirty="0" smtClean="0">
                <a:solidFill>
                  <a:schemeClr val="accent5"/>
                </a:solidFill>
                <a:latin typeface="Constantia" pitchFamily="18" charset="0"/>
              </a:rPr>
              <a:t>, </a:t>
            </a:r>
            <a:r>
              <a:rPr lang="ru-RU" b="1" i="1" dirty="0" err="1" smtClean="0">
                <a:solidFill>
                  <a:schemeClr val="accent5"/>
                </a:solidFill>
                <a:latin typeface="Constantia" pitchFamily="18" charset="0"/>
              </a:rPr>
              <a:t>фотографії</a:t>
            </a:r>
            <a:r>
              <a:rPr lang="ru-RU" b="1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  <a:r>
              <a:rPr lang="ru-RU" b="1" i="1" dirty="0" err="1" smtClean="0">
                <a:solidFill>
                  <a:schemeClr val="accent5"/>
                </a:solidFill>
                <a:latin typeface="Constantia" pitchFamily="18" charset="0"/>
              </a:rPr>
              <a:t>поета</a:t>
            </a:r>
            <a:r>
              <a:rPr lang="ru-RU" b="1" i="1" dirty="0" smtClean="0">
                <a:solidFill>
                  <a:schemeClr val="accent5"/>
                </a:solidFill>
                <a:latin typeface="Constantia" pitchFamily="18" charset="0"/>
              </a:rPr>
              <a:t>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Особиста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бібліотека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Т.Г.Шевченка</a:t>
            </a:r>
            <a:endParaRPr lang="ru-RU" b="1" i="1" u="sng" dirty="0" smtClean="0">
              <a:solidFill>
                <a:schemeClr val="accent5"/>
              </a:solidFill>
              <a:latin typeface="Constantia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Аудіо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- 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та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відео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архів</a:t>
            </a:r>
            <a:endParaRPr lang="ru-RU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5"/>
                </a:solidFill>
                <a:latin typeface="Constantia" pitchFamily="18" charset="0"/>
              </a:rPr>
              <a:t>на </a:t>
            </a:r>
            <a:r>
              <a:rPr lang="ru-RU" b="1" i="1" dirty="0" err="1" smtClean="0">
                <a:solidFill>
                  <a:schemeClr val="accent5"/>
                </a:solidFill>
                <a:latin typeface="Constantia" pitchFamily="18" charset="0"/>
              </a:rPr>
              <a:t>шевченкознавчу</a:t>
            </a:r>
            <a:r>
              <a:rPr lang="ru-RU" b="1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  <a:endParaRPr lang="ru-RU" b="1" i="1" dirty="0" smtClean="0">
              <a:solidFill>
                <a:schemeClr val="accent5"/>
              </a:solidFill>
              <a:latin typeface="Constantia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5"/>
                </a:solidFill>
                <a:latin typeface="Constantia" pitchFamily="18" charset="0"/>
              </a:rPr>
              <a:t>тематику</a:t>
            </a:r>
            <a:r>
              <a:rPr lang="ru-RU" b="1" i="1" dirty="0" smtClean="0">
                <a:solidFill>
                  <a:schemeClr val="accent5"/>
                </a:solidFill>
                <a:latin typeface="Constantia" pitchFamily="18" charset="0"/>
              </a:rPr>
              <a:t>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uk-UA" b="1" i="1" u="none" strike="noStrike" cap="none" normalizeH="0" baseline="0" dirty="0" smtClean="0">
              <a:ln>
                <a:noFill/>
              </a:ln>
              <a:solidFill>
                <a:srgbClr val="2E24EE"/>
              </a:solidFill>
              <a:effectLst/>
              <a:latin typeface="Constantia" pitchFamily="18" charset="0"/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2E24EE"/>
              </a:solidFill>
              <a:effectLst/>
              <a:latin typeface="Constantia" pitchFamily="18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12" name="Рисунок 11" descr="http://www.museumshevchenko.org.ua/flash-point/php/image.php/126.jpg?width=100&amp;height=100&amp;cropratio=1:1&amp;image=/flash-point/uploads/gallery/126.jpg">
            <a:hlinkClick r:id="rId5" tgtFrame="&quot;_blank&quot;" tooltip="&quot;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971" y="3252820"/>
            <a:ext cx="1859485" cy="24743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http://www.museumshevchenko.org.ua/flash-point/php/image.php/123.jpg?width=100&amp;height=100&amp;cropratio=1:1&amp;image=/flash-point/uploads/gallery/123.jpg">
            <a:hlinkClick r:id="rId7" tgtFrame="&quot;_blank&quot;" tooltip="&quot;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501010"/>
            <a:ext cx="1865368" cy="2471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3434" y="6181976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museumshevchenko.org.ua/flash-point/uploads/gallery/56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20072" y="3462186"/>
            <a:ext cx="3168352" cy="2199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60032" y="404664"/>
            <a:ext cx="417646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Літературно-меморіальний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музей Тараса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Шевченка</a:t>
            </a:r>
            <a:endParaRPr lang="ru-RU" sz="2000" i="1" dirty="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r>
              <a:rPr lang="ru-RU" sz="1600" b="1" i="1" dirty="0" err="1">
                <a:solidFill>
                  <a:srgbClr val="7E3804"/>
                </a:solidFill>
                <a:latin typeface="Constantia" pitchFamily="18" charset="0"/>
              </a:rPr>
              <a:t>В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исвітлює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київський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період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його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життя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під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час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трьох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його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приїздів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на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батьківщину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,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насамперед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проживання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його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в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будинку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1846 року. </a:t>
            </a:r>
          </a:p>
          <a:p>
            <a:pPr algn="just"/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За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спогадами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сучасників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 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відтворена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кімната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, в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якій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жив Тарас Шевченко.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Особливу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увагу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в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ній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привертає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робочий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стіл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поета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з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 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унікальними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експонатами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.</a:t>
            </a:r>
          </a:p>
          <a:p>
            <a:pPr algn="just"/>
            <a:endParaRPr lang="ru-RU" i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pic>
        <p:nvPicPr>
          <p:cNvPr id="7" name="Рисунок 6" descr="http://www.museumshevchenko.org.ua/flash-point/uploads/gallery/1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60648"/>
            <a:ext cx="3312368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2687628"/>
            <a:ext cx="3888432" cy="41703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Меморіальний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будинок</a:t>
            </a: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-</a:t>
            </a: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музей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    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. Г.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Шевченка</a:t>
            </a: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endParaRPr lang="ru-RU" sz="2000" b="1" i="1" dirty="0" smtClean="0">
              <a:solidFill>
                <a:srgbClr val="512403"/>
              </a:solidFill>
              <a:latin typeface="Constantia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err="1">
                <a:solidFill>
                  <a:srgbClr val="7E3804"/>
                </a:solidFill>
                <a:latin typeface="Constantia" pitchFamily="18" charset="0"/>
              </a:rPr>
              <a:t>В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ідтворює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побут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київської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околиці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другої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половини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ХІХ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століття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.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Більшість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речей,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що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експонуються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в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хаті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,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було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передано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нащадками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тих людей,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які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особисто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зустрічалися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з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Тарасом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Шевченком</a:t>
            </a:r>
            <a:r>
              <a:rPr lang="uk-UA" sz="1600" b="1" i="1" dirty="0" smtClean="0">
                <a:solidFill>
                  <a:srgbClr val="7E3804"/>
                </a:solidFill>
                <a:latin typeface="Constantia" pitchFamily="18" charset="0"/>
              </a:rPr>
              <a:t>. </a:t>
            </a:r>
            <a:endParaRPr lang="uk-UA" sz="1600" b="1" i="1" dirty="0" smtClean="0">
              <a:solidFill>
                <a:srgbClr val="7E3804"/>
              </a:solidFill>
              <a:latin typeface="Constantia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Неподалік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від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будинку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досі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росте 400-літній дуб,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під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яким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любив </a:t>
            </a:r>
            <a:r>
              <a:rPr lang="ru-RU" sz="1600" b="1" i="1" dirty="0" err="1" smtClean="0">
                <a:solidFill>
                  <a:srgbClr val="7E3804"/>
                </a:solidFill>
                <a:latin typeface="Constantia" pitchFamily="18" charset="0"/>
              </a:rPr>
              <a:t>сидіти</a:t>
            </a:r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 поет.</a:t>
            </a:r>
          </a:p>
          <a:p>
            <a:pPr algn="just"/>
            <a:r>
              <a:rPr lang="ru-RU" sz="1600" b="1" i="1" dirty="0" smtClean="0">
                <a:solidFill>
                  <a:srgbClr val="7E3804"/>
                </a:solidFill>
                <a:latin typeface="Constantia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173" y="6038264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200-РІЧЧЯ Т.ШЕВЧЕНКА\ТАРАС ШЕВЧЕНКО\МУЗЕЙ ТАРАСА до статт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92908"/>
            <a:ext cx="5919057" cy="3699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-31541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2E24EE"/>
              </a:solidFill>
              <a:latin typeface="Constant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512403"/>
                </a:solidFill>
                <a:latin typeface="Constantia" pitchFamily="18" charset="0"/>
              </a:rPr>
              <a:t>У </a:t>
            </a:r>
            <a:r>
              <a:rPr lang="ru-RU" sz="3200" b="1" i="1" dirty="0" err="1" smtClean="0">
                <a:solidFill>
                  <a:srgbClr val="512403"/>
                </a:solidFill>
                <a:latin typeface="Constantia" pitchFamily="18" charset="0"/>
              </a:rPr>
              <a:t>музейній</a:t>
            </a:r>
            <a:r>
              <a:rPr lang="ru-RU" sz="3200" b="1" i="1" dirty="0" smtClean="0">
                <a:solidFill>
                  <a:srgbClr val="512403"/>
                </a:solidFill>
                <a:latin typeface="Constantia" pitchFamily="18" charset="0"/>
              </a:rPr>
              <a:t> </a:t>
            </a:r>
            <a:r>
              <a:rPr lang="ru-RU" sz="3200" b="1" i="1" dirty="0" err="1" smtClean="0">
                <a:solidFill>
                  <a:srgbClr val="512403"/>
                </a:solidFill>
                <a:latin typeface="Constantia" pitchFamily="18" charset="0"/>
              </a:rPr>
              <a:t>кімнаті</a:t>
            </a:r>
            <a:r>
              <a:rPr lang="ru-RU" sz="3200" b="1" i="1" dirty="0" smtClean="0">
                <a:solidFill>
                  <a:srgbClr val="512403"/>
                </a:solidFill>
                <a:latin typeface="Constantia" pitchFamily="18" charset="0"/>
              </a:rPr>
              <a:t> </a:t>
            </a:r>
            <a:r>
              <a:rPr lang="ru-RU" sz="3200" b="1" i="1" dirty="0" err="1" smtClean="0">
                <a:solidFill>
                  <a:srgbClr val="512403"/>
                </a:solidFill>
                <a:latin typeface="Constantia" pitchFamily="18" charset="0"/>
              </a:rPr>
              <a:t>Т.Г.Шевченка</a:t>
            </a:r>
            <a:endParaRPr lang="ru-RU" sz="3200" b="1" i="1" dirty="0" smtClean="0">
              <a:solidFill>
                <a:srgbClr val="512403"/>
              </a:solidFill>
              <a:latin typeface="Constant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2E24EE"/>
                </a:solidFill>
                <a:latin typeface="Constantia" pitchFamily="18" charset="0"/>
              </a:rPr>
              <a:t>			</a:t>
            </a: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Душа </a:t>
            </a:r>
            <a:r>
              <a:rPr lang="ru-RU" sz="2400" b="1" i="1" dirty="0" err="1" smtClean="0">
                <a:solidFill>
                  <a:srgbClr val="002060"/>
                </a:solidFill>
                <a:latin typeface="Constantia" pitchFamily="18" charset="0"/>
              </a:rPr>
              <a:t>поетова</a:t>
            </a: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 святая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			      Жива в </a:t>
            </a:r>
            <a:r>
              <a:rPr lang="ru-RU" sz="2400" b="1" i="1" dirty="0" err="1" smtClean="0">
                <a:solidFill>
                  <a:srgbClr val="002060"/>
                </a:solidFill>
                <a:latin typeface="Constantia" pitchFamily="18" charset="0"/>
              </a:rPr>
              <a:t>святих</a:t>
            </a: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Constantia" pitchFamily="18" charset="0"/>
              </a:rPr>
              <a:t>його</a:t>
            </a: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речах.</a:t>
            </a:r>
            <a:r>
              <a:rPr lang="ru-RU" sz="2400" b="1" i="1" dirty="0" smtClean="0">
                <a:solidFill>
                  <a:srgbClr val="2E24EE"/>
                </a:solidFill>
                <a:latin typeface="Constantia" pitchFamily="18" charset="0"/>
              </a:rPr>
              <a:t/>
            </a:r>
            <a:br>
              <a:rPr lang="ru-RU" sz="2400" b="1" i="1" dirty="0" smtClean="0">
                <a:solidFill>
                  <a:srgbClr val="2E24EE"/>
                </a:solidFill>
                <a:latin typeface="Constantia" pitchFamily="18" charset="0"/>
              </a:rPr>
            </a:br>
            <a:endParaRPr lang="ru-RU" sz="2400" dirty="0">
              <a:solidFill>
                <a:srgbClr val="2E24E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331" y="6093296"/>
            <a:ext cx="4304149" cy="6523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736" y="119488"/>
            <a:ext cx="7498080" cy="1143000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У росяні вінки заплетені суцвіття </a:t>
            </a:r>
            <a:r>
              <a:rPr lang="ru-RU" sz="3200" b="1" i="1" dirty="0" smtClean="0">
                <a:solidFill>
                  <a:srgbClr val="512403"/>
                </a:solidFill>
                <a:latin typeface="Constantia" pitchFamily="18" charset="0"/>
              </a:rPr>
              <a:t/>
            </a:r>
            <a:br>
              <a:rPr lang="ru-RU" sz="3200" b="1" i="1" dirty="0" smtClean="0">
                <a:solidFill>
                  <a:srgbClr val="512403"/>
                </a:solidFill>
                <a:latin typeface="Constantia" pitchFamily="18" charset="0"/>
              </a:rPr>
            </a:br>
            <a:r>
              <a:rPr lang="uk-UA" sz="3200" b="1" i="1" dirty="0" smtClean="0">
                <a:solidFill>
                  <a:srgbClr val="512403"/>
                </a:solidFill>
                <a:latin typeface="Constantia" pitchFamily="18" charset="0"/>
              </a:rPr>
              <a:t>До ніг тобі, титане, кладемо.</a:t>
            </a:r>
            <a:r>
              <a:rPr lang="uk-UA" sz="3200" dirty="0" smtClean="0">
                <a:solidFill>
                  <a:srgbClr val="512403"/>
                </a:solidFill>
              </a:rPr>
              <a:t> </a:t>
            </a:r>
            <a:endParaRPr lang="ru-RU" sz="3200" dirty="0" smtClean="0">
              <a:solidFill>
                <a:srgbClr val="51240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9642" y="1366021"/>
            <a:ext cx="4752528" cy="2404864"/>
          </a:xfrm>
        </p:spPr>
        <p:txBody>
          <a:bodyPr>
            <a:normAutofit fontScale="62500" lnSpcReduction="20000"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uk-UA" b="1" i="1" dirty="0" smtClean="0">
                <a:solidFill>
                  <a:schemeClr val="accent2"/>
                </a:solidFill>
                <a:latin typeface="Constantia" pitchFamily="18" charset="0"/>
                <a:ea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7E3804"/>
                </a:solidFill>
                <a:latin typeface="Constantia" pitchFamily="18" charset="0"/>
                <a:ea typeface="Times New Roman" pitchFamily="18" charset="0"/>
              </a:rPr>
              <a:t>Не заростає стежка до могили Тараса</a:t>
            </a:r>
            <a:r>
              <a:rPr lang="en-US" b="1" i="1" dirty="0" smtClean="0">
                <a:solidFill>
                  <a:srgbClr val="7E3804"/>
                </a:solidFill>
                <a:latin typeface="Constantia" pitchFamily="18" charset="0"/>
                <a:ea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7E3804"/>
                </a:solidFill>
                <a:latin typeface="Constantia" pitchFamily="18" charset="0"/>
                <a:ea typeface="Times New Roman" pitchFamily="18" charset="0"/>
              </a:rPr>
              <a:t>Шевченка. 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uk-UA" b="1" i="1" dirty="0" smtClean="0">
                <a:solidFill>
                  <a:srgbClr val="7E3804"/>
                </a:solidFill>
                <a:latin typeface="Constantia" pitchFamily="18" charset="0"/>
                <a:ea typeface="Times New Roman" pitchFamily="18" charset="0"/>
              </a:rPr>
              <a:t> Сьогодні вона стала широким трактом, яким з усіх країн світу йдуть і йдуть сотні тисяч людей, щоб віддати </a:t>
            </a:r>
            <a:r>
              <a:rPr lang="uk-UA" b="1" i="1" dirty="0" err="1" smtClean="0">
                <a:solidFill>
                  <a:srgbClr val="7E3804"/>
                </a:solidFill>
                <a:latin typeface="Constantia" pitchFamily="18" charset="0"/>
                <a:ea typeface="Times New Roman" pitchFamily="18" charset="0"/>
              </a:rPr>
              <a:t>шану</a:t>
            </a:r>
            <a:r>
              <a:rPr lang="uk-UA" b="1" i="1" dirty="0" smtClean="0">
                <a:solidFill>
                  <a:srgbClr val="7E3804"/>
                </a:solidFill>
                <a:latin typeface="Constantia" pitchFamily="18" charset="0"/>
                <a:ea typeface="Times New Roman" pitchFamily="18" charset="0"/>
              </a:rPr>
              <a:t> Великому Кобзареві.</a:t>
            </a:r>
            <a:endParaRPr lang="uk-UA" b="1" i="1" dirty="0" smtClean="0">
              <a:solidFill>
                <a:srgbClr val="7E3804"/>
              </a:solidFill>
              <a:latin typeface="Constantia" pitchFamily="18" charset="0"/>
            </a:endParaRPr>
          </a:p>
          <a:p>
            <a:pPr algn="ctr"/>
            <a:endParaRPr lang="ru-RU" b="1" i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pic>
        <p:nvPicPr>
          <p:cNvPr id="4" name="Picture 4" descr="shevchenkotaras1"/>
          <p:cNvPicPr>
            <a:picLocks noChangeAspect="1" noChangeArrowheads="1"/>
          </p:cNvPicPr>
          <p:nvPr/>
        </p:nvPicPr>
        <p:blipFill>
          <a:blip r:embed="rId2" cstate="print"/>
          <a:srcRect r="1149" b="7613"/>
          <a:stretch>
            <a:fillRect/>
          </a:stretch>
        </p:blipFill>
        <p:spPr bwMode="auto">
          <a:xfrm>
            <a:off x="6336196" y="1600200"/>
            <a:ext cx="2268252" cy="4277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Admin\Рабочий стол\БІЛЯ ПОГРУДДЯ ТГ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67437"/>
            <a:ext cx="3348372" cy="2100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6078630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87624" y="116632"/>
            <a:ext cx="748883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14300" algn="l"/>
                <a:tab pos="114300" algn="l"/>
                <a:tab pos="228600" algn="l"/>
                <a:tab pos="457200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nstantia" pitchFamily="18" charset="0"/>
                <a:ea typeface="Times New Roman" pitchFamily="18" charset="0"/>
              </a:rPr>
              <a:t>					</a:t>
            </a:r>
            <a:r>
              <a:rPr lang="uk-UA" sz="3200" b="1" i="1" dirty="0" smtClean="0">
                <a:solidFill>
                  <a:schemeClr val="accent2"/>
                </a:solidFill>
                <a:latin typeface="Constantia" pitchFamily="18" charset="0"/>
                <a:ea typeface="Times New Roman" pitchFamily="18" charset="0"/>
              </a:rPr>
              <a:t>     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512403"/>
                </a:solidFill>
                <a:effectLst/>
                <a:latin typeface="Constantia" pitchFamily="18" charset="0"/>
                <a:ea typeface="Times New Roman" pitchFamily="18" charset="0"/>
              </a:rPr>
              <a:t>Використані ресурси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14300" algn="l"/>
                <a:tab pos="114300" algn="l"/>
                <a:tab pos="228600" algn="l"/>
                <a:tab pos="457200" algn="l"/>
              </a:tabLst>
            </a:pPr>
            <a:endParaRPr kumimoji="0" lang="uk-UA" sz="3200" b="1" i="1" u="none" strike="noStrike" cap="none" normalizeH="0" baseline="0" dirty="0" smtClean="0">
              <a:ln>
                <a:noFill/>
              </a:ln>
              <a:solidFill>
                <a:srgbClr val="512403"/>
              </a:solidFill>
              <a:effectLst/>
              <a:latin typeface="Constantia" pitchFamily="18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-114300" algn="l"/>
                <a:tab pos="114300" algn="l"/>
                <a:tab pos="228600" algn="l"/>
                <a:tab pos="4572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Національний музей Тараса Шевченка [Електронний ресурс] : Web-сайт. – Режим доступу: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hlinkClick r:id="rId2"/>
              </a:rPr>
              <a:t>http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hlinkClick r:id="rId2"/>
              </a:rPr>
              <a:t>://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hlinkClick r:id="rId2"/>
              </a:rPr>
              <a:t>museumshevchenko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hlinkClick r:id="rId2"/>
              </a:rPr>
              <a:t>.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hlinkClick r:id="rId2"/>
              </a:rPr>
              <a:t>org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hlinkClick r:id="rId2"/>
              </a:rPr>
              <a:t>.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hlinkClick r:id="rId2"/>
              </a:rPr>
              <a:t>ua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.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nstantia" pitchFamily="18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-114300" algn="l"/>
                <a:tab pos="114300" algn="l"/>
                <a:tab pos="228600" algn="l"/>
                <a:tab pos="457200" algn="l"/>
              </a:tabLst>
            </a:pPr>
            <a:r>
              <a:rPr lang="uk-UA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Енц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и</a:t>
            </a:r>
            <a:r>
              <a:rPr lang="uk-UA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клопедія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життя і творчості Тараса Шевченка [Електронний ресурс] : Web-сайт. – Режим доступу: </a:t>
            </a:r>
            <a:r>
              <a:rPr lang="ru-RU" sz="2000" b="1" i="1" u="sng" dirty="0" err="1" smtClean="0">
                <a:solidFill>
                  <a:srgbClr val="002060"/>
                </a:solidFill>
                <a:latin typeface="Constantia" pitchFamily="18" charset="0"/>
                <a:hlinkClick r:id="rId3"/>
              </a:rPr>
              <a:t>http</a:t>
            </a:r>
            <a:r>
              <a:rPr lang="uk-UA" sz="2000" b="1" i="1" u="sng" dirty="0" smtClean="0">
                <a:solidFill>
                  <a:srgbClr val="002060"/>
                </a:solidFill>
                <a:latin typeface="Constantia" pitchFamily="18" charset="0"/>
                <a:hlinkClick r:id="rId3"/>
              </a:rPr>
              <a:t>://</a:t>
            </a:r>
            <a:r>
              <a:rPr lang="ru-RU" sz="2000" b="1" i="1" u="sng" dirty="0" err="1" smtClean="0">
                <a:solidFill>
                  <a:srgbClr val="002060"/>
                </a:solidFill>
                <a:latin typeface="Constantia" pitchFamily="18" charset="0"/>
                <a:hlinkClick r:id="rId3"/>
              </a:rPr>
              <a:t>www</a:t>
            </a:r>
            <a:r>
              <a:rPr lang="uk-UA" sz="2000" b="1" i="1" u="sng" dirty="0" smtClean="0">
                <a:solidFill>
                  <a:srgbClr val="002060"/>
                </a:solidFill>
                <a:latin typeface="Constantia" pitchFamily="18" charset="0"/>
                <a:hlinkClick r:id="rId3"/>
              </a:rPr>
              <a:t>.</a:t>
            </a:r>
            <a:r>
              <a:rPr lang="ru-RU" sz="2000" b="1" i="1" u="sng" dirty="0" err="1" smtClean="0">
                <a:solidFill>
                  <a:srgbClr val="002060"/>
                </a:solidFill>
                <a:latin typeface="Constantia" pitchFamily="18" charset="0"/>
                <a:hlinkClick r:id="rId3"/>
              </a:rPr>
              <a:t>t</a:t>
            </a:r>
            <a:r>
              <a:rPr lang="uk-UA" sz="2000" b="1" i="1" u="sng" dirty="0" smtClean="0">
                <a:solidFill>
                  <a:srgbClr val="002060"/>
                </a:solidFill>
                <a:latin typeface="Constantia" pitchFamily="18" charset="0"/>
                <a:hlinkClick r:id="rId3"/>
              </a:rPr>
              <a:t>-</a:t>
            </a:r>
            <a:r>
              <a:rPr lang="ru-RU" sz="2000" b="1" i="1" u="sng" dirty="0" err="1" smtClean="0">
                <a:solidFill>
                  <a:srgbClr val="002060"/>
                </a:solidFill>
                <a:latin typeface="Constantia" pitchFamily="18" charset="0"/>
                <a:hlinkClick r:id="rId3"/>
              </a:rPr>
              <a:t>shevchenko</a:t>
            </a:r>
            <a:r>
              <a:rPr lang="uk-UA" sz="2000" b="1" i="1" u="sng" dirty="0" smtClean="0">
                <a:solidFill>
                  <a:srgbClr val="002060"/>
                </a:solidFill>
                <a:latin typeface="Constantia" pitchFamily="18" charset="0"/>
                <a:hlinkClick r:id="rId3"/>
              </a:rPr>
              <a:t>.</a:t>
            </a:r>
            <a:r>
              <a:rPr lang="ru-RU" sz="2000" b="1" i="1" u="sng" dirty="0" err="1" smtClean="0">
                <a:solidFill>
                  <a:srgbClr val="002060"/>
                </a:solidFill>
                <a:latin typeface="Constantia" pitchFamily="18" charset="0"/>
                <a:hlinkClick r:id="rId3"/>
              </a:rPr>
              <a:t>name</a:t>
            </a:r>
            <a:endParaRPr lang="uk-UA" sz="20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-114300" algn="l"/>
                <a:tab pos="114300" algn="l"/>
                <a:tab pos="228600" algn="l"/>
                <a:tab pos="457200" algn="l"/>
              </a:tabLst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Тарас Григорович Шевченко [Електронний ресурс] : Web-сайт. – Режим доступу:  </a:t>
            </a:r>
            <a:r>
              <a:rPr lang="ru-RU" sz="2000" b="1" i="1" u="sng" dirty="0" err="1" smtClean="0">
                <a:solidFill>
                  <a:srgbClr val="002060"/>
                </a:solidFill>
                <a:latin typeface="Constantia" pitchFamily="18" charset="0"/>
                <a:hlinkClick r:id="rId4"/>
              </a:rPr>
              <a:t>http</a:t>
            </a:r>
            <a:r>
              <a:rPr lang="uk-UA" sz="2000" b="1" i="1" u="sng" dirty="0" smtClean="0">
                <a:solidFill>
                  <a:srgbClr val="002060"/>
                </a:solidFill>
                <a:latin typeface="Constantia" pitchFamily="18" charset="0"/>
                <a:hlinkClick r:id="rId4"/>
              </a:rPr>
              <a:t>://</a:t>
            </a:r>
            <a:r>
              <a:rPr lang="ru-RU" sz="2000" b="1" i="1" u="sng" dirty="0" err="1" smtClean="0">
                <a:solidFill>
                  <a:srgbClr val="002060"/>
                </a:solidFill>
                <a:latin typeface="Constantia" pitchFamily="18" charset="0"/>
                <a:hlinkClick r:id="rId4"/>
              </a:rPr>
              <a:t>taras</a:t>
            </a:r>
            <a:r>
              <a:rPr lang="uk-UA" sz="2000" b="1" i="1" u="sng" dirty="0" smtClean="0">
                <a:solidFill>
                  <a:srgbClr val="002060"/>
                </a:solidFill>
                <a:latin typeface="Constantia" pitchFamily="18" charset="0"/>
                <a:hlinkClick r:id="rId4"/>
              </a:rPr>
              <a:t>-</a:t>
            </a:r>
            <a:r>
              <a:rPr lang="ru-RU" sz="2000" b="1" i="1" u="sng" dirty="0" err="1" smtClean="0">
                <a:solidFill>
                  <a:srgbClr val="002060"/>
                </a:solidFill>
                <a:latin typeface="Constantia" pitchFamily="18" charset="0"/>
                <a:hlinkClick r:id="rId4"/>
              </a:rPr>
              <a:t>shevchenko</a:t>
            </a:r>
            <a:r>
              <a:rPr lang="uk-UA" sz="2000" b="1" i="1" u="sng" dirty="0" smtClean="0">
                <a:solidFill>
                  <a:srgbClr val="002060"/>
                </a:solidFill>
                <a:latin typeface="Constantia" pitchFamily="18" charset="0"/>
                <a:hlinkClick r:id="rId4"/>
              </a:rPr>
              <a:t>.</a:t>
            </a:r>
            <a:r>
              <a:rPr lang="ru-RU" sz="2000" b="1" i="1" u="sng" dirty="0" err="1" smtClean="0">
                <a:solidFill>
                  <a:srgbClr val="002060"/>
                </a:solidFill>
                <a:latin typeface="Constantia" pitchFamily="18" charset="0"/>
                <a:hlinkClick r:id="rId4"/>
              </a:rPr>
              <a:t>in</a:t>
            </a:r>
            <a:r>
              <a:rPr lang="uk-UA" sz="2000" b="1" i="1" u="sng" dirty="0" smtClean="0">
                <a:solidFill>
                  <a:srgbClr val="002060"/>
                </a:solidFill>
                <a:latin typeface="Constantia" pitchFamily="18" charset="0"/>
                <a:hlinkClick r:id="rId4"/>
              </a:rPr>
              <a:t>.</a:t>
            </a:r>
            <a:r>
              <a:rPr lang="ru-RU" sz="2000" b="1" i="1" u="sng" dirty="0" err="1" smtClean="0">
                <a:solidFill>
                  <a:srgbClr val="002060"/>
                </a:solidFill>
                <a:latin typeface="Constantia" pitchFamily="18" charset="0"/>
                <a:hlinkClick r:id="rId4"/>
              </a:rPr>
              <a:t>ua</a:t>
            </a:r>
            <a:endParaRPr lang="ru-RU" sz="20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-114300" algn="l"/>
                <a:tab pos="114300" algn="l"/>
                <a:tab pos="228600" algn="l"/>
                <a:tab pos="457200" algn="l"/>
              </a:tabLst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Тарас Шевченко. Інформаційно-довідкові матеріали [Електронний ресурс] : – Режим доступу: </a:t>
            </a:r>
            <a:r>
              <a:rPr lang="ru-RU" sz="2000" b="1" i="1" u="sng" dirty="0" err="1" smtClean="0">
                <a:solidFill>
                  <a:srgbClr val="002060"/>
                </a:solidFill>
                <a:latin typeface="Constantia" pitchFamily="18" charset="0"/>
                <a:hlinkClick r:id="rId5"/>
              </a:rPr>
              <a:t>http</a:t>
            </a:r>
            <a:r>
              <a:rPr lang="uk-UA" sz="2000" b="1" i="1" u="sng" dirty="0" smtClean="0">
                <a:solidFill>
                  <a:srgbClr val="002060"/>
                </a:solidFill>
                <a:latin typeface="Constantia" pitchFamily="18" charset="0"/>
                <a:hlinkClick r:id="rId5"/>
              </a:rPr>
              <a:t>://</a:t>
            </a:r>
            <a:r>
              <a:rPr lang="ru-RU" sz="2000" b="1" i="1" u="sng" dirty="0" err="1" smtClean="0">
                <a:solidFill>
                  <a:srgbClr val="002060"/>
                </a:solidFill>
                <a:latin typeface="Constantia" pitchFamily="18" charset="0"/>
                <a:hlinkClick r:id="rId5"/>
              </a:rPr>
              <a:t>kobzar</a:t>
            </a:r>
            <a:r>
              <a:rPr lang="uk-UA" sz="2000" b="1" i="1" u="sng" dirty="0" smtClean="0">
                <a:solidFill>
                  <a:srgbClr val="002060"/>
                </a:solidFill>
                <a:latin typeface="Constantia" pitchFamily="18" charset="0"/>
                <a:hlinkClick r:id="rId5"/>
              </a:rPr>
              <a:t>.</a:t>
            </a:r>
            <a:r>
              <a:rPr lang="ru-RU" sz="2000" b="1" i="1" u="sng" dirty="0" err="1" smtClean="0">
                <a:solidFill>
                  <a:srgbClr val="002060"/>
                </a:solidFill>
                <a:latin typeface="Constantia" pitchFamily="18" charset="0"/>
                <a:hlinkClick r:id="rId5"/>
              </a:rPr>
              <a:t>univ</a:t>
            </a:r>
            <a:r>
              <a:rPr lang="uk-UA" sz="2000" b="1" i="1" u="sng" dirty="0" smtClean="0">
                <a:solidFill>
                  <a:srgbClr val="002060"/>
                </a:solidFill>
                <a:latin typeface="Constantia" pitchFamily="18" charset="0"/>
                <a:hlinkClick r:id="rId5"/>
              </a:rPr>
              <a:t>.</a:t>
            </a:r>
            <a:r>
              <a:rPr lang="ru-RU" sz="2000" b="1" i="1" u="sng" dirty="0" err="1" smtClean="0">
                <a:solidFill>
                  <a:srgbClr val="002060"/>
                </a:solidFill>
                <a:latin typeface="Constantia" pitchFamily="18" charset="0"/>
                <a:hlinkClick r:id="rId5"/>
              </a:rPr>
              <a:t>kiev</a:t>
            </a:r>
            <a:r>
              <a:rPr lang="uk-UA" sz="2000" b="1" i="1" u="sng" dirty="0" smtClean="0">
                <a:solidFill>
                  <a:srgbClr val="002060"/>
                </a:solidFill>
                <a:latin typeface="Constantia" pitchFamily="18" charset="0"/>
                <a:hlinkClick r:id="rId5"/>
              </a:rPr>
              <a:t>.</a:t>
            </a:r>
            <a:r>
              <a:rPr lang="ru-RU" sz="2000" b="1" i="1" u="sng" dirty="0" err="1" smtClean="0">
                <a:solidFill>
                  <a:srgbClr val="002060"/>
                </a:solidFill>
                <a:latin typeface="Constantia" pitchFamily="18" charset="0"/>
                <a:hlinkClick r:id="rId5"/>
              </a:rPr>
              <a:t>ua</a:t>
            </a:r>
            <a:endParaRPr lang="en-US" sz="20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-114300" algn="l"/>
                <a:tab pos="114300" algn="l"/>
                <a:tab pos="228600" algn="l"/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ТАРАС ГРИГОРОВИЧ ШЕВЧЕНКО</a:t>
            </a:r>
            <a:r>
              <a:rPr lang="en-US" sz="2000" b="1" i="1" dirty="0" smtClean="0">
                <a:solidFill>
                  <a:srgbClr val="002060"/>
                </a:solidFill>
                <a:latin typeface="Constantia" pitchFamily="18" charset="0"/>
              </a:rPr>
              <a:t> -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український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поет та</a:t>
            </a:r>
            <a:r>
              <a:rPr lang="en-US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художник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[Електронний ресурс] : – Режим доступу: </a:t>
            </a:r>
            <a:r>
              <a:rPr lang="en-US" sz="2000" b="1" i="1" u="sng" dirty="0" smtClean="0">
                <a:solidFill>
                  <a:srgbClr val="002060"/>
                </a:solidFill>
                <a:latin typeface="Constantia" pitchFamily="18" charset="0"/>
              </a:rPr>
              <a:t>http://tarasshevchenko.at.ua/index/0-3</a:t>
            </a:r>
            <a:endParaRPr lang="ru-RU" sz="2000" b="1" i="1" u="sng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14300" algn="l"/>
                <a:tab pos="114300" algn="l"/>
                <a:tab pos="228600" algn="l"/>
                <a:tab pos="457200" algn="l"/>
              </a:tabLst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nstant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5949280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67800" y="264906"/>
            <a:ext cx="4432536" cy="2808312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rgbClr val="512403"/>
                </a:solidFill>
                <a:latin typeface="Constantia" pitchFamily="18" charset="0"/>
              </a:rPr>
              <a:t>Дякую </a:t>
            </a:r>
            <a:br>
              <a:rPr lang="uk-UA" sz="4000" b="1" i="1" dirty="0" smtClean="0">
                <a:solidFill>
                  <a:srgbClr val="512403"/>
                </a:solidFill>
                <a:latin typeface="Constantia" pitchFamily="18" charset="0"/>
              </a:rPr>
            </a:br>
            <a:r>
              <a:rPr lang="uk-UA" sz="4000" b="1" i="1" dirty="0" smtClean="0">
                <a:solidFill>
                  <a:srgbClr val="512403"/>
                </a:solidFill>
                <a:latin typeface="Constantia" pitchFamily="18" charset="0"/>
              </a:rPr>
              <a:t>за увагу!</a:t>
            </a:r>
            <a:endParaRPr lang="ru-RU" sz="4000" b="1" i="1" dirty="0">
              <a:solidFill>
                <a:srgbClr val="512403"/>
              </a:solidFill>
              <a:latin typeface="Constantia" pitchFamily="18" charset="0"/>
            </a:endParaRPr>
          </a:p>
        </p:txBody>
      </p:sp>
      <p:pic>
        <p:nvPicPr>
          <p:cNvPr id="4" name="Picture 2" descr="C:\Documents and Settings\Admin\Рабочий стол\РАМКИ ДО ПРЕЗЕНТАЦІЙ\ФОТО КНИ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852936"/>
            <a:ext cx="2520280" cy="194421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5981026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3785" y="2636912"/>
            <a:ext cx="3024336" cy="2736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i="1" dirty="0" smtClean="0">
                <a:solidFill>
                  <a:schemeClr val="accent5"/>
                </a:solidFill>
                <a:latin typeface="Constantia" pitchFamily="18" charset="0"/>
              </a:rPr>
              <a:t>     </a:t>
            </a:r>
            <a:r>
              <a:rPr lang="uk-UA" sz="2000" b="1" i="1" dirty="0" smtClean="0">
                <a:solidFill>
                  <a:srgbClr val="512403"/>
                </a:solidFill>
                <a:latin typeface="Constantia" pitchFamily="18" charset="0"/>
              </a:rPr>
              <a:t>Поезія переможця</a:t>
            </a:r>
          </a:p>
          <a:p>
            <a:pPr algn="ctr">
              <a:buNone/>
            </a:pPr>
            <a:r>
              <a:rPr lang="uk-UA" sz="2000" b="1" i="1" dirty="0" smtClean="0">
                <a:solidFill>
                  <a:srgbClr val="512403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512403"/>
                </a:solidFill>
                <a:latin typeface="Constantia" pitchFamily="18" charset="0"/>
              </a:rPr>
              <a:t>обласного</a:t>
            </a:r>
            <a:r>
              <a:rPr lang="ru-RU" sz="2000" b="1" i="1" dirty="0" smtClean="0">
                <a:solidFill>
                  <a:srgbClr val="512403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512403"/>
                </a:solidFill>
                <a:latin typeface="Constantia" pitchFamily="18" charset="0"/>
              </a:rPr>
              <a:t>поетичного</a:t>
            </a:r>
            <a:endParaRPr lang="ru-RU" sz="2000" b="1" i="1" dirty="0" smtClean="0">
              <a:solidFill>
                <a:srgbClr val="512403"/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512403"/>
                </a:solidFill>
                <a:latin typeface="Constantia" pitchFamily="18" charset="0"/>
              </a:rPr>
              <a:t> конкурсу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512403"/>
                </a:solidFill>
                <a:latin typeface="Constantia" pitchFamily="18" charset="0"/>
              </a:rPr>
              <a:t>   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«Зерна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доброти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»</a:t>
            </a:r>
          </a:p>
          <a:p>
            <a:pPr algn="ctr">
              <a:buNone/>
            </a:pPr>
            <a:r>
              <a:rPr lang="uk-UA" sz="2400" b="1" i="1" dirty="0" err="1" smtClean="0">
                <a:solidFill>
                  <a:srgbClr val="512403"/>
                </a:solidFill>
                <a:latin typeface="Constantia" pitchFamily="18" charset="0"/>
              </a:rPr>
              <a:t>Мигитко</a:t>
            </a:r>
            <a:r>
              <a:rPr lang="uk-UA" sz="2400" b="1" i="1" dirty="0" smtClean="0">
                <a:solidFill>
                  <a:srgbClr val="512403"/>
                </a:solidFill>
                <a:latin typeface="Constantia" pitchFamily="18" charset="0"/>
              </a:rPr>
              <a:t> Юлії</a:t>
            </a:r>
            <a:endParaRPr lang="ru-RU" sz="2400" b="1" i="1" dirty="0">
              <a:solidFill>
                <a:srgbClr val="512403"/>
              </a:solidFill>
              <a:latin typeface="Constantia" pitchFamily="18" charset="0"/>
            </a:endParaRPr>
          </a:p>
        </p:txBody>
      </p:sp>
      <p:pic>
        <p:nvPicPr>
          <p:cNvPr id="4" name="Рисунок 3" descr="C:\Documents and Settings\Admin\Рабочий стол\МАМА\Любов Миколаївна\ДОПОВІДІ\ДОПОВІДЬ 2013\MY PROPERTY\ФОНИ ДЛЯ КНИГИ\СВІЧ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16" y="393343"/>
            <a:ext cx="417646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292080" y="1072480"/>
            <a:ext cx="2952328" cy="3970318"/>
          </a:xfrm>
          <a:prstGeom prst="rect">
            <a:avLst/>
          </a:prstGeom>
          <a:solidFill>
            <a:srgbClr val="FFCC99">
              <a:alpha val="705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809625" eaLnBrk="0" fontAlgn="base" hangingPunct="0">
              <a:spcBef>
                <a:spcPct val="0"/>
              </a:spcBef>
              <a:spcAft>
                <a:spcPct val="0"/>
              </a:spcAft>
              <a:tabLst>
                <a:tab pos="3640138" algn="l"/>
              </a:tabLst>
            </a:pP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нами, </a:t>
            </a:r>
          </a:p>
          <a:p>
            <a:pPr lvl="0" indent="809625" eaLnBrk="0" fontAlgn="base" hangingPunct="0">
              <a:spcBef>
                <a:spcPct val="0"/>
              </a:spcBef>
              <a:spcAft>
                <a:spcPct val="0"/>
              </a:spcAft>
              <a:tabLst>
                <a:tab pos="3640138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великий</a:t>
            </a:r>
            <a:r>
              <a:rPr lang="ru-RU" sz="1200" b="1" i="1" dirty="0" smtClean="0">
                <a:solidFill>
                  <a:srgbClr val="7E3804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Тарасе!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E3804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Для тебе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сьогодні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пісні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E3804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З тобою, великий Тарасе,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E3804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Ми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горді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палкі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голосні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E3804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r>
              <a:rPr lang="ru-RU" sz="1200" b="1" i="1" dirty="0" smtClean="0">
                <a:solidFill>
                  <a:srgbClr val="7E3804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Ти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– честь наша,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батьку Тарасе!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E3804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Навчив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нас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берегти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E3804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Як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совість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наша окраса,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E3804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Зумів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два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століття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пройти.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E3804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твоє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r>
              <a:rPr lang="ru-RU" sz="1200" b="1" i="1" dirty="0" smtClean="0">
                <a:solidFill>
                  <a:srgbClr val="7E3804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славний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Тарасе,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E3804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Любові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до краю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вінець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E3804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творчості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мудрий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Тарасе, 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E3804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славних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часів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посланець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E3804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Тобі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наша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шана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r>
              <a:rPr lang="ru-RU" sz="1200" b="1" i="1" dirty="0" smtClean="0">
                <a:solidFill>
                  <a:srgbClr val="7E3804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Тарасе!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E3804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Звучить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оксамитовий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дзвін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E3804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Тобі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наш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пророче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Тарасе,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E3804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Земний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народу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уклін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E3804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E3804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0138" algn="l"/>
              </a:tabLs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E3804"/>
              </a:solidFill>
              <a:effectLst/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764704"/>
            <a:ext cx="39604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err="1" smtClean="0">
                <a:solidFill>
                  <a:srgbClr val="512403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Ти</a:t>
            </a:r>
            <a:r>
              <a:rPr lang="ru-RU" sz="1400" b="1" i="1" dirty="0" smtClean="0">
                <a:solidFill>
                  <a:srgbClr val="512403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512403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1400" b="1" i="1" dirty="0" smtClean="0">
                <a:solidFill>
                  <a:srgbClr val="512403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нами,</a:t>
            </a:r>
            <a:r>
              <a:rPr lang="uk-UA" sz="1400" b="1" i="1" dirty="0" smtClean="0">
                <a:solidFill>
                  <a:srgbClr val="512403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512403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великий Тарасе</a:t>
            </a:r>
            <a:r>
              <a:rPr lang="uk-UA" sz="1400" b="1" i="1" dirty="0" smtClean="0">
                <a:solidFill>
                  <a:srgbClr val="512403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1400" dirty="0" smtClean="0">
              <a:solidFill>
                <a:srgbClr val="512403"/>
              </a:solidFill>
              <a:latin typeface="Constantia" pitchFamily="18" charset="0"/>
            </a:endParaRPr>
          </a:p>
          <a:p>
            <a:endParaRPr lang="ru-RU" sz="2000" dirty="0">
              <a:solidFill>
                <a:srgbClr val="512403"/>
              </a:solidFill>
            </a:endParaRPr>
          </a:p>
        </p:txBody>
      </p:sp>
      <p:pic>
        <p:nvPicPr>
          <p:cNvPr id="1028" name="Picture 4" descr="ФОТО МИГИТ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61302"/>
            <a:ext cx="1368152" cy="1961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914" y="6093296"/>
            <a:ext cx="4386204" cy="667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3540" y="2348880"/>
            <a:ext cx="7632848" cy="4240612"/>
          </a:xfrm>
        </p:spPr>
        <p:txBody>
          <a:bodyPr>
            <a:normAutofit/>
          </a:bodyPr>
          <a:lstStyle/>
          <a:p>
            <a:pPr marL="1343025" lvl="0" indent="-1343025"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uk-UA" sz="1600" i="1" dirty="0" smtClean="0">
              <a:solidFill>
                <a:srgbClr val="2E24EE"/>
              </a:solidFill>
              <a:latin typeface="Constantia" pitchFamily="18" charset="0"/>
              <a:ea typeface="Times New Roman" pitchFamily="18" charset="0"/>
            </a:endParaRPr>
          </a:p>
          <a:p>
            <a:pPr marL="1343025" lvl="0" indent="-1343025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uk-UA" sz="1600" b="1" i="1" dirty="0" smtClean="0">
              <a:solidFill>
                <a:srgbClr val="2E24EE"/>
              </a:solidFill>
              <a:latin typeface="Constantia" pitchFamily="18" charset="0"/>
              <a:ea typeface="Times New Roman" pitchFamily="18" charset="0"/>
            </a:endParaRPr>
          </a:p>
          <a:p>
            <a:pPr marL="1343025" lvl="0" indent="-1343025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600" b="1" i="1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</a:endParaRPr>
          </a:p>
          <a:p>
            <a:pPr marL="361950" lvl="0" indent="-3619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Тарас Шевченко. </a:t>
            </a:r>
            <a:r>
              <a:rPr lang="uk-UA" sz="2000" b="1" i="1" dirty="0" smtClean="0">
                <a:solidFill>
                  <a:schemeClr val="accent5"/>
                </a:solidFill>
                <a:latin typeface="Constantia" pitchFamily="18" charset="0"/>
              </a:rPr>
              <a:t>З цим іменем сьогодні на планеті ідентифікується Україна та українці. І хто б ти не був, де б не жив, той, хто перечитає "Кобзаря", не зможе уявити своєї долі без Шевченка.</a:t>
            </a:r>
          </a:p>
          <a:p>
            <a:pPr marL="361950" lvl="0" indent="-3619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Шевченко для України</a:t>
            </a:r>
            <a:r>
              <a:rPr lang="uk-UA" sz="18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1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– </a:t>
            </a:r>
            <a:r>
              <a:rPr lang="uk-UA" sz="2000" b="1" i="1" dirty="0" smtClean="0">
                <a:solidFill>
                  <a:schemeClr val="accent5"/>
                </a:solidFill>
                <a:latin typeface="Constantia" pitchFamily="18" charset="0"/>
              </a:rPr>
              <a:t>не просто народний поет, геніальний митець, якого доля обдарувала багатьма талантами.</a:t>
            </a:r>
          </a:p>
          <a:p>
            <a:pPr marL="361950" lvl="0" indent="-3619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Тарас Шевченко </a:t>
            </a:r>
            <a:r>
              <a:rPr lang="uk-UA" sz="2000" b="1" i="1" dirty="0" smtClean="0">
                <a:solidFill>
                  <a:schemeClr val="accent5"/>
                </a:solidFill>
                <a:latin typeface="Constantia" pitchFamily="18" charset="0"/>
              </a:rPr>
              <a:t>– національний пророк, апостол правди, заступник усіх знедолених.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69" y="300902"/>
            <a:ext cx="7919390" cy="2448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6093296"/>
            <a:ext cx="4304016" cy="654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54566" y="1616224"/>
            <a:ext cx="4608512" cy="52292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7E3804"/>
                </a:solidFill>
                <a:latin typeface="Constantia" pitchFamily="18" charset="0"/>
              </a:rPr>
              <a:t>Незгасним вогнем гніву та любові палахкотить могутня і ніжна Шевченкова поезія</a:t>
            </a:r>
            <a:r>
              <a:rPr lang="uk-UA" sz="2000" b="1" i="1" dirty="0" smtClean="0">
                <a:solidFill>
                  <a:srgbClr val="7E3804"/>
                </a:solidFill>
                <a:latin typeface="Constantia" pitchFamily="18" charset="0"/>
              </a:rPr>
              <a:t>.</a:t>
            </a:r>
            <a:endParaRPr lang="ru-RU" sz="2000" b="1" i="1" dirty="0" smtClean="0">
              <a:solidFill>
                <a:srgbClr val="7E3804"/>
              </a:solidFill>
              <a:latin typeface="Constantia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7E3804"/>
                </a:solidFill>
                <a:latin typeface="Constantia" pitchFamily="18" charset="0"/>
              </a:rPr>
              <a:t>Лине вона до кожного серця, змушує замислитись над минулим, сьогоденням та майбутнім, спонукає озирнутись довкола і побачити красу рідної української землі</a:t>
            </a:r>
            <a:r>
              <a:rPr lang="uk-UA" sz="2000" b="1" i="1" dirty="0" smtClean="0">
                <a:solidFill>
                  <a:srgbClr val="7E3804"/>
                </a:solidFill>
                <a:latin typeface="Constantia" pitchFamily="18" charset="0"/>
              </a:rPr>
              <a:t>.</a:t>
            </a:r>
            <a:endParaRPr lang="uk-UA" sz="2000" b="1" i="1" dirty="0" smtClean="0">
              <a:solidFill>
                <a:srgbClr val="7E3804"/>
              </a:solidFill>
              <a:latin typeface="Constantia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7E3804"/>
                </a:solidFill>
                <a:latin typeface="Constantia" pitchFamily="18" charset="0"/>
              </a:rPr>
              <a:t>І незмінно слово великого Кобзаря надихає нас, сучасних українців, на нові звершення.</a:t>
            </a:r>
            <a:endParaRPr lang="ru-RU" sz="2000" b="1" i="1" dirty="0" smtClean="0">
              <a:solidFill>
                <a:srgbClr val="7E3804"/>
              </a:solidFill>
              <a:latin typeface="Constantia" pitchFamily="18" charset="0"/>
            </a:endParaRPr>
          </a:p>
          <a:p>
            <a:endParaRPr lang="ru-RU" sz="2000" b="1" i="1" dirty="0">
              <a:solidFill>
                <a:srgbClr val="7E3804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88640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200-річчя з дня народження Великого Кобзаря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734" y="1988840"/>
            <a:ext cx="3011832" cy="38104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624" y="6021288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8579296" cy="1143000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Перебування поета на Київщині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4410" y="3789040"/>
            <a:ext cx="7476062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chemeClr val="accent5"/>
                </a:solidFill>
                <a:latin typeface="Constantia" pitchFamily="18" charset="0"/>
              </a:rPr>
              <a:t>Нелегко осягнути багатогранність Шевченкової музи. </a:t>
            </a:r>
          </a:p>
          <a:p>
            <a:pPr algn="just"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chemeClr val="accent5"/>
                </a:solidFill>
                <a:latin typeface="Constantia" pitchFamily="18" charset="0"/>
              </a:rPr>
              <a:t>Славетною сторінкою великого творчого життєпису Кобзаря є перебування поета у мальовничих куточках Київщини, на святій </a:t>
            </a:r>
            <a:r>
              <a:rPr lang="uk-UA" sz="2000" b="1" i="1" dirty="0" err="1" smtClean="0">
                <a:solidFill>
                  <a:schemeClr val="accent5"/>
                </a:solidFill>
                <a:latin typeface="Constantia" pitchFamily="18" charset="0"/>
              </a:rPr>
              <a:t>Миронівській</a:t>
            </a:r>
            <a:r>
              <a:rPr lang="uk-UA" sz="2000" b="1" i="1" dirty="0" smtClean="0">
                <a:solidFill>
                  <a:schemeClr val="accent5"/>
                </a:solidFill>
                <a:latin typeface="Constantia" pitchFamily="18" charset="0"/>
              </a:rPr>
              <a:t>  землі.</a:t>
            </a:r>
            <a:endParaRPr lang="ru-RU" sz="2000" b="1" i="1" dirty="0">
              <a:solidFill>
                <a:schemeClr val="accent5"/>
              </a:solidFill>
              <a:latin typeface="Constantia" pitchFamily="18" charset="0"/>
            </a:endParaRPr>
          </a:p>
        </p:txBody>
      </p:sp>
      <p:pic>
        <p:nvPicPr>
          <p:cNvPr id="2054" name="Picture 6" descr="C:\Documents and Settings\Admin\Рабочий стол\РАМКИ ДО ПРЕЗЕНТАЦІЙ\церква Мироні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43000"/>
            <a:ext cx="4464496" cy="2400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385" y="6069161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9037"/>
            <a:ext cx="8172400" cy="1143000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Зустріч  учнів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із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шевченкознавцем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Сергієм </a:t>
            </a:r>
            <a:r>
              <a:rPr lang="uk-UA" sz="3200" b="1" i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Гальченком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</a:b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6" name="Picture 2" descr="C:\Documents and Settings\Admin\Рабочий стол\ЗУСТРІЧ З С.ГАЛЬЧЕНКОМ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033" y="1337337"/>
            <a:ext cx="6925533" cy="479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134" y="6127997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357" y="3429000"/>
            <a:ext cx="4340755" cy="216024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q"/>
            </a:pPr>
            <a:r>
              <a:rPr lang="uk-UA" sz="2800" b="1" i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uk-UA" sz="2800" b="1" i="1" dirty="0" smtClean="0">
                <a:solidFill>
                  <a:schemeClr val="accent5"/>
                </a:solidFill>
                <a:latin typeface="Constantia" pitchFamily="18" charset="0"/>
              </a:rPr>
              <a:t>Новий період творчості поета охоплює ці роки і пов'язаний з двома його подорожами на Україну</a:t>
            </a:r>
            <a:r>
              <a:rPr lang="uk-UA" sz="2800" b="1" i="1" dirty="0" smtClean="0">
                <a:solidFill>
                  <a:schemeClr val="accent5"/>
                </a:solidFill>
                <a:latin typeface="Constantia" pitchFamily="18" charset="0"/>
              </a:rPr>
              <a:t>.</a:t>
            </a:r>
            <a:br>
              <a:rPr lang="uk-UA" sz="2800" b="1" i="1" dirty="0" smtClean="0">
                <a:solidFill>
                  <a:schemeClr val="accent5"/>
                </a:solidFill>
                <a:latin typeface="Constantia" pitchFamily="18" charset="0"/>
              </a:rPr>
            </a:br>
            <a:r>
              <a:rPr lang="uk-UA" sz="2800" b="1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  <a:br>
              <a:rPr lang="uk-UA" sz="2800" b="1" i="1" dirty="0" smtClean="0">
                <a:solidFill>
                  <a:schemeClr val="accent5"/>
                </a:solidFill>
                <a:latin typeface="Constantia" pitchFamily="18" charset="0"/>
              </a:rPr>
            </a:br>
            <a:r>
              <a:rPr lang="uk-UA" sz="2800" b="1" i="1" dirty="0" smtClean="0">
                <a:solidFill>
                  <a:schemeClr val="accent5"/>
                </a:solidFill>
                <a:latin typeface="Constantia" pitchFamily="18" charset="0"/>
              </a:rPr>
              <a:t>За </a:t>
            </a:r>
            <a:r>
              <a:rPr lang="uk-UA" sz="2800" b="1" i="1" dirty="0" smtClean="0">
                <a:solidFill>
                  <a:schemeClr val="accent5"/>
                </a:solidFill>
                <a:latin typeface="Constantia" pitchFamily="18" charset="0"/>
              </a:rPr>
              <a:t>назвою збірки автографів “Три літа” творчість</a:t>
            </a:r>
            <a:r>
              <a:rPr lang="en-US" sz="2800" b="1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  <a:r>
              <a:rPr lang="uk-UA" sz="2800" b="1" i="1" dirty="0" smtClean="0">
                <a:solidFill>
                  <a:schemeClr val="accent5"/>
                </a:solidFill>
                <a:latin typeface="Constantia" pitchFamily="18" charset="0"/>
              </a:rPr>
              <a:t>Тараса Шевченка названо періодом </a:t>
            </a:r>
            <a:r>
              <a:rPr lang="uk-UA" sz="2800" b="1" i="1" dirty="0" err="1" smtClean="0">
                <a:solidFill>
                  <a:schemeClr val="accent5"/>
                </a:solidFill>
                <a:latin typeface="Constantia" pitchFamily="18" charset="0"/>
              </a:rPr>
              <a:t>“трьох</a:t>
            </a:r>
            <a:r>
              <a:rPr lang="uk-UA" sz="2800" b="1" i="1" dirty="0" smtClean="0">
                <a:solidFill>
                  <a:schemeClr val="accent5"/>
                </a:solidFill>
                <a:latin typeface="Constantia" pitchFamily="18" charset="0"/>
              </a:rPr>
              <a:t> </a:t>
            </a:r>
            <a:r>
              <a:rPr lang="uk-UA" sz="2800" b="1" i="1" dirty="0" err="1" smtClean="0">
                <a:solidFill>
                  <a:schemeClr val="accent5"/>
                </a:solidFill>
                <a:latin typeface="Constantia" pitchFamily="18" charset="0"/>
              </a:rPr>
              <a:t>літ”</a:t>
            </a:r>
            <a:r>
              <a:rPr lang="uk-UA" sz="2800" b="1" i="1" dirty="0" smtClean="0">
                <a:solidFill>
                  <a:schemeClr val="accent5"/>
                </a:solidFill>
                <a:latin typeface="Constantia" pitchFamily="18" charset="0"/>
              </a:rPr>
              <a:t>.</a:t>
            </a:r>
            <a:r>
              <a:rPr lang="uk-UA" sz="3100" b="1" i="1" dirty="0" smtClean="0">
                <a:solidFill>
                  <a:schemeClr val="accent5"/>
                </a:solidFill>
                <a:latin typeface="Constantia" pitchFamily="18" charset="0"/>
              </a:rPr>
              <a:t/>
            </a:r>
            <a:br>
              <a:rPr lang="uk-UA" sz="3100" b="1" i="1" dirty="0" smtClean="0">
                <a:solidFill>
                  <a:schemeClr val="accent5"/>
                </a:solidFill>
                <a:latin typeface="Constantia" pitchFamily="18" charset="0"/>
              </a:rPr>
            </a:br>
            <a:r>
              <a:rPr lang="uk-UA" sz="3100" b="1" i="1" dirty="0" smtClean="0">
                <a:solidFill>
                  <a:schemeClr val="accent5"/>
                </a:solidFill>
              </a:rPr>
              <a:t/>
            </a:r>
            <a:br>
              <a:rPr lang="uk-UA" sz="3100" b="1" i="1" dirty="0" smtClean="0">
                <a:solidFill>
                  <a:schemeClr val="accent5"/>
                </a:solidFill>
              </a:rPr>
            </a:br>
            <a:r>
              <a:rPr lang="ru-RU" sz="3100" dirty="0">
                <a:solidFill>
                  <a:schemeClr val="accent5"/>
                </a:solidFill>
                <a:latin typeface="Constantia" pitchFamily="18" charset="0"/>
              </a:rPr>
              <a:t/>
            </a:r>
            <a:br>
              <a:rPr lang="ru-RU" sz="3100" dirty="0">
                <a:solidFill>
                  <a:schemeClr val="accent5"/>
                </a:solidFill>
                <a:latin typeface="Constantia" pitchFamily="18" charset="0"/>
              </a:rPr>
            </a:br>
            <a:r>
              <a:rPr lang="uk-UA" sz="3100" b="1" dirty="0">
                <a:solidFill>
                  <a:schemeClr val="accent5"/>
                </a:solidFill>
                <a:latin typeface="Constantia" pitchFamily="18" charset="0"/>
              </a:rPr>
              <a:t> </a:t>
            </a:r>
            <a:r>
              <a:rPr lang="ru-RU" dirty="0">
                <a:solidFill>
                  <a:schemeClr val="accent5"/>
                </a:solidFill>
              </a:rPr>
              <a:t/>
            </a:r>
            <a:br>
              <a:rPr lang="ru-RU" dirty="0">
                <a:solidFill>
                  <a:schemeClr val="accent5"/>
                </a:solidFill>
              </a:rPr>
            </a:b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512403"/>
                </a:solidFill>
                <a:latin typeface="Constantia" pitchFamily="18" charset="0"/>
              </a:rPr>
              <a:t>Шевченко на Україні</a:t>
            </a:r>
            <a:endParaRPr lang="ru-RU" sz="3600" b="1" i="1" dirty="0">
              <a:solidFill>
                <a:srgbClr val="512403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83671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rgbClr val="002060"/>
                </a:solidFill>
                <a:latin typeface="Garamond" pitchFamily="18" charset="0"/>
              </a:rPr>
              <a:t>1843 — 184</a:t>
            </a: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</a:rPr>
              <a:t>5</a:t>
            </a:r>
            <a:r>
              <a:rPr lang="uk-UA" sz="28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uk-UA" sz="2800" b="1" i="1" dirty="0" smtClean="0">
                <a:solidFill>
                  <a:srgbClr val="002060"/>
                </a:solidFill>
                <a:latin typeface="Constantia" pitchFamily="18" charset="0"/>
              </a:rPr>
              <a:t>роки</a:t>
            </a:r>
            <a:r>
              <a:rPr lang="uk-UA" sz="28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endParaRPr lang="uk-UA" sz="2800" b="1" i="1" dirty="0" smtClean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712859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996" y="5984896"/>
            <a:ext cx="4304149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18450"/>
            <a:ext cx="5904656" cy="1872208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err="1" smtClean="0">
                <a:solidFill>
                  <a:srgbClr val="512403"/>
                </a:solidFill>
                <a:latin typeface="Constantia" pitchFamily="18" charset="0"/>
              </a:rPr>
              <a:t>Україно</a:t>
            </a:r>
            <a:r>
              <a:rPr lang="ru-RU" sz="3200" b="1" i="1" dirty="0" smtClean="0">
                <a:solidFill>
                  <a:srgbClr val="512403"/>
                </a:solidFill>
                <a:latin typeface="Constantia" pitchFamily="18" charset="0"/>
              </a:rPr>
              <a:t>! </a:t>
            </a:r>
            <a:r>
              <a:rPr lang="ru-RU" sz="3200" b="1" i="1" dirty="0" err="1" smtClean="0">
                <a:solidFill>
                  <a:srgbClr val="512403"/>
                </a:solidFill>
                <a:latin typeface="Constantia" pitchFamily="18" charset="0"/>
              </a:rPr>
              <a:t>Україно</a:t>
            </a:r>
            <a:r>
              <a:rPr lang="ru-RU" sz="3200" b="1" i="1" dirty="0" smtClean="0">
                <a:solidFill>
                  <a:srgbClr val="512403"/>
                </a:solidFill>
                <a:latin typeface="Constantia" pitchFamily="18" charset="0"/>
              </a:rPr>
              <a:t>!</a:t>
            </a:r>
            <a:br>
              <a:rPr lang="ru-RU" sz="3200" b="1" i="1" dirty="0" smtClean="0">
                <a:solidFill>
                  <a:srgbClr val="512403"/>
                </a:solidFill>
                <a:latin typeface="Constantia" pitchFamily="18" charset="0"/>
              </a:rPr>
            </a:br>
            <a:r>
              <a:rPr lang="ru-RU" sz="3200" b="1" i="1" dirty="0" err="1" smtClean="0">
                <a:solidFill>
                  <a:srgbClr val="512403"/>
                </a:solidFill>
                <a:latin typeface="Constantia" pitchFamily="18" charset="0"/>
              </a:rPr>
              <a:t>Серце</a:t>
            </a:r>
            <a:r>
              <a:rPr lang="ru-RU" sz="3200" b="1" i="1" dirty="0" smtClean="0">
                <a:solidFill>
                  <a:srgbClr val="512403"/>
                </a:solidFill>
                <a:latin typeface="Constantia" pitchFamily="18" charset="0"/>
              </a:rPr>
              <a:t> </a:t>
            </a:r>
            <a:r>
              <a:rPr lang="ru-RU" sz="3200" b="1" i="1" dirty="0" err="1" smtClean="0">
                <a:solidFill>
                  <a:srgbClr val="512403"/>
                </a:solidFill>
                <a:latin typeface="Constantia" pitchFamily="18" charset="0"/>
              </a:rPr>
              <a:t>моє</a:t>
            </a:r>
            <a:r>
              <a:rPr lang="ru-RU" sz="3200" b="1" i="1" dirty="0" smtClean="0">
                <a:solidFill>
                  <a:srgbClr val="512403"/>
                </a:solidFill>
                <a:latin typeface="Constantia" pitchFamily="18" charset="0"/>
              </a:rPr>
              <a:t>, Ненько! </a:t>
            </a:r>
            <a:r>
              <a:rPr lang="ru-RU" sz="3200" i="1" dirty="0" smtClean="0">
                <a:solidFill>
                  <a:srgbClr val="512403"/>
                </a:solidFill>
                <a:latin typeface="Constantia" pitchFamily="18" charset="0"/>
              </a:rPr>
              <a:t/>
            </a:r>
            <a:br>
              <a:rPr lang="ru-RU" sz="3200" i="1" dirty="0" smtClean="0">
                <a:solidFill>
                  <a:srgbClr val="512403"/>
                </a:solidFill>
                <a:latin typeface="Constantia" pitchFamily="18" charset="0"/>
              </a:rPr>
            </a:br>
            <a:endParaRPr lang="ru-RU" sz="3200" i="1" dirty="0">
              <a:solidFill>
                <a:srgbClr val="512403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28800"/>
            <a:ext cx="4042792" cy="5429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uk-UA" sz="2800" b="1" i="1" dirty="0" smtClean="0">
                <a:solidFill>
                  <a:srgbClr val="002060"/>
                </a:solidFill>
                <a:latin typeface="Constantia" pitchFamily="18" charset="0"/>
              </a:rPr>
              <a:t>Шевченкові твори – </a:t>
            </a:r>
            <a:r>
              <a:rPr lang="uk-UA" sz="2800" b="1" i="1" dirty="0" smtClean="0">
                <a:solidFill>
                  <a:srgbClr val="7E3804"/>
                </a:solidFill>
                <a:latin typeface="Constantia" pitchFamily="18" charset="0"/>
              </a:rPr>
              <a:t>це історико-культурні </a:t>
            </a:r>
            <a:r>
              <a:rPr lang="uk-UA" sz="2800" b="1" i="1" dirty="0" err="1" smtClean="0">
                <a:solidFill>
                  <a:srgbClr val="7E3804"/>
                </a:solidFill>
                <a:latin typeface="Constantia" pitchFamily="18" charset="0"/>
              </a:rPr>
              <a:t>пам</a:t>
            </a:r>
            <a:r>
              <a:rPr lang="ru-RU" sz="2800" b="1" i="1" dirty="0" smtClean="0">
                <a:solidFill>
                  <a:srgbClr val="7E3804"/>
                </a:solidFill>
                <a:latin typeface="Constantia" pitchFamily="18" charset="0"/>
              </a:rPr>
              <a:t>’</a:t>
            </a:r>
            <a:r>
              <a:rPr lang="uk-UA" sz="2800" b="1" i="1" dirty="0" smtClean="0">
                <a:solidFill>
                  <a:srgbClr val="7E3804"/>
                </a:solidFill>
                <a:latin typeface="Constantia" pitchFamily="18" charset="0"/>
              </a:rPr>
              <a:t>ятки, що житимуть віки, як живуть у народі перекази про народних героїв.</a:t>
            </a:r>
          </a:p>
          <a:p>
            <a:pPr>
              <a:buFont typeface="Wingdings" pitchFamily="2" charset="2"/>
              <a:buChar char="q"/>
            </a:pPr>
            <a:endParaRPr lang="uk-UA" sz="28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i="1" dirty="0" err="1" smtClean="0">
                <a:solidFill>
                  <a:srgbClr val="002060"/>
                </a:solidFill>
                <a:latin typeface="Constantia" pitchFamily="18" charset="0"/>
              </a:rPr>
              <a:t>Шевченкові</a:t>
            </a: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 твори </a:t>
            </a:r>
            <a:r>
              <a:rPr lang="ru-RU" sz="2800" b="1" i="1" dirty="0" err="1" smtClean="0">
                <a:solidFill>
                  <a:srgbClr val="7E3804"/>
                </a:solidFill>
                <a:latin typeface="Constantia" pitchFamily="18" charset="0"/>
              </a:rPr>
              <a:t>захоплено</a:t>
            </a:r>
            <a:r>
              <a:rPr lang="ru-RU" sz="2800" b="1" i="1" dirty="0" smtClean="0">
                <a:solidFill>
                  <a:srgbClr val="7E3804"/>
                </a:solidFill>
                <a:latin typeface="Constantia" pitchFamily="18" charset="0"/>
              </a:rPr>
              <a:t> читали </a:t>
            </a:r>
            <a:r>
              <a:rPr lang="ru-RU" sz="2800" b="1" i="1" dirty="0" err="1" smtClean="0">
                <a:solidFill>
                  <a:srgbClr val="7E3804"/>
                </a:solidFill>
                <a:latin typeface="Constantia" pitchFamily="18" charset="0"/>
              </a:rPr>
              <a:t>і</a:t>
            </a:r>
            <a:r>
              <a:rPr lang="ru-RU" sz="28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2800" b="1" i="1" dirty="0" err="1" smtClean="0">
                <a:solidFill>
                  <a:srgbClr val="7E3804"/>
                </a:solidFill>
                <a:latin typeface="Constantia" pitchFamily="18" charset="0"/>
              </a:rPr>
              <a:t>селяни</a:t>
            </a:r>
            <a:r>
              <a:rPr lang="ru-RU" sz="2800" b="1" i="1" dirty="0" smtClean="0">
                <a:solidFill>
                  <a:srgbClr val="7E3804"/>
                </a:solidFill>
                <a:latin typeface="Constantia" pitchFamily="18" charset="0"/>
              </a:rPr>
              <a:t>, </a:t>
            </a:r>
            <a:r>
              <a:rPr lang="ru-RU" sz="2800" b="1" i="1" dirty="0" err="1" smtClean="0">
                <a:solidFill>
                  <a:srgbClr val="7E3804"/>
                </a:solidFill>
                <a:latin typeface="Constantia" pitchFamily="18" charset="0"/>
              </a:rPr>
              <a:t>і</a:t>
            </a:r>
            <a:r>
              <a:rPr lang="ru-RU" sz="28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2800" b="1" i="1" dirty="0" err="1" smtClean="0">
                <a:solidFill>
                  <a:srgbClr val="7E3804"/>
                </a:solidFill>
                <a:latin typeface="Constantia" pitchFamily="18" charset="0"/>
              </a:rPr>
              <a:t>дворяни</a:t>
            </a:r>
            <a:r>
              <a:rPr lang="ru-RU" sz="2800" b="1" i="1" dirty="0" smtClean="0">
                <a:solidFill>
                  <a:srgbClr val="7E3804"/>
                </a:solidFill>
                <a:latin typeface="Constantia" pitchFamily="18" charset="0"/>
              </a:rPr>
              <a:t>, </a:t>
            </a:r>
            <a:r>
              <a:rPr lang="ru-RU" sz="2800" b="1" i="1" dirty="0" err="1" smtClean="0">
                <a:solidFill>
                  <a:srgbClr val="7E3804"/>
                </a:solidFill>
                <a:latin typeface="Constantia" pitchFamily="18" charset="0"/>
              </a:rPr>
              <a:t>оскільки</a:t>
            </a:r>
            <a:r>
              <a:rPr lang="ru-RU" sz="2800" b="1" i="1" dirty="0" smtClean="0">
                <a:solidFill>
                  <a:srgbClr val="7E3804"/>
                </a:solidFill>
                <a:latin typeface="Constantia" pitchFamily="18" charset="0"/>
              </a:rPr>
              <a:t> вони </a:t>
            </a:r>
            <a:r>
              <a:rPr lang="ru-RU" sz="2800" b="1" i="1" dirty="0" err="1" smtClean="0">
                <a:solidFill>
                  <a:srgbClr val="7E3804"/>
                </a:solidFill>
                <a:latin typeface="Constantia" pitchFamily="18" charset="0"/>
              </a:rPr>
              <a:t>знаходили</a:t>
            </a:r>
            <a:r>
              <a:rPr lang="ru-RU" sz="2800" b="1" i="1" dirty="0" smtClean="0">
                <a:solidFill>
                  <a:srgbClr val="7E3804"/>
                </a:solidFill>
                <a:latin typeface="Constantia" pitchFamily="18" charset="0"/>
              </a:rPr>
              <a:t> в них </a:t>
            </a:r>
            <a:r>
              <a:rPr lang="ru-RU" sz="2800" b="1" i="1" dirty="0" err="1" smtClean="0">
                <a:solidFill>
                  <a:srgbClr val="7E3804"/>
                </a:solidFill>
                <a:latin typeface="Constantia" pitchFamily="18" charset="0"/>
              </a:rPr>
              <a:t>відображення</a:t>
            </a:r>
            <a:r>
              <a:rPr lang="ru-RU" sz="28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2800" b="1" i="1" dirty="0" err="1" smtClean="0">
                <a:solidFill>
                  <a:srgbClr val="7E3804"/>
                </a:solidFill>
                <a:latin typeface="Constantia" pitchFamily="18" charset="0"/>
              </a:rPr>
              <a:t>своїх</a:t>
            </a:r>
            <a:r>
              <a:rPr lang="ru-RU" sz="2800" b="1" i="1" dirty="0" smtClean="0">
                <a:solidFill>
                  <a:srgbClr val="7E3804"/>
                </a:solidFill>
                <a:latin typeface="Constantia" pitchFamily="18" charset="0"/>
              </a:rPr>
              <a:t> </a:t>
            </a:r>
            <a:r>
              <a:rPr lang="ru-RU" sz="2800" b="1" i="1" dirty="0" err="1" smtClean="0">
                <a:solidFill>
                  <a:srgbClr val="7E3804"/>
                </a:solidFill>
                <a:latin typeface="Constantia" pitchFamily="18" charset="0"/>
              </a:rPr>
              <a:t>інтересів</a:t>
            </a:r>
            <a:r>
              <a:rPr lang="ru-RU" sz="2800" b="1" i="1" dirty="0" smtClean="0">
                <a:solidFill>
                  <a:srgbClr val="7E3804"/>
                </a:solidFill>
                <a:latin typeface="Constantia" pitchFamily="18" charset="0"/>
              </a:rPr>
              <a:t>.</a:t>
            </a:r>
            <a:endParaRPr lang="ru-RU" sz="2800" b="1" i="1" dirty="0">
              <a:solidFill>
                <a:srgbClr val="7E3804"/>
              </a:solidFill>
              <a:latin typeface="Constantia" pitchFamily="18" charset="0"/>
            </a:endParaRPr>
          </a:p>
        </p:txBody>
      </p:sp>
      <p:pic>
        <p:nvPicPr>
          <p:cNvPr id="6" name="Picture 4" descr="C:\Documents and Settings\Admin\Рабочий стол\5-томник Шевчен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801" y="1320384"/>
            <a:ext cx="3102345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346" y="5961047"/>
            <a:ext cx="4304149" cy="652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3856451"/>
            <a:ext cx="2517866" cy="1944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1111</TotalTime>
  <Words>1013</Words>
  <Application>Microsoft Office PowerPoint</Application>
  <PresentationFormat>Экран (4:3)</PresentationFormat>
  <Paragraphs>205</Paragraphs>
  <Slides>27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Calibri</vt:lpstr>
      <vt:lpstr>Constantia</vt:lpstr>
      <vt:lpstr>Corbel</vt:lpstr>
      <vt:lpstr>Garamond</vt:lpstr>
      <vt:lpstr>Gill Sans MT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                   Благословен той день і час, Коли прослалась килимами Земля, яку сходив Тарас Малими босими ногами,                                                                                          Земля, яку скропив Тарас Дрібними росами-сльозами.</vt:lpstr>
      <vt:lpstr>Презентация PowerPoint</vt:lpstr>
      <vt:lpstr>Презентация PowerPoint</vt:lpstr>
      <vt:lpstr>Презентация PowerPoint</vt:lpstr>
      <vt:lpstr>Перебування поета на Київщині</vt:lpstr>
      <vt:lpstr>Зустріч  учнів із шевченкознавцем Сергієм Гальченком </vt:lpstr>
      <vt:lpstr> Новий період творчості поета охоплює ці роки і пов'язаний з двома його подорожами на Україну.   За назвою збірки автографів “Три літа” творчість Тараса Шевченка названо періодом “трьох літ”.     </vt:lpstr>
      <vt:lpstr>Україно! Україно! Серце моє, Ненько!  </vt:lpstr>
      <vt:lpstr>Презентация PowerPoint</vt:lpstr>
      <vt:lpstr>Презентация PowerPoint</vt:lpstr>
      <vt:lpstr>Потіцький маєток Тарновських</vt:lpstr>
      <vt:lpstr>На Київщині Шевченком створено  5 малюнків</vt:lpstr>
      <vt:lpstr>Кінець серпня 1845.  Комора в Потоках </vt:lpstr>
      <vt:lpstr>Цикл «Шевченкіана України: Тарасовими шляхами»</vt:lpstr>
      <vt:lpstr>Вулиці Миронівського району, названі іменем Тараса Шевченка</vt:lpstr>
      <vt:lpstr> Пам'ятники  Тарасові Шевченку </vt:lpstr>
      <vt:lpstr>Шевченкіана Миронівського краю  </vt:lpstr>
      <vt:lpstr>Слово, пісне, думо кобзарева!  Ти - окраса нашого життя.</vt:lpstr>
      <vt:lpstr>Ми чуємо тебе, Кобзарю, крізь століття,  Тебе своїм сучасником звемо. </vt:lpstr>
      <vt:lpstr> ПОЕЗІЯ ПЕРЕМОЖЦЯ ОБЛАСНОГО  КОНКУРСУ  УЧНІВСЬКОЇ І  СТУДЕНТСЬКОЇ ТВОРЧОСТІ «ОБ’ЄДНАЙМОСЯ Ж, БРАТИ МОЇ!», вихованки гуртка “Журналіст” ЦДЮТ   </vt:lpstr>
      <vt:lpstr>Національний музей  Тараса Шевченка</vt:lpstr>
      <vt:lpstr>Презентация PowerPoint</vt:lpstr>
      <vt:lpstr>Презентация PowerPoint</vt:lpstr>
      <vt:lpstr>У росяні вінки заплетені суцвіття  До ніг тобі, титане, кладемо. </vt:lpstr>
      <vt:lpstr>Презентация PowerPoint</vt:lpstr>
      <vt:lpstr>Дякую  за увагу!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Zxxxx</cp:lastModifiedBy>
  <cp:revision>148</cp:revision>
  <dcterms:created xsi:type="dcterms:W3CDTF">2014-02-11T16:42:48Z</dcterms:created>
  <dcterms:modified xsi:type="dcterms:W3CDTF">2016-12-21T19:14:38Z</dcterms:modified>
</cp:coreProperties>
</file>