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83" r:id="rId3"/>
    <p:sldId id="284" r:id="rId4"/>
    <p:sldId id="285" r:id="rId5"/>
    <p:sldId id="286" r:id="rId6"/>
    <p:sldId id="287" r:id="rId7"/>
    <p:sldId id="289" r:id="rId8"/>
    <p:sldId id="257" r:id="rId9"/>
    <p:sldId id="290" r:id="rId10"/>
    <p:sldId id="258" r:id="rId11"/>
    <p:sldId id="260" r:id="rId12"/>
    <p:sldId id="267" r:id="rId13"/>
    <p:sldId id="291" r:id="rId14"/>
    <p:sldId id="265" r:id="rId15"/>
    <p:sldId id="271" r:id="rId16"/>
    <p:sldId id="293" r:id="rId17"/>
    <p:sldId id="274" r:id="rId18"/>
    <p:sldId id="275" r:id="rId19"/>
    <p:sldId id="270" r:id="rId20"/>
    <p:sldId id="295" r:id="rId21"/>
    <p:sldId id="296" r:id="rId22"/>
    <p:sldId id="282" r:id="rId23"/>
    <p:sldId id="29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6DA3-A222-40ED-919E-22BA6C56D266}" type="datetimeFigureOut">
              <a:rPr lang="ru-RU" smtClean="0"/>
              <a:t>08.12.2016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DF7-1555-46C8-B2FF-08A09EACBD1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6DA3-A222-40ED-919E-22BA6C56D266}" type="datetimeFigureOut">
              <a:rPr lang="ru-RU" smtClean="0"/>
              <a:t>08.12.2016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DF7-1555-46C8-B2FF-08A09EACBD1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6DA3-A222-40ED-919E-22BA6C56D266}" type="datetimeFigureOut">
              <a:rPr lang="ru-RU" smtClean="0"/>
              <a:t>08.12.2016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DF7-1555-46C8-B2FF-08A09EACBD1E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6DA3-A222-40ED-919E-22BA6C56D266}" type="datetimeFigureOut">
              <a:rPr lang="ru-RU" smtClean="0"/>
              <a:t>08.12.2016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DF7-1555-46C8-B2FF-08A09EACBD1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6DA3-A222-40ED-919E-22BA6C56D266}" type="datetimeFigureOut">
              <a:rPr lang="ru-RU" smtClean="0"/>
              <a:t>08.12.2016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DF7-1555-46C8-B2FF-08A09EACBD1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6DA3-A222-40ED-919E-22BA6C56D266}" type="datetimeFigureOut">
              <a:rPr lang="ru-RU" smtClean="0"/>
              <a:t>08.12.2016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DF7-1555-46C8-B2FF-08A09EACBD1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6DA3-A222-40ED-919E-22BA6C56D266}" type="datetimeFigureOut">
              <a:rPr lang="ru-RU" smtClean="0"/>
              <a:t>08.12.2016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DF7-1555-46C8-B2FF-08A09EACBD1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6DA3-A222-40ED-919E-22BA6C56D266}" type="datetimeFigureOut">
              <a:rPr lang="ru-RU" smtClean="0"/>
              <a:t>08.12.2016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DF7-1555-46C8-B2FF-08A09EACBD1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6DA3-A222-40ED-919E-22BA6C56D266}" type="datetimeFigureOut">
              <a:rPr lang="ru-RU" smtClean="0"/>
              <a:t>08.12.2016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DF7-1555-46C8-B2FF-08A09EACBD1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6DA3-A222-40ED-919E-22BA6C56D266}" type="datetimeFigureOut">
              <a:rPr lang="ru-RU" smtClean="0"/>
              <a:t>08.12.2016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DF7-1555-46C8-B2FF-08A09EACBD1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E6DA3-A222-40ED-919E-22BA6C56D266}" type="datetimeFigureOut">
              <a:rPr lang="ru-RU" smtClean="0"/>
              <a:t>08.12.2016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DF7-1555-46C8-B2FF-08A09EACBD1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A0E6DA3-A222-40ED-919E-22BA6C56D266}" type="datetimeFigureOut">
              <a:rPr lang="ru-RU" smtClean="0"/>
              <a:t>08.12.2016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6091DF7-1555-46C8-B2FF-08A09EACBD1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8013" y="332656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Book Antiqua" pitchFamily="18" charset="0"/>
              </a:rPr>
              <a:t/>
            </a:r>
            <a:br>
              <a:rPr lang="uk-UA" dirty="0" smtClean="0">
                <a:latin typeface="Book Antiqua" pitchFamily="18" charset="0"/>
              </a:rPr>
            </a:br>
            <a:r>
              <a:rPr lang="uk-UA" dirty="0">
                <a:latin typeface="Book Antiqua" pitchFamily="18" charset="0"/>
              </a:rPr>
              <a:t/>
            </a:r>
            <a:br>
              <a:rPr lang="uk-UA" dirty="0">
                <a:latin typeface="Book Antiqua" pitchFamily="18" charset="0"/>
              </a:rPr>
            </a:br>
            <a:r>
              <a:rPr lang="uk-UA" dirty="0" smtClean="0">
                <a:latin typeface="Book Antiqua" pitchFamily="18" charset="0"/>
              </a:rPr>
              <a:t/>
            </a:r>
            <a:br>
              <a:rPr lang="uk-UA" dirty="0" smtClean="0">
                <a:latin typeface="Book Antiqua" pitchFamily="18" charset="0"/>
              </a:rPr>
            </a:br>
            <a:r>
              <a:rPr lang="uk-UA" dirty="0">
                <a:latin typeface="Book Antiqua" pitchFamily="18" charset="0"/>
              </a:rPr>
              <a:t/>
            </a:r>
            <a:br>
              <a:rPr lang="uk-UA" dirty="0">
                <a:latin typeface="Book Antiqua" pitchFamily="18" charset="0"/>
              </a:rPr>
            </a:br>
            <a:r>
              <a:rPr lang="uk-UA" dirty="0" smtClean="0">
                <a:latin typeface="Book Antiqua" pitchFamily="18" charset="0"/>
              </a:rPr>
              <a:t/>
            </a:r>
            <a:br>
              <a:rPr lang="uk-UA" dirty="0" smtClean="0">
                <a:latin typeface="Book Antiqua" pitchFamily="18" charset="0"/>
              </a:rPr>
            </a:br>
            <a:endParaRPr lang="ru-RU" dirty="0">
              <a:latin typeface="Book Antiqua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33400" y="2780928"/>
            <a:ext cx="7854696" cy="2520280"/>
          </a:xfrm>
        </p:spPr>
        <p:txBody>
          <a:bodyPr>
            <a:normAutofit/>
          </a:bodyPr>
          <a:lstStyle/>
          <a:p>
            <a:pPr algn="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Розум 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полягає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тільки у знанні,</a:t>
            </a:r>
          </a:p>
          <a:p>
            <a:pPr algn="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але й у вмінні </a:t>
            </a:r>
          </a:p>
          <a:p>
            <a:pPr algn="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застосувати знання на ділі</a:t>
            </a:r>
          </a:p>
          <a:p>
            <a:pPr algn="r"/>
            <a:endParaRPr lang="uk-U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Арістотель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4536504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71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АЦІЯ\ALLA\зоологія\картинки\тваринки\photo_1_9576122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4" t="7241" r="12561" b="22623"/>
          <a:stretch/>
        </p:blipFill>
        <p:spPr bwMode="auto">
          <a:xfrm>
            <a:off x="755576" y="3342485"/>
            <a:ext cx="352839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3" y="691377"/>
            <a:ext cx="3397114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486" y="3342485"/>
            <a:ext cx="3528393" cy="276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30711"/>
            <a:ext cx="5616624" cy="28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621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ДОКУМЕНТАЦІЯ\ALLA\зоологія\картинки\тваринки\0a339848d909cfdfc2599c74529a210a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73016"/>
            <a:ext cx="3743063" cy="3164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ДОКУМЕНТАЦІЯ\ALLA\зоологія\картинки\0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7022"/>
            <a:ext cx="4399790" cy="293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ДОКУМЕНТАЦІЯ\ALLA\зоологія\картинки\0_7ebe6_9cc66501_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01966"/>
            <a:ext cx="5048470" cy="324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:\ДОКУМЕНТАЦІЯ\ALLA\зоологія\картинки\0a294690f4bc307f2bf4645abecee9f6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036" y="427022"/>
            <a:ext cx="4100436" cy="3075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0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4071" y="0"/>
            <a:ext cx="7920880" cy="833264"/>
          </a:xfrm>
        </p:spPr>
        <p:txBody>
          <a:bodyPr>
            <a:normAutofit/>
          </a:bodyPr>
          <a:lstStyle/>
          <a:p>
            <a:pPr algn="l"/>
            <a:r>
              <a:rPr lang="uk-UA" dirty="0" smtClean="0"/>
              <a:t>Розміри тіла ссавців</a:t>
            </a:r>
            <a:endParaRPr lang="ru-RU" dirty="0"/>
          </a:p>
        </p:txBody>
      </p:sp>
      <p:pic>
        <p:nvPicPr>
          <p:cNvPr id="7170" name="Picture 2" descr="D:\ДОКУМЕНТАЦІЯ\ALLA\зоологія\картинки\тваринки\ht_beluga_whale1_061022_ss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78" y="980728"/>
            <a:ext cx="4013381" cy="310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ДОКУМЕНТАЦІЯ\ALLA\зоологія\картинки\africanskii-slon29-596x6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7859" y="909657"/>
            <a:ext cx="3054474" cy="3177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ДОКУМЕНТАЦІЯ\ALLA\зоологія\картинки\pygmy_shrew_27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78" y="4214813"/>
            <a:ext cx="3545206" cy="216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ДОКУМЕНТАЦІЯ\ALLA\зоологія\картинки\r05st07im0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214813"/>
            <a:ext cx="1759831" cy="216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D:\ДОКУМЕНТАЦІЯ\ALLA\зоологія\картинки\piskor.najmensi_suncus.etruscu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4214812"/>
            <a:ext cx="2879947" cy="209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25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Зовнішня будова ссавців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uk-UA" dirty="0" smtClean="0"/>
              <a:t>Ящірка прудка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9517" y="3429000"/>
            <a:ext cx="3596217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uk-UA" dirty="0" smtClean="0"/>
              <a:t>Собака свійська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7649" y="3429000"/>
            <a:ext cx="3597451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7313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54" y="21703"/>
            <a:ext cx="8946233" cy="779512"/>
          </a:xfrm>
        </p:spPr>
        <p:txBody>
          <a:bodyPr>
            <a:normAutofit/>
          </a:bodyPr>
          <a:lstStyle/>
          <a:p>
            <a:pPr algn="ctr"/>
            <a:r>
              <a:rPr lang="uk-UA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Покриви 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D:\ДОКУМЕНТАЦІЯ\ALLA\зоологія\картинки\064c2255567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2129433" cy="3154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ДОКУМЕНТАЦІЯ\ALLA\зоологія\картинки\funnyanim39_768x5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468" y="913340"/>
            <a:ext cx="2100064" cy="3150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ДОКУМЕНТАЦІЯ\ALLA\зоологія\картинки\article-1103010-01FFB4F000000578-693_233x257_popup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6" r="10669"/>
          <a:stretch/>
        </p:blipFill>
        <p:spPr bwMode="auto">
          <a:xfrm>
            <a:off x="6372200" y="889652"/>
            <a:ext cx="2759224" cy="317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ДОКУМЕНТАЦІЯ\ALLA\зоологія\картинки\mole_3a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3" r="11825"/>
          <a:stretch/>
        </p:blipFill>
        <p:spPr bwMode="auto">
          <a:xfrm>
            <a:off x="4286451" y="889652"/>
            <a:ext cx="2375452" cy="317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ДОКУМЕНТАЦІЯ\ALLA\зоологія\картинки\walrus-pair_9026_600x45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5" y="4063436"/>
            <a:ext cx="3643767" cy="273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D:\ДОКУМЕНТАЦІЯ\ALLA\зоологія\картинки\664px-Springbok_Namibi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432" y="4063435"/>
            <a:ext cx="3162300" cy="2732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D:\ДОКУМЕНТАЦІЯ\ALLA\зоологія\картинки\pork22008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" t="20320"/>
          <a:stretch/>
        </p:blipFill>
        <p:spPr bwMode="auto">
          <a:xfrm>
            <a:off x="6661902" y="4063435"/>
            <a:ext cx="2514139" cy="278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86102" y="188640"/>
            <a:ext cx="5112568" cy="792088"/>
          </a:xfrm>
        </p:spPr>
        <p:txBody>
          <a:bodyPr>
            <a:normAutofit/>
          </a:bodyPr>
          <a:lstStyle/>
          <a:p>
            <a:r>
              <a:rPr lang="uk-UA" dirty="0" smtClean="0"/>
              <a:t>Шерсть у ссавців</a:t>
            </a:r>
            <a:endParaRPr lang="ru-RU" dirty="0"/>
          </a:p>
        </p:txBody>
      </p:sp>
      <p:pic>
        <p:nvPicPr>
          <p:cNvPr id="1026" name="Picture 2" descr="D:\ДОКУМЕНТАЦІЯ\ALLA\зоологія\картинки\fu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20" y="1196752"/>
            <a:ext cx="7195932" cy="2959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218991"/>
              </p:ext>
            </p:extLst>
          </p:nvPr>
        </p:nvGraphicFramePr>
        <p:xfrm>
          <a:off x="467545" y="4797152"/>
          <a:ext cx="7848870" cy="1080120"/>
        </p:xfrm>
        <a:graphic>
          <a:graphicData uri="http://schemas.openxmlformats.org/drawingml/2006/table">
            <a:tbl>
              <a:tblPr firstRow="1" firstCol="1" bandRow="1"/>
              <a:tblGrid>
                <a:gridCol w="2616039"/>
                <a:gridCol w="2616039"/>
                <a:gridCol w="2616792"/>
              </a:tblGrid>
              <a:tr h="540060"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effectLst/>
                          <a:latin typeface="Book Antiqua"/>
                          <a:ea typeface="Calibri"/>
                          <a:cs typeface="Times New Roman"/>
                        </a:rPr>
                        <a:t>       Довге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effectLst/>
                          <a:latin typeface="Book Antiqua"/>
                          <a:ea typeface="Calibri"/>
                          <a:cs typeface="Times New Roman"/>
                        </a:rPr>
                        <a:t>     Коротке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effectLst/>
                          <a:latin typeface="Book Antiqua"/>
                          <a:ea typeface="Calibri"/>
                          <a:cs typeface="Times New Roman"/>
                        </a:rPr>
                        <a:t>      Чутливе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Book Antiqua"/>
                          <a:ea typeface="Calibri"/>
                          <a:cs typeface="Times New Roman"/>
                        </a:rPr>
                        <a:t>       </a:t>
                      </a:r>
                      <a:r>
                        <a:rPr lang="uk-UA" sz="2400" dirty="0" smtClean="0">
                          <a:effectLst/>
                          <a:latin typeface="Book Antiqua"/>
                          <a:ea typeface="Calibri"/>
                          <a:cs typeface="Times New Roman"/>
                        </a:rPr>
                        <a:t>шерсть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Book Antiqua"/>
                          <a:ea typeface="Calibri"/>
                          <a:cs typeface="Times New Roman"/>
                        </a:rPr>
                        <a:t>    підшерстя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Book Antiqua"/>
                          <a:ea typeface="Calibri"/>
                          <a:cs typeface="Times New Roman"/>
                        </a:rPr>
                        <a:t>       </a:t>
                      </a:r>
                      <a:r>
                        <a:rPr lang="uk-UA" sz="2400" dirty="0" smtClean="0">
                          <a:effectLst/>
                          <a:latin typeface="Book Antiqua"/>
                          <a:ea typeface="Calibri"/>
                          <a:cs typeface="Times New Roman"/>
                        </a:rPr>
                        <a:t>вібриси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020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7835208" cy="1440160"/>
          </a:xfrm>
        </p:spPr>
        <p:txBody>
          <a:bodyPr>
            <a:normAutofit fontScale="90000"/>
          </a:bodyPr>
          <a:lstStyle/>
          <a:p>
            <a:pPr marR="45720" lvl="0">
              <a:spcBef>
                <a:spcPct val="20000"/>
              </a:spcBef>
            </a:pP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sz="2600" b="0" dirty="0" smtClean="0">
                <a:ln>
                  <a:noFill/>
                </a:ln>
                <a:solidFill>
                  <a:prstClr val="white"/>
                </a:solidFill>
                <a:effectLst/>
                <a:latin typeface="Constantia"/>
                <a:ea typeface="+mn-ea"/>
                <a:cs typeface="+mn-cs"/>
              </a:rPr>
              <a:t/>
            </a:r>
            <a:br>
              <a:rPr lang="uk-UA" sz="2600" b="0" dirty="0" smtClean="0">
                <a:ln>
                  <a:noFill/>
                </a:ln>
                <a:solidFill>
                  <a:prstClr val="white"/>
                </a:solidFill>
                <a:effectLst/>
                <a:latin typeface="Constantia"/>
                <a:ea typeface="+mn-ea"/>
                <a:cs typeface="+mn-cs"/>
              </a:rPr>
            </a:br>
            <a:r>
              <a:rPr lang="ru-RU" sz="2600" b="0" dirty="0" smtClean="0">
                <a:ln>
                  <a:noFill/>
                </a:ln>
                <a:solidFill>
                  <a:prstClr val="white"/>
                </a:solidFill>
                <a:effectLst/>
                <a:latin typeface="Constantia"/>
                <a:ea typeface="+mn-ea"/>
                <a:cs typeface="+mn-cs"/>
              </a:rPr>
              <a:t/>
            </a:r>
            <a:br>
              <a:rPr lang="ru-RU" sz="2600" b="0" dirty="0" smtClean="0">
                <a:ln>
                  <a:noFill/>
                </a:ln>
                <a:solidFill>
                  <a:prstClr val="white"/>
                </a:solidFill>
                <a:effectLst/>
                <a:latin typeface="Constantia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2644" y="836712"/>
            <a:ext cx="7772400" cy="720080"/>
          </a:xfrm>
        </p:spPr>
        <p:txBody>
          <a:bodyPr>
            <a:normAutofit/>
          </a:bodyPr>
          <a:lstStyle/>
          <a:p>
            <a:r>
              <a:rPr lang="uk-UA" sz="3600" dirty="0" smtClean="0"/>
              <a:t>Вібриси</a:t>
            </a:r>
            <a:endParaRPr lang="ru-RU" sz="3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51264"/>
            <a:ext cx="315753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340768"/>
            <a:ext cx="4316413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150" y="4382418"/>
            <a:ext cx="3048000" cy="203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85572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181610"/>
              </p:ext>
            </p:extLst>
          </p:nvPr>
        </p:nvGraphicFramePr>
        <p:xfrm>
          <a:off x="467544" y="404664"/>
          <a:ext cx="8132888" cy="1424692"/>
        </p:xfrm>
        <a:graphic>
          <a:graphicData uri="http://schemas.openxmlformats.org/drawingml/2006/table">
            <a:tbl>
              <a:tblPr firstRow="1" firstCol="1" bandRow="1"/>
              <a:tblGrid>
                <a:gridCol w="2033222"/>
                <a:gridCol w="2033222"/>
                <a:gridCol w="2033222"/>
                <a:gridCol w="2033222"/>
              </a:tblGrid>
              <a:tr h="712346"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Book Antiqua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effectLst/>
                          <a:latin typeface="Book Antiqua"/>
                          <a:ea typeface="Calibri"/>
                          <a:cs typeface="Times New Roman"/>
                        </a:rPr>
                        <a:t> Залози 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effectLst/>
                          <a:latin typeface="Book Antiqua"/>
                          <a:ea typeface="Calibri"/>
                          <a:cs typeface="Times New Roman"/>
                        </a:rPr>
                        <a:t>ссавців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Book Antiqua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346"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Book Antiqua"/>
                          <a:ea typeface="Calibri"/>
                          <a:cs typeface="Times New Roman"/>
                        </a:rPr>
                        <a:t>Потові 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Book Antiqua"/>
                          <a:ea typeface="Calibri"/>
                          <a:cs typeface="Times New Roman"/>
                        </a:rPr>
                        <a:t>Сальні 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Book Antiqua"/>
                          <a:ea typeface="Calibri"/>
                          <a:cs typeface="Times New Roman"/>
                        </a:rPr>
                        <a:t>Пахучі 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  <a:latin typeface="Book Antiqua"/>
                          <a:ea typeface="Calibri"/>
                          <a:cs typeface="Times New Roman"/>
                        </a:rPr>
                        <a:t>Молочні 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4" name="Picture 2" descr="D:\ДОКУМЕНТАЦІЯ\ALLA\зоологія\картинки\meto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572" y="2713507"/>
            <a:ext cx="1516089" cy="260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ДОКУМЕНТАЦІЯ\ALLA\зоологія\картинки\000350_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" t="1880" r="38233" b="17391"/>
          <a:stretch/>
        </p:blipFill>
        <p:spPr bwMode="auto">
          <a:xfrm>
            <a:off x="6306811" y="2813212"/>
            <a:ext cx="2837189" cy="240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ДОКУМЕНТАЦІЯ\ALLA\зоологія\картинки\sebum_1_24_b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60828"/>
            <a:ext cx="2304256" cy="4105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53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7824" y="476672"/>
            <a:ext cx="4110608" cy="1080120"/>
          </a:xfrm>
        </p:spPr>
        <p:txBody>
          <a:bodyPr/>
          <a:lstStyle/>
          <a:p>
            <a:pPr algn="l"/>
            <a:r>
              <a:rPr lang="uk-UA" dirty="0" smtClean="0">
                <a:latin typeface="Book Antiqua" pitchFamily="18" charset="0"/>
              </a:rPr>
              <a:t>МУСКУС - 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772816"/>
            <a:ext cx="8424936" cy="1584176"/>
          </a:xfrm>
        </p:spPr>
        <p:txBody>
          <a:bodyPr/>
          <a:lstStyle/>
          <a:p>
            <a:r>
              <a:rPr lang="uk-UA" dirty="0" smtClean="0"/>
              <a:t>– </a:t>
            </a:r>
            <a:r>
              <a:rPr lang="uk-UA" dirty="0"/>
              <a:t>речовини для приваблювання протилежної статі, мічення своєї території,  в деяких видів для відлякування. </a:t>
            </a:r>
            <a:endParaRPr lang="ru-RU" dirty="0"/>
          </a:p>
        </p:txBody>
      </p:sp>
      <p:pic>
        <p:nvPicPr>
          <p:cNvPr id="4099" name="Picture 3" descr="D:\ДОКУМЕНТАЦІЯ\ALLA\зоологія\картинки\koala450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7" y="6470"/>
            <a:ext cx="2481110" cy="26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ДОКУМЕНТАЦІЯ\ALLA\зоологія\картинки\800px-Ild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89040"/>
            <a:ext cx="4314056" cy="2734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" descr="D:\ДОКУМЕНТАЦІЯ\ALLA\зоологія\картинки\mzl.jeoghfcu.320x480-7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5" t="30435" r="8424" b="27500"/>
          <a:stretch/>
        </p:blipFill>
        <p:spPr bwMode="auto">
          <a:xfrm>
            <a:off x="5076056" y="3789040"/>
            <a:ext cx="3744416" cy="27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856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260648"/>
            <a:ext cx="3672408" cy="936104"/>
          </a:xfrm>
        </p:spPr>
        <p:txBody>
          <a:bodyPr/>
          <a:lstStyle/>
          <a:p>
            <a:pPr algn="l"/>
            <a:r>
              <a:rPr lang="uk-UA" dirty="0" smtClean="0">
                <a:latin typeface="Book Antiqua" pitchFamily="18" charset="0"/>
              </a:rPr>
              <a:t>    </a:t>
            </a:r>
            <a:r>
              <a:rPr lang="uk-UA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Зуби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1027" name="Picture 3" descr="D:\ДОКУМЕНТАЦІЯ\ALLA\зоологія\картинки\090803-mouse-green-tooth-stem-cells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484784"/>
            <a:ext cx="2376264" cy="249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4784"/>
            <a:ext cx="2880321" cy="2468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591" y="1561370"/>
            <a:ext cx="3236076" cy="512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149080"/>
            <a:ext cx="3024335" cy="2535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61049"/>
            <a:ext cx="2880321" cy="2823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625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6657925" cy="446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71199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052736"/>
            <a:ext cx="7772400" cy="1224136"/>
          </a:xfrm>
        </p:spPr>
        <p:txBody>
          <a:bodyPr/>
          <a:lstStyle/>
          <a:p>
            <a:pPr algn="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чуття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51498"/>
            <a:ext cx="3316287" cy="330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276872"/>
            <a:ext cx="4346575" cy="331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35015"/>
            <a:ext cx="4249737" cy="264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77776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взаємодія материнського </a:t>
            </a:r>
          </a:p>
          <a:p>
            <a:pPr algn="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організму із зародком </a:t>
            </a:r>
          </a:p>
          <a:p>
            <a:pPr algn="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здійснюється крізь плаценту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2981325" cy="449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73690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88640"/>
            <a:ext cx="7125416" cy="85152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«Встав пропущені слова»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412776"/>
            <a:ext cx="8208912" cy="4608512"/>
          </a:xfrm>
        </p:spPr>
        <p:txBody>
          <a:bodyPr>
            <a:normAutofit fontScale="92500"/>
          </a:bodyPr>
          <a:lstStyle/>
          <a:p>
            <a:pPr algn="l"/>
            <a:r>
              <a:rPr lang="uk-UA" dirty="0" smtClean="0"/>
              <a:t>Ссавці поширені на всіх____________, крім Антарктиди. Вони  заселили основні середовища життя: ________, _________,____________. Тіло ссавців складається з _____, _______, ____________ та _______________.                    Кінцівки розташовані під __________, що забезпечує швидкі ________. Тіло ссавців укрите ________, яка слугує для збереження________. У шкірі знаходяться залози: _______,_______,_______,____________. Усі ссавці вигодовують нащадків ____________. Зуби диференційовані на _____,_______, _________. Ссавці –___________тварини. Очі захищені двома____________. Мають ________вухо, що може рухатися.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0306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816120"/>
          </a:xfrm>
        </p:spPr>
        <p:txBody>
          <a:bodyPr/>
          <a:lstStyle/>
          <a:p>
            <a:r>
              <a:rPr lang="ru-RU" dirty="0" smtClean="0"/>
              <a:t>Встав </a:t>
            </a:r>
            <a:r>
              <a:rPr lang="ru-RU" dirty="0" err="1" smtClean="0"/>
              <a:t>пропущені</a:t>
            </a:r>
            <a:r>
              <a:rPr lang="ru-RU" dirty="0" smtClean="0"/>
              <a:t> слова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276872"/>
            <a:ext cx="7772400" cy="1937504"/>
          </a:xfrm>
        </p:spPr>
        <p:txBody>
          <a:bodyPr>
            <a:noAutofit/>
          </a:bodyPr>
          <a:lstStyle/>
          <a:p>
            <a:pPr algn="just"/>
            <a:r>
              <a:rPr lang="uk-UA" sz="2400" dirty="0">
                <a:latin typeface="Times New Roman"/>
                <a:ea typeface="Times New Roman"/>
              </a:rPr>
              <a:t>Ссавці поширені на всіх </a:t>
            </a:r>
            <a:r>
              <a:rPr lang="uk-UA" sz="2400" dirty="0">
                <a:solidFill>
                  <a:srgbClr val="FF0000"/>
                </a:solidFill>
                <a:latin typeface="Times New Roman"/>
                <a:ea typeface="Times New Roman"/>
              </a:rPr>
              <a:t>континентах</a:t>
            </a:r>
            <a:r>
              <a:rPr lang="uk-UA" sz="2400" dirty="0">
                <a:latin typeface="Times New Roman"/>
                <a:ea typeface="Times New Roman"/>
              </a:rPr>
              <a:t>, крім Антарктиди. Вони  заселили основні середовища життя: </a:t>
            </a:r>
            <a:r>
              <a:rPr lang="uk-UA" sz="2400" dirty="0">
                <a:solidFill>
                  <a:srgbClr val="FF0000"/>
                </a:solidFill>
                <a:latin typeface="Times New Roman"/>
                <a:ea typeface="Times New Roman"/>
              </a:rPr>
              <a:t>наземно-повітряне, водне, грунтове.</a:t>
            </a:r>
            <a:r>
              <a:rPr lang="uk-UA" sz="2400" dirty="0">
                <a:latin typeface="Times New Roman"/>
                <a:ea typeface="Times New Roman"/>
              </a:rPr>
              <a:t> Тіло ссавців складається з </a:t>
            </a:r>
            <a:r>
              <a:rPr lang="uk-UA" sz="2400" dirty="0">
                <a:solidFill>
                  <a:srgbClr val="FF0000"/>
                </a:solidFill>
                <a:latin typeface="Times New Roman"/>
                <a:ea typeface="Times New Roman"/>
              </a:rPr>
              <a:t>голови</a:t>
            </a:r>
            <a:r>
              <a:rPr lang="uk-UA" sz="2400" dirty="0">
                <a:latin typeface="Times New Roman"/>
                <a:ea typeface="Times New Roman"/>
              </a:rPr>
              <a:t>, </a:t>
            </a:r>
            <a:r>
              <a:rPr lang="uk-UA" sz="2400" dirty="0">
                <a:solidFill>
                  <a:srgbClr val="FF0000"/>
                </a:solidFill>
                <a:latin typeface="Times New Roman"/>
                <a:ea typeface="Times New Roman"/>
              </a:rPr>
              <a:t>шиї</a:t>
            </a:r>
            <a:r>
              <a:rPr lang="uk-UA" sz="2400" dirty="0">
                <a:latin typeface="Times New Roman"/>
                <a:ea typeface="Times New Roman"/>
              </a:rPr>
              <a:t>, </a:t>
            </a:r>
            <a:r>
              <a:rPr lang="uk-UA" sz="2400" dirty="0">
                <a:solidFill>
                  <a:srgbClr val="FF0000"/>
                </a:solidFill>
                <a:latin typeface="Times New Roman"/>
                <a:ea typeface="Times New Roman"/>
              </a:rPr>
              <a:t>тулуба, хвоста</a:t>
            </a:r>
            <a:r>
              <a:rPr lang="uk-UA" sz="2400" dirty="0">
                <a:latin typeface="Times New Roman"/>
                <a:ea typeface="Times New Roman"/>
              </a:rPr>
              <a:t>. Кінцівки розташовані під </a:t>
            </a:r>
            <a:r>
              <a:rPr lang="uk-UA" sz="2400" dirty="0">
                <a:solidFill>
                  <a:srgbClr val="FF0000"/>
                </a:solidFill>
                <a:latin typeface="Times New Roman"/>
                <a:ea typeface="Times New Roman"/>
              </a:rPr>
              <a:t>тулубом</a:t>
            </a:r>
            <a:r>
              <a:rPr lang="uk-UA" sz="2400" dirty="0">
                <a:latin typeface="Times New Roman"/>
                <a:ea typeface="Times New Roman"/>
              </a:rPr>
              <a:t>, що забезпечує швидкі </a:t>
            </a:r>
            <a:r>
              <a:rPr lang="uk-UA" sz="2400" dirty="0">
                <a:solidFill>
                  <a:srgbClr val="FF0000"/>
                </a:solidFill>
                <a:latin typeface="Times New Roman"/>
                <a:ea typeface="Times New Roman"/>
              </a:rPr>
              <a:t>пересування</a:t>
            </a:r>
            <a:r>
              <a:rPr lang="uk-UA" sz="2400" dirty="0">
                <a:latin typeface="Times New Roman"/>
                <a:ea typeface="Times New Roman"/>
              </a:rPr>
              <a:t>. Тіло ссавців укрите </a:t>
            </a:r>
            <a:r>
              <a:rPr lang="uk-UA" sz="2400" dirty="0">
                <a:solidFill>
                  <a:srgbClr val="FF0000"/>
                </a:solidFill>
                <a:latin typeface="Times New Roman"/>
                <a:ea typeface="Times New Roman"/>
              </a:rPr>
              <a:t>шерстю</a:t>
            </a:r>
            <a:r>
              <a:rPr lang="uk-UA" sz="2400" dirty="0">
                <a:latin typeface="Times New Roman"/>
                <a:ea typeface="Times New Roman"/>
              </a:rPr>
              <a:t>, яка слугує для збереження </a:t>
            </a:r>
            <a:r>
              <a:rPr lang="uk-UA" sz="2400" dirty="0">
                <a:solidFill>
                  <a:srgbClr val="FF0000"/>
                </a:solidFill>
                <a:latin typeface="Times New Roman"/>
                <a:ea typeface="Times New Roman"/>
              </a:rPr>
              <a:t>тепла</a:t>
            </a:r>
            <a:r>
              <a:rPr lang="uk-UA" sz="2400" dirty="0">
                <a:latin typeface="Times New Roman"/>
                <a:ea typeface="Times New Roman"/>
              </a:rPr>
              <a:t>. У шкірі знаходяться залози: </a:t>
            </a:r>
            <a:r>
              <a:rPr lang="uk-UA" sz="2400" dirty="0">
                <a:solidFill>
                  <a:srgbClr val="FF0000"/>
                </a:solidFill>
                <a:latin typeface="Times New Roman"/>
                <a:ea typeface="Times New Roman"/>
              </a:rPr>
              <a:t>молочні, потові, сальні, пахучі.</a:t>
            </a:r>
            <a:r>
              <a:rPr lang="uk-UA" sz="2400" dirty="0">
                <a:latin typeface="Times New Roman"/>
                <a:ea typeface="Times New Roman"/>
              </a:rPr>
              <a:t> Усі ссавці вигодовують нащадків </a:t>
            </a:r>
            <a:r>
              <a:rPr lang="uk-UA" sz="2400" dirty="0">
                <a:solidFill>
                  <a:srgbClr val="FF0000"/>
                </a:solidFill>
                <a:latin typeface="Times New Roman"/>
                <a:ea typeface="Times New Roman"/>
              </a:rPr>
              <a:t>молоком</a:t>
            </a:r>
            <a:r>
              <a:rPr lang="uk-UA" sz="2400" dirty="0">
                <a:latin typeface="Times New Roman"/>
                <a:ea typeface="Times New Roman"/>
              </a:rPr>
              <a:t>. Зуби диференційовані на </a:t>
            </a:r>
            <a:r>
              <a:rPr lang="uk-UA" sz="2400" dirty="0">
                <a:solidFill>
                  <a:srgbClr val="FF0000"/>
                </a:solidFill>
                <a:latin typeface="Times New Roman"/>
                <a:ea typeface="Times New Roman"/>
              </a:rPr>
              <a:t>різці, ікла, кутні. </a:t>
            </a:r>
            <a:r>
              <a:rPr lang="uk-UA" sz="2400" dirty="0">
                <a:latin typeface="Times New Roman"/>
                <a:ea typeface="Times New Roman"/>
              </a:rPr>
              <a:t>Ссавці – </a:t>
            </a:r>
            <a:r>
              <a:rPr lang="uk-UA" sz="2400" dirty="0">
                <a:solidFill>
                  <a:srgbClr val="FF0000"/>
                </a:solidFill>
                <a:latin typeface="Times New Roman"/>
                <a:ea typeface="Times New Roman"/>
              </a:rPr>
              <a:t>теплокровні</a:t>
            </a:r>
            <a:r>
              <a:rPr lang="uk-UA" sz="2400" dirty="0">
                <a:latin typeface="Times New Roman"/>
                <a:ea typeface="Times New Roman"/>
              </a:rPr>
              <a:t> тварини. Очі захищені двома </a:t>
            </a:r>
            <a:r>
              <a:rPr lang="uk-UA" sz="2400" dirty="0">
                <a:solidFill>
                  <a:srgbClr val="FF0000"/>
                </a:solidFill>
                <a:latin typeface="Times New Roman"/>
                <a:ea typeface="Times New Roman"/>
              </a:rPr>
              <a:t>повіками</a:t>
            </a:r>
            <a:r>
              <a:rPr lang="uk-UA" sz="2400" dirty="0">
                <a:latin typeface="Times New Roman"/>
                <a:ea typeface="Times New Roman"/>
              </a:rPr>
              <a:t>. Мають </a:t>
            </a:r>
            <a:r>
              <a:rPr lang="uk-UA" sz="2400" dirty="0">
                <a:solidFill>
                  <a:srgbClr val="FF0000"/>
                </a:solidFill>
                <a:latin typeface="Times New Roman"/>
                <a:ea typeface="Times New Roman"/>
              </a:rPr>
              <a:t>зовнішнє</a:t>
            </a:r>
            <a:r>
              <a:rPr lang="uk-UA" sz="2400" dirty="0">
                <a:latin typeface="Times New Roman"/>
                <a:ea typeface="Times New Roman"/>
              </a:rPr>
              <a:t> вухо, що може рухатися.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39264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80728"/>
            <a:ext cx="6408712" cy="548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9273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40768"/>
            <a:ext cx="6408712" cy="4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6459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777"/>
            <a:ext cx="6480720" cy="4911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0750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8144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391246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Загальна </a:t>
            </a:r>
            <a:br>
              <a:rPr lang="uk-UA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</a:t>
            </a:r>
            <a:br>
              <a:rPr lang="uk-UA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ссавців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3065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ДОКУМЕНТАЦІЯ\ALLA\зоологія\картинки\ktomi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4815"/>
            <a:ext cx="8445851" cy="647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10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44824"/>
            <a:ext cx="6984776" cy="4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Місце ссавців у системі царства Тварини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5283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483</TotalTime>
  <Words>271</Words>
  <Application>Microsoft Office PowerPoint</Application>
  <PresentationFormat>Экран (4:3)</PresentationFormat>
  <Paragraphs>42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Загальна  характеристика ссавців</vt:lpstr>
      <vt:lpstr>Презентация PowerPoint</vt:lpstr>
      <vt:lpstr>Місце ссавців у системі царства Тварини</vt:lpstr>
      <vt:lpstr>Презентация PowerPoint</vt:lpstr>
      <vt:lpstr>Презентация PowerPoint</vt:lpstr>
      <vt:lpstr>Розміри тіла ссавців</vt:lpstr>
      <vt:lpstr>Зовнішня будова ссавців</vt:lpstr>
      <vt:lpstr>Покриви </vt:lpstr>
      <vt:lpstr>Шерсть у ссавців</vt:lpstr>
      <vt:lpstr>    </vt:lpstr>
      <vt:lpstr>Презентация PowerPoint</vt:lpstr>
      <vt:lpstr>МУСКУС -  </vt:lpstr>
      <vt:lpstr>    Зуби </vt:lpstr>
      <vt:lpstr>Органи чуття</vt:lpstr>
      <vt:lpstr>Презентация PowerPoint</vt:lpstr>
      <vt:lpstr>«Встав пропущені слова»</vt:lpstr>
      <vt:lpstr>Встав пропущені слова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 Ссавці.  Загальні особливості.</dc:title>
  <dc:creator>Ира</dc:creator>
  <cp:lastModifiedBy>Customer</cp:lastModifiedBy>
  <cp:revision>41</cp:revision>
  <dcterms:created xsi:type="dcterms:W3CDTF">2014-09-09T17:29:32Z</dcterms:created>
  <dcterms:modified xsi:type="dcterms:W3CDTF">2016-12-08T10:54:44Z</dcterms:modified>
</cp:coreProperties>
</file>