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8" r:id="rId9"/>
    <p:sldId id="267" r:id="rId10"/>
    <p:sldId id="269" r:id="rId11"/>
    <p:sldId id="279" r:id="rId12"/>
    <p:sldId id="271" r:id="rId13"/>
    <p:sldId id="273" r:id="rId14"/>
    <p:sldId id="272" r:id="rId15"/>
    <p:sldId id="274" r:id="rId16"/>
    <p:sldId id="265" r:id="rId17"/>
    <p:sldId id="277" r:id="rId18"/>
    <p:sldId id="278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26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41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8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9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9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3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404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383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6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62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44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3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5A777-93EA-4A9F-8779-5E659AAED6C2}" type="datetimeFigureOut">
              <a:rPr lang="ru-RU" smtClean="0"/>
              <a:t>02.09.2015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A6FDD-FD23-45DA-9988-DE370D08088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01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53;&#1072;&#1101;&#1083;&#1077;&#1082;&#1090;&#1088;&#1080;&#1079;&#1086;&#1074;&#1072;&#1085;&#1085;&#1099;&#1081;%20&#1096;&#1072;&#1088;&#1080;&#1082;%20&#1080;%20&#1089;&#1090;&#1088;&#1091;&#1103;%20&#1074;&#1086;&#1076;&#1099;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Явления являющиеся следствием электризаци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2" y="188640"/>
            <a:ext cx="490721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6632" y="2308417"/>
            <a:ext cx="4797152" cy="4410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43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8641"/>
            <a:ext cx="7975798" cy="720080"/>
          </a:xfrm>
        </p:spPr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Взаємодія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однакових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зарядів</a:t>
            </a:r>
            <a:endParaRPr lang="uk-UA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Положительное и отрицательное электричество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836712"/>
            <a:ext cx="7128792" cy="5346107"/>
          </a:xfrm>
        </p:spPr>
      </p:pic>
    </p:spTree>
    <p:extLst>
      <p:ext uri="{BB962C8B-B14F-4D97-AF65-F5344CB8AC3E}">
        <p14:creationId xmlns:p14="http://schemas.microsoft.com/office/powerpoint/2010/main" val="348613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hlinkClick r:id="rId2" action="ppaction://hlinkfile"/>
              </a:rPr>
              <a:t>відео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6442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Запис у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зошит)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23865"/>
            <a:ext cx="7886700" cy="355309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4000"/>
              </a:lnSpc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Тіло, що отримало здатність після натирання притягувати інші тіла - </a:t>
            </a:r>
            <a:r>
              <a:rPr lang="uk-UA" sz="3200" u="sng" dirty="0">
                <a:latin typeface="Times New Roman" pitchFamily="18" charset="0"/>
                <a:cs typeface="Times New Roman" pitchFamily="18" charset="0"/>
              </a:rPr>
              <a:t>наелектризоване або йому властивий електричний заряд</a:t>
            </a:r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4000"/>
              </a:lnSpc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Наелектризовані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тіла взаємодіють один з одним: або притягуються, або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відштовхуються.</a:t>
            </a:r>
          </a:p>
          <a:p>
            <a:pPr>
              <a:lnSpc>
                <a:spcPct val="124000"/>
              </a:lnSpc>
            </a:pPr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Електризація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— це процес набуття макроскопічними тілами електричного заряду.</a:t>
            </a:r>
            <a:br>
              <a:rPr lang="uk-UA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39"/>
            <a:ext cx="2592388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5575"/>
            <a:ext cx="2736850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91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1" name="Line 19"/>
          <p:cNvSpPr>
            <a:spLocks noChangeShapeType="1"/>
          </p:cNvSpPr>
          <p:nvPr/>
        </p:nvSpPr>
        <p:spPr bwMode="auto">
          <a:xfrm>
            <a:off x="2555875" y="4221163"/>
            <a:ext cx="720725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Роди зарядів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557338"/>
            <a:ext cx="2459037" cy="5762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uk-UA" dirty="0">
                <a:solidFill>
                  <a:srgbClr val="FF3300"/>
                </a:solidFill>
              </a:rPr>
              <a:t>Позитивний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5651500" y="1557338"/>
            <a:ext cx="2459038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3200" dirty="0">
                <a:solidFill>
                  <a:schemeClr val="hlink"/>
                </a:solidFill>
              </a:rPr>
              <a:t>Негативний</a:t>
            </a:r>
            <a:endParaRPr lang="ru-RU" sz="3200" dirty="0">
              <a:solidFill>
                <a:schemeClr val="hlink"/>
              </a:solidFill>
            </a:endParaRP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355746" y="3116243"/>
            <a:ext cx="34559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на паличці з оргскла, потертій об папір</a:t>
            </a: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5293519" y="3116243"/>
            <a:ext cx="31670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 бурштині або ебонітовій паличці, потертих об вовну</a:t>
            </a:r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1547813" y="1989138"/>
            <a:ext cx="936625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9600"/>
              <a:t>+</a:t>
            </a:r>
            <a:endParaRPr lang="ru-RU" sz="9600"/>
          </a:p>
        </p:txBody>
      </p:sp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6372225" y="2060575"/>
            <a:ext cx="936625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9600"/>
              <a:t>– </a:t>
            </a:r>
            <a:endParaRPr lang="ru-RU" sz="9600"/>
          </a:p>
        </p:txBody>
      </p:sp>
      <p:sp>
        <p:nvSpPr>
          <p:cNvPr id="95243" name="Oval 11"/>
          <p:cNvSpPr>
            <a:spLocks noChangeArrowheads="1"/>
          </p:cNvSpPr>
          <p:nvPr/>
        </p:nvSpPr>
        <p:spPr bwMode="auto">
          <a:xfrm>
            <a:off x="3132138" y="5300663"/>
            <a:ext cx="358775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5256" name="Group 24"/>
          <p:cNvGrpSpPr>
            <a:grpSpLocks/>
          </p:cNvGrpSpPr>
          <p:nvPr/>
        </p:nvGrpSpPr>
        <p:grpSpPr bwMode="auto">
          <a:xfrm>
            <a:off x="5580063" y="4221163"/>
            <a:ext cx="863600" cy="1439862"/>
            <a:chOff x="3424" y="2659"/>
            <a:chExt cx="544" cy="907"/>
          </a:xfrm>
        </p:grpSpPr>
        <p:sp>
          <p:nvSpPr>
            <p:cNvPr id="95252" name="Line 20"/>
            <p:cNvSpPr>
              <a:spLocks noChangeShapeType="1"/>
            </p:cNvSpPr>
            <p:nvPr/>
          </p:nvSpPr>
          <p:spPr bwMode="auto">
            <a:xfrm>
              <a:off x="3424" y="2659"/>
              <a:ext cx="409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5" name="Oval 13"/>
            <p:cNvSpPr>
              <a:spLocks noChangeArrowheads="1"/>
            </p:cNvSpPr>
            <p:nvPr/>
          </p:nvSpPr>
          <p:spPr bwMode="auto">
            <a:xfrm>
              <a:off x="3742" y="3339"/>
              <a:ext cx="226" cy="22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5255" name="Group 23"/>
          <p:cNvGrpSpPr>
            <a:grpSpLocks/>
          </p:cNvGrpSpPr>
          <p:nvPr/>
        </p:nvGrpSpPr>
        <p:grpSpPr bwMode="auto">
          <a:xfrm>
            <a:off x="6877050" y="4292600"/>
            <a:ext cx="792163" cy="1368425"/>
            <a:chOff x="4195" y="2704"/>
            <a:chExt cx="499" cy="862"/>
          </a:xfrm>
        </p:grpSpPr>
        <p:sp>
          <p:nvSpPr>
            <p:cNvPr id="95254" name="Line 22"/>
            <p:cNvSpPr>
              <a:spLocks noChangeShapeType="1"/>
            </p:cNvSpPr>
            <p:nvPr/>
          </p:nvSpPr>
          <p:spPr bwMode="auto">
            <a:xfrm flipH="1">
              <a:off x="4332" y="2704"/>
              <a:ext cx="362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6" name="Oval 14"/>
            <p:cNvSpPr>
              <a:spLocks noChangeArrowheads="1"/>
            </p:cNvSpPr>
            <p:nvPr/>
          </p:nvSpPr>
          <p:spPr bwMode="auto">
            <a:xfrm>
              <a:off x="4195" y="3339"/>
              <a:ext cx="226" cy="22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5247" name="Oval 15"/>
          <p:cNvSpPr>
            <a:spLocks noChangeArrowheads="1"/>
          </p:cNvSpPr>
          <p:nvPr/>
        </p:nvSpPr>
        <p:spPr bwMode="auto">
          <a:xfrm>
            <a:off x="971550" y="5300663"/>
            <a:ext cx="358775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8" name="Line 16"/>
          <p:cNvSpPr>
            <a:spLocks noChangeShapeType="1"/>
          </p:cNvSpPr>
          <p:nvPr/>
        </p:nvSpPr>
        <p:spPr bwMode="auto">
          <a:xfrm flipH="1">
            <a:off x="1187450" y="4221163"/>
            <a:ext cx="6477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95257" name="Group 25"/>
          <p:cNvGrpSpPr>
            <a:grpSpLocks/>
          </p:cNvGrpSpPr>
          <p:nvPr/>
        </p:nvGrpSpPr>
        <p:grpSpPr bwMode="auto">
          <a:xfrm>
            <a:off x="3995738" y="4221163"/>
            <a:ext cx="792162" cy="1439862"/>
            <a:chOff x="2426" y="2659"/>
            <a:chExt cx="499" cy="907"/>
          </a:xfrm>
        </p:grpSpPr>
        <p:sp>
          <p:nvSpPr>
            <p:cNvPr id="95244" name="Oval 12"/>
            <p:cNvSpPr>
              <a:spLocks noChangeArrowheads="1"/>
            </p:cNvSpPr>
            <p:nvPr/>
          </p:nvSpPr>
          <p:spPr bwMode="auto">
            <a:xfrm>
              <a:off x="2426" y="3339"/>
              <a:ext cx="226" cy="227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9" name="Line 17"/>
            <p:cNvSpPr>
              <a:spLocks noChangeShapeType="1"/>
            </p:cNvSpPr>
            <p:nvPr/>
          </p:nvSpPr>
          <p:spPr bwMode="auto">
            <a:xfrm flipH="1">
              <a:off x="2562" y="2659"/>
              <a:ext cx="363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5258" name="Line 26"/>
          <p:cNvSpPr>
            <a:spLocks noChangeShapeType="1"/>
          </p:cNvSpPr>
          <p:nvPr/>
        </p:nvSpPr>
        <p:spPr bwMode="auto">
          <a:xfrm>
            <a:off x="2555875" y="551656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59" name="Line 27"/>
          <p:cNvSpPr>
            <a:spLocks noChangeShapeType="1"/>
          </p:cNvSpPr>
          <p:nvPr/>
        </p:nvSpPr>
        <p:spPr bwMode="auto">
          <a:xfrm flipH="1">
            <a:off x="1331913" y="5516563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60" name="Line 28"/>
          <p:cNvSpPr>
            <a:spLocks noChangeShapeType="1"/>
          </p:cNvSpPr>
          <p:nvPr/>
        </p:nvSpPr>
        <p:spPr bwMode="auto">
          <a:xfrm>
            <a:off x="5508625" y="544512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61" name="Line 29"/>
          <p:cNvSpPr>
            <a:spLocks noChangeShapeType="1"/>
          </p:cNvSpPr>
          <p:nvPr/>
        </p:nvSpPr>
        <p:spPr bwMode="auto">
          <a:xfrm flipH="1">
            <a:off x="4356100" y="5445125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62" name="Line 30"/>
          <p:cNvSpPr>
            <a:spLocks noChangeShapeType="1"/>
          </p:cNvSpPr>
          <p:nvPr/>
        </p:nvSpPr>
        <p:spPr bwMode="auto">
          <a:xfrm flipH="1">
            <a:off x="6659563" y="5445125"/>
            <a:ext cx="2174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63" name="Line 31"/>
          <p:cNvSpPr>
            <a:spLocks noChangeShapeType="1"/>
          </p:cNvSpPr>
          <p:nvPr/>
        </p:nvSpPr>
        <p:spPr bwMode="auto">
          <a:xfrm>
            <a:off x="6443663" y="5445125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64" name="Rectangle 32"/>
          <p:cNvSpPr>
            <a:spLocks noChangeArrowheads="1"/>
          </p:cNvSpPr>
          <p:nvPr/>
        </p:nvSpPr>
        <p:spPr bwMode="auto">
          <a:xfrm>
            <a:off x="1763713" y="4724400"/>
            <a:ext cx="360362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+</a:t>
            </a:r>
            <a:endParaRPr lang="ru-RU" sz="4000"/>
          </a:p>
        </p:txBody>
      </p:sp>
      <p:sp>
        <p:nvSpPr>
          <p:cNvPr id="95265" name="Rectangle 33"/>
          <p:cNvSpPr>
            <a:spLocks noChangeArrowheads="1"/>
          </p:cNvSpPr>
          <p:nvPr/>
        </p:nvSpPr>
        <p:spPr bwMode="auto">
          <a:xfrm>
            <a:off x="2195513" y="4724400"/>
            <a:ext cx="360362" cy="21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+</a:t>
            </a:r>
            <a:endParaRPr lang="ru-RU" sz="4000"/>
          </a:p>
        </p:txBody>
      </p:sp>
      <p:sp>
        <p:nvSpPr>
          <p:cNvPr id="95266" name="Rectangle 34"/>
          <p:cNvSpPr>
            <a:spLocks noChangeArrowheads="1"/>
          </p:cNvSpPr>
          <p:nvPr/>
        </p:nvSpPr>
        <p:spPr bwMode="auto">
          <a:xfrm>
            <a:off x="3348038" y="4652963"/>
            <a:ext cx="360362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+</a:t>
            </a:r>
            <a:endParaRPr lang="ru-RU" sz="4000"/>
          </a:p>
        </p:txBody>
      </p:sp>
      <p:sp>
        <p:nvSpPr>
          <p:cNvPr id="95267" name="Rectangle 35"/>
          <p:cNvSpPr>
            <a:spLocks noChangeArrowheads="1"/>
          </p:cNvSpPr>
          <p:nvPr/>
        </p:nvSpPr>
        <p:spPr bwMode="auto">
          <a:xfrm>
            <a:off x="3779838" y="4652963"/>
            <a:ext cx="360362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-</a:t>
            </a:r>
            <a:endParaRPr lang="ru-RU" sz="4000"/>
          </a:p>
        </p:txBody>
      </p:sp>
      <p:sp>
        <p:nvSpPr>
          <p:cNvPr id="95268" name="Rectangle 36"/>
          <p:cNvSpPr>
            <a:spLocks noChangeArrowheads="1"/>
          </p:cNvSpPr>
          <p:nvPr/>
        </p:nvSpPr>
        <p:spPr bwMode="auto">
          <a:xfrm>
            <a:off x="4787900" y="4652963"/>
            <a:ext cx="360363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-</a:t>
            </a:r>
            <a:endParaRPr lang="ru-RU" sz="4000"/>
          </a:p>
        </p:txBody>
      </p:sp>
      <p:sp>
        <p:nvSpPr>
          <p:cNvPr id="95269" name="Rectangle 37"/>
          <p:cNvSpPr>
            <a:spLocks noChangeArrowheads="1"/>
          </p:cNvSpPr>
          <p:nvPr/>
        </p:nvSpPr>
        <p:spPr bwMode="auto">
          <a:xfrm>
            <a:off x="5219700" y="4652963"/>
            <a:ext cx="360363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-</a:t>
            </a:r>
            <a:endParaRPr lang="ru-RU" sz="4000"/>
          </a:p>
        </p:txBody>
      </p:sp>
      <p:sp>
        <p:nvSpPr>
          <p:cNvPr id="95270" name="Rectangle 38"/>
          <p:cNvSpPr>
            <a:spLocks noChangeArrowheads="1"/>
          </p:cNvSpPr>
          <p:nvPr/>
        </p:nvSpPr>
        <p:spPr bwMode="auto">
          <a:xfrm>
            <a:off x="6300788" y="4652963"/>
            <a:ext cx="360362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/>
              <a:t>-</a:t>
            </a:r>
            <a:endParaRPr lang="ru-RU" sz="4000"/>
          </a:p>
        </p:txBody>
      </p:sp>
      <p:sp>
        <p:nvSpPr>
          <p:cNvPr id="95271" name="Rectangle 39"/>
          <p:cNvSpPr>
            <a:spLocks noChangeArrowheads="1"/>
          </p:cNvSpPr>
          <p:nvPr/>
        </p:nvSpPr>
        <p:spPr bwMode="auto">
          <a:xfrm>
            <a:off x="6732588" y="4652963"/>
            <a:ext cx="360362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uk-UA" sz="4000" dirty="0"/>
              <a:t>+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5968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1"/>
            <a:ext cx="8640960" cy="720080"/>
          </a:xfrm>
        </p:spPr>
        <p:txBody>
          <a:bodyPr>
            <a:normAutofit fontScale="90000"/>
          </a:bodyPr>
          <a:lstStyle/>
          <a:p>
            <a:pPr marL="144000"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 </a:t>
            </a: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властивості електричного заряду:</a:t>
            </a:r>
            <a:b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052736"/>
            <a:ext cx="87129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Тіла, що мають заряди одного знака, відштовхуються;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, що мають заряди протилежних знаків, —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притягуються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Існує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два роди зарядів — позитивні та негативні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заряди.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Носієм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електричного заряду є частинка. Під час електризації тіло приймає або віддає деяку кількість частинок, що мають електричний заряд. 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Однією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 частинок, які мають негативний заряд, є електрон, а з частинок, що мають позитивний заряд, — протон.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57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65127"/>
            <a:ext cx="8712968" cy="975642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Основні властивості електричного заряду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908203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час електризації тіло приймає або віддає деяку кількість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електронів.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Електричний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заряд є дискретним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Носієм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найменшого негативного заряду є електрон 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е = -1,6 10</a:t>
            </a:r>
            <a:r>
              <a:rPr lang="uk-UA" baseline="30000" dirty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Кл. 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(запис у зошит)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Носієм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найменшого позитивного заряду є протон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р = +1,6 10</a:t>
            </a:r>
            <a:r>
              <a:rPr lang="uk-UA" baseline="30000" dirty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Кл.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(запис у зошит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Модуль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заряду й будь-якого тіла дорівнює: 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r>
              <a:rPr lang="uk-UA" dirty="0">
                <a:latin typeface="Times New Roman" pitchFamily="18" charset="0"/>
                <a:cs typeface="Times New Roman" pitchFamily="18" charset="0"/>
              </a:rPr>
              <a:t>\q\ =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N\е\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де N— ціле число (запис у зошит)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73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fizika.ru/theory/tema-09/09a-i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0"/>
            <a:ext cx="2500330" cy="392909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3714750" y="2074863"/>
            <a:ext cx="485775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79388" algn="just" eaLnBrk="0" hangingPunct="0"/>
            <a:r>
              <a:rPr lang="ru-RU" sz="2400" b="1" dirty="0" err="1">
                <a:solidFill>
                  <a:srgbClr val="005490"/>
                </a:solidFill>
                <a:cs typeface="Times New Roman" pitchFamily="18" charset="0"/>
              </a:rPr>
              <a:t>Електроскоп</a:t>
            </a:r>
            <a:r>
              <a:rPr lang="ru-RU" sz="2400" b="1" dirty="0">
                <a:solidFill>
                  <a:srgbClr val="00549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5490"/>
                </a:solidFill>
                <a:cs typeface="Times New Roman" pitchFamily="18" charset="0"/>
              </a:rPr>
              <a:t>має</a:t>
            </a:r>
            <a:r>
              <a:rPr lang="ru-RU" sz="2400" b="1" dirty="0">
                <a:solidFill>
                  <a:srgbClr val="005490"/>
                </a:solidFill>
                <a:cs typeface="Times New Roman" pitchFamily="18" charset="0"/>
              </a:rPr>
              <a:t> :   </a:t>
            </a:r>
            <a:endParaRPr lang="ru-RU" sz="2400" dirty="0">
              <a:solidFill>
                <a:srgbClr val="000000"/>
              </a:solidFill>
              <a:cs typeface="Times New Roman" pitchFamily="18" charset="0"/>
            </a:endParaRPr>
          </a:p>
          <a:p>
            <a:pPr indent="179388" eaLnBrk="0" hangingPunct="0"/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Циліндричний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 корпус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(1),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закритий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склом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(2). </a:t>
            </a:r>
          </a:p>
          <a:p>
            <a:pPr indent="179388" eaLnBrk="0" hangingPunct="0"/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У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центрі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приладу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міститься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металевий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стрижень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(3), на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кінці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якого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закріплені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дві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смужки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 з тонкого </a:t>
            </a:r>
            <a:r>
              <a:rPr lang="ru-RU" sz="2400" b="1" dirty="0" err="1">
                <a:solidFill>
                  <a:srgbClr val="742217"/>
                </a:solidFill>
                <a:cs typeface="Times New Roman" pitchFamily="18" charset="0"/>
              </a:rPr>
              <a:t>паперу</a:t>
            </a:r>
            <a:r>
              <a:rPr lang="ru-RU" sz="2400" b="1" dirty="0">
                <a:solidFill>
                  <a:srgbClr val="742217"/>
                </a:solidFill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(4). </a:t>
            </a:r>
          </a:p>
          <a:p>
            <a:pPr indent="179388" eaLnBrk="0" hangingPunct="0"/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Чим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більший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заряд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електроскопа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тим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більша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сила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відштовхування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смужок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, і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тим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на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більший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кут вони </a:t>
            </a:r>
            <a:r>
              <a:rPr lang="ru-RU" sz="2400" b="1" dirty="0" err="1">
                <a:solidFill>
                  <a:srgbClr val="000000"/>
                </a:solidFill>
                <a:cs typeface="Times New Roman" pitchFamily="18" charset="0"/>
              </a:rPr>
              <a:t>розійдуться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sz="2400" b="1" dirty="0">
              <a:cs typeface="Times New Roman" pitchFamily="18" charset="0"/>
            </a:endParaRPr>
          </a:p>
          <a:p>
            <a:pPr indent="179388" algn="just" eaLnBrk="0" hangingPunct="0"/>
            <a:r>
              <a:rPr lang="ru-RU" sz="1600" dirty="0">
                <a:solidFill>
                  <a:srgbClr val="000000"/>
                </a:solidFill>
                <a:cs typeface="Times New Roman" pitchFamily="18" charset="0"/>
              </a:rPr>
              <a:t>                   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7172" name="Прямоугольник 4"/>
          <p:cNvSpPr>
            <a:spLocks noChangeArrowheads="1"/>
          </p:cNvSpPr>
          <p:nvPr/>
        </p:nvSpPr>
        <p:spPr bwMode="auto">
          <a:xfrm>
            <a:off x="642938" y="290513"/>
            <a:ext cx="7929562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179388" eaLnBrk="0" hangingPunct="0"/>
            <a:r>
              <a:rPr lang="ru-RU" sz="3200" b="1" dirty="0" err="1">
                <a:solidFill>
                  <a:srgbClr val="005490"/>
                </a:solidFill>
                <a:cs typeface="Times New Roman" pitchFamily="18" charset="0"/>
              </a:rPr>
              <a:t>Електроскоп</a:t>
            </a:r>
            <a:r>
              <a:rPr lang="ru-RU" sz="3200" b="1" dirty="0">
                <a:solidFill>
                  <a:srgbClr val="005490"/>
                </a:solidFill>
                <a:cs typeface="Times New Roman" pitchFamily="18" charset="0"/>
              </a:rPr>
              <a:t> - </a:t>
            </a:r>
            <a:r>
              <a:rPr lang="ru-RU" sz="3200" b="1" dirty="0" err="1">
                <a:solidFill>
                  <a:srgbClr val="005490"/>
                </a:solidFill>
                <a:cs typeface="Times New Roman" pitchFamily="18" charset="0"/>
              </a:rPr>
              <a:t>прилад</a:t>
            </a:r>
            <a:r>
              <a:rPr lang="ru-RU" sz="3200" b="1" dirty="0">
                <a:solidFill>
                  <a:srgbClr val="005490"/>
                </a:solidFill>
                <a:cs typeface="Times New Roman" pitchFamily="18" charset="0"/>
              </a:rPr>
              <a:t>, за </a:t>
            </a:r>
            <a:r>
              <a:rPr lang="ru-RU" sz="3200" b="1" dirty="0" err="1">
                <a:solidFill>
                  <a:srgbClr val="005490"/>
                </a:solidFill>
                <a:cs typeface="Times New Roman" pitchFamily="18" charset="0"/>
              </a:rPr>
              <a:t>допомогою</a:t>
            </a:r>
            <a:r>
              <a:rPr lang="ru-RU" sz="3200" b="1" dirty="0">
                <a:solidFill>
                  <a:srgbClr val="005490"/>
                </a:solidFill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005490"/>
                </a:solidFill>
                <a:cs typeface="Times New Roman" pitchFamily="18" charset="0"/>
              </a:rPr>
              <a:t>якого</a:t>
            </a:r>
            <a:r>
              <a:rPr lang="ru-RU" sz="3200" b="1" dirty="0">
                <a:solidFill>
                  <a:srgbClr val="005490"/>
                </a:solidFill>
                <a:cs typeface="Times New Roman" pitchFamily="18" charset="0"/>
              </a:rPr>
              <a:t> з</a:t>
            </a:r>
            <a:r>
              <a:rPr lang="en-US" sz="3200" b="1" dirty="0">
                <a:solidFill>
                  <a:srgbClr val="005490"/>
                </a:solidFill>
                <a:cs typeface="Times New Roman" pitchFamily="18" charset="0"/>
              </a:rPr>
              <a:t>`</a:t>
            </a:r>
            <a:r>
              <a:rPr lang="uk-UA" sz="3200" b="1" dirty="0" err="1">
                <a:solidFill>
                  <a:srgbClr val="005490"/>
                </a:solidFill>
                <a:cs typeface="Times New Roman" pitchFamily="18" charset="0"/>
              </a:rPr>
              <a:t>ясовують</a:t>
            </a:r>
            <a:r>
              <a:rPr lang="uk-UA" sz="3200" b="1" dirty="0">
                <a:solidFill>
                  <a:srgbClr val="005490"/>
                </a:solidFill>
                <a:cs typeface="Times New Roman" pitchFamily="18" charset="0"/>
              </a:rPr>
              <a:t>, чи наелектризоване тіло</a:t>
            </a:r>
            <a:endParaRPr lang="ru-RU" sz="32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1143000" y="6286500"/>
            <a:ext cx="769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1600">
                <a:solidFill>
                  <a:srgbClr val="000000"/>
                </a:solidFill>
                <a:cs typeface="Times New Roman" pitchFamily="18" charset="0"/>
              </a:rPr>
              <a:t>Рис 1</a:t>
            </a:r>
            <a:r>
              <a:rPr lang="ru-RU" sz="1600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1600">
              <a:cs typeface="Times New Roman" pitchFamily="18" charset="0"/>
            </a:endParaRPr>
          </a:p>
        </p:txBody>
      </p:sp>
      <p:pic>
        <p:nvPicPr>
          <p:cNvPr id="7174" name="Picture 6" descr="физика форев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349500"/>
            <a:ext cx="251936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5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Розв’язування задач.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28650" y="1484785"/>
            <a:ext cx="7886700" cy="4176464"/>
          </a:xfrm>
        </p:spPr>
        <p:txBody>
          <a:bodyPr>
            <a:noAutofit/>
          </a:bodyPr>
          <a:lstStyle/>
          <a:p>
            <a:r>
              <a:rPr lang="uk-UA" sz="3200" dirty="0" smtClean="0"/>
              <a:t>№1. Кількість електронів у нейтральному атомі Натрію дорівнює 11. Скільки протонів у ядрі атома Натрію?</a:t>
            </a:r>
          </a:p>
          <a:p>
            <a:r>
              <a:rPr lang="uk-UA" sz="3200" dirty="0" smtClean="0"/>
              <a:t>№ 2 Нейтральний атом Магнію перетворився на негативно заряджений іон. Які зміни відбулися з частиною?</a:t>
            </a:r>
          </a:p>
          <a:p>
            <a:r>
              <a:rPr lang="uk-UA" sz="3200" dirty="0" smtClean="0"/>
              <a:t>№3 Атом гелію втратив електрон. Негативно чи позитивно заряджений іон. Які зміни відбулися з частинкою?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52919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Розв’язування задач.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№4 Кулька з металевої фольги мала позитивний заряд. Її зарядили, й кулька стала нейтральною. Чи можна стверджувати, що заряд кульки зник?</a:t>
            </a:r>
          </a:p>
          <a:p>
            <a:r>
              <a:rPr lang="uk-UA" dirty="0" smtClean="0"/>
              <a:t>№5 Чи може негативно заряджений  іон мати заряд -0,8·10</a:t>
            </a:r>
            <a:r>
              <a:rPr lang="uk-UA" baseline="30000" dirty="0" smtClean="0"/>
              <a:t>-19</a:t>
            </a:r>
            <a:r>
              <a:rPr lang="uk-UA" dirty="0" smtClean="0"/>
              <a:t> Кл?</a:t>
            </a:r>
          </a:p>
          <a:p>
            <a:r>
              <a:rPr lang="uk-UA" dirty="0" smtClean="0"/>
              <a:t>№6  Визначте у зарядах електрона заряд частинки, до складу якої входять  1 електрон, 2 протони та 2 нейтрони.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80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44824"/>
            <a:ext cx="79208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Прочитати </a:t>
            </a:r>
            <a:r>
              <a:rPr lang="uk-UA" sz="4000">
                <a:latin typeface="Times New Roman" pitchFamily="18" charset="0"/>
                <a:cs typeface="Times New Roman" pitchFamily="18" charset="0"/>
              </a:rPr>
              <a:t>§ </a:t>
            </a:r>
            <a:r>
              <a:rPr lang="uk-UA" sz="400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latin typeface="Georgia" pitchFamily="18" charset="0"/>
              </a:rPr>
              <a:t>Домашнє завдання</a:t>
            </a:r>
            <a:r>
              <a:rPr lang="uk-UA" dirty="0">
                <a:latin typeface="Georgia" pitchFamily="18" charset="0"/>
              </a:rPr>
              <a:t/>
            </a:r>
            <a:br>
              <a:rPr lang="uk-UA" dirty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88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52" y="548680"/>
            <a:ext cx="4860032" cy="564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548680"/>
            <a:ext cx="4176464" cy="556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52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Явления являющиеся следствием электризаци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" y="1600199"/>
            <a:ext cx="3733612" cy="525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Явления являющиеся следствием электризаци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543" y="116632"/>
            <a:ext cx="5411457" cy="392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9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0648"/>
            <a:ext cx="7886700" cy="5916315"/>
          </a:xfrm>
        </p:spPr>
        <p:txBody>
          <a:bodyPr/>
          <a:lstStyle/>
          <a:p>
            <a:pPr algn="ctr"/>
            <a:r>
              <a:rPr lang="uk-UA" dirty="0" smtClean="0"/>
              <a:t>Електризація спостерігається також під час тертя рідини об метали, </a:t>
            </a:r>
            <a:endParaRPr lang="en-US" dirty="0" smtClean="0"/>
          </a:p>
          <a:p>
            <a:pPr marL="0" indent="0" algn="ctr">
              <a:buNone/>
            </a:pPr>
            <a:r>
              <a:rPr lang="uk-UA" dirty="0" smtClean="0"/>
              <a:t>а також при розбризкуванні під час удару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41376"/>
            <a:ext cx="6696879" cy="446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64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5445223"/>
            <a:ext cx="7886700" cy="731739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Фарбування автомобілів – </a:t>
            </a:r>
          </a:p>
          <a:p>
            <a:pPr marL="0" indent="0" algn="r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50% економії фарби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3012"/>
            <a:ext cx="8504957" cy="457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26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645024"/>
            <a:ext cx="8352928" cy="1325563"/>
          </a:xfrm>
        </p:spPr>
        <p:txBody>
          <a:bodyPr>
            <a:noAutofit/>
          </a:bodyPr>
          <a:lstStyle/>
          <a:p>
            <a:pPr algn="ctr"/>
            <a:r>
              <a:rPr lang="uk-UA" sz="8000" b="1" i="1" dirty="0">
                <a:latin typeface="Times New Roman" pitchFamily="18" charset="0"/>
                <a:cs typeface="Times New Roman" pitchFamily="18" charset="0"/>
              </a:rPr>
              <a:t>«Електризація. </a:t>
            </a:r>
            <a:r>
              <a:rPr lang="uk-UA" sz="8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8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8000" b="1" i="1" dirty="0" smtClean="0"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uk-UA" sz="8000" b="1" i="1" dirty="0">
                <a:latin typeface="Times New Roman" pitchFamily="18" charset="0"/>
                <a:cs typeface="Times New Roman" pitchFamily="18" charset="0"/>
              </a:rPr>
              <a:t>роди зарядів.»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>
                <a:latin typeface="Times New Roman" pitchFamily="18" charset="0"/>
                <a:cs typeface="Times New Roman" pitchFamily="18" charset="0"/>
              </a:rPr>
            </a:b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7886700" cy="13153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.09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99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36281" y="1098054"/>
            <a:ext cx="4067969" cy="1538784"/>
          </a:xfrm>
        </p:spPr>
        <p:txBody>
          <a:bodyPr/>
          <a:lstStyle/>
          <a:p>
            <a:pPr algn="ctr"/>
            <a:r>
              <a:rPr lang="uk-UA" sz="2400" b="1" dirty="0"/>
              <a:t>Фалес </a:t>
            </a:r>
            <a:r>
              <a:rPr lang="uk-UA" sz="2400" b="1" dirty="0" err="1"/>
              <a:t>Мілетський</a:t>
            </a:r>
            <a:r>
              <a:rPr lang="uk-UA" sz="2400" dirty="0"/>
              <a:t> </a:t>
            </a:r>
            <a:br>
              <a:rPr lang="uk-UA" sz="2400" dirty="0"/>
            </a:br>
            <a:r>
              <a:rPr lang="uk-UA" sz="2400" dirty="0"/>
              <a:t>(640—550 рр. до н. е.), грецький філософ</a:t>
            </a:r>
            <a:endParaRPr lang="uk-UA" sz="3600" dirty="0"/>
          </a:p>
        </p:txBody>
      </p:sp>
      <p:pic>
        <p:nvPicPr>
          <p:cNvPr id="92164" name="Picture 4" descr="ff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14" y="1098054"/>
            <a:ext cx="4033637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170" name="Group 10"/>
          <p:cNvGrpSpPr>
            <a:grpSpLocks/>
          </p:cNvGrpSpPr>
          <p:nvPr/>
        </p:nvGrpSpPr>
        <p:grpSpPr bwMode="auto">
          <a:xfrm rot="16200000">
            <a:off x="6064249" y="4212803"/>
            <a:ext cx="2520950" cy="2249488"/>
            <a:chOff x="3470" y="2387"/>
            <a:chExt cx="1588" cy="1417"/>
          </a:xfrm>
        </p:grpSpPr>
        <p:pic>
          <p:nvPicPr>
            <p:cNvPr id="92168" name="Picture 8" descr="янтарь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0" y="2387"/>
              <a:ext cx="900" cy="1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66" name="Picture 6" descr="34ec9bce30c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3067"/>
              <a:ext cx="1225" cy="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169" name="Rectangle 9"/>
          <p:cNvSpPr>
            <a:spLocks noChangeArrowheads="1"/>
          </p:cNvSpPr>
          <p:nvPr/>
        </p:nvSpPr>
        <p:spPr bwMode="auto">
          <a:xfrm>
            <a:off x="4379726" y="3068960"/>
            <a:ext cx="4791449" cy="246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265113" algn="ctr">
              <a:lnSpc>
                <a:spcPct val="150000"/>
              </a:lnSpc>
            </a:pPr>
            <a:r>
              <a:rPr lang="uk-UA" sz="2400" dirty="0"/>
              <a:t>Від грецької назви бурштину – </a:t>
            </a:r>
            <a:r>
              <a:rPr lang="uk-UA" sz="2400" i="1" dirty="0" err="1">
                <a:latin typeface="SchoolBookC-Italic" charset="-52"/>
              </a:rPr>
              <a:t>elektron</a:t>
            </a:r>
            <a:r>
              <a:rPr lang="uk-UA" sz="2400" dirty="0">
                <a:latin typeface="SchoolBookC-Italic" charset="-52"/>
              </a:rPr>
              <a:t> </a:t>
            </a:r>
            <a:r>
              <a:rPr lang="uk-UA" sz="2400" dirty="0"/>
              <a:t>– процес, у результаті якого тіла набувають властивості притягувати інші тіла, назвали </a:t>
            </a:r>
            <a:r>
              <a:rPr lang="uk-UA" sz="2400" b="1" i="1" dirty="0"/>
              <a:t>електризацією</a:t>
            </a:r>
            <a:r>
              <a:rPr lang="uk-UA" sz="2400" i="1" dirty="0"/>
              <a:t> тіл</a:t>
            </a:r>
            <a:r>
              <a:rPr lang="uk-UA" sz="2400" dirty="0"/>
              <a:t>. </a:t>
            </a:r>
            <a:br>
              <a:rPr lang="uk-UA" sz="2400" dirty="0"/>
            </a:br>
            <a:r>
              <a:rPr lang="uk-UA" sz="2400" dirty="0">
                <a:solidFill>
                  <a:schemeClr val="tx2"/>
                </a:solidFill>
              </a:rPr>
              <a:t/>
            </a:r>
            <a:br>
              <a:rPr lang="uk-UA" sz="2400" dirty="0">
                <a:solidFill>
                  <a:schemeClr val="tx2"/>
                </a:solidFill>
              </a:rPr>
            </a:br>
            <a:r>
              <a:rPr lang="uk-UA" sz="2400" i="1" dirty="0" smtClean="0">
                <a:solidFill>
                  <a:schemeClr val="tx2"/>
                </a:solidFill>
              </a:rPr>
              <a:t>.</a:t>
            </a:r>
            <a:endParaRPr lang="uk-UA" sz="2400" i="1" dirty="0">
              <a:solidFill>
                <a:schemeClr val="tx2"/>
              </a:solidFill>
            </a:endParaRPr>
          </a:p>
        </p:txBody>
      </p:sp>
      <p:sp>
        <p:nvSpPr>
          <p:cNvPr id="92171" name="Rectangle 11"/>
          <p:cNvSpPr>
            <a:spLocks noChangeArrowheads="1"/>
          </p:cNvSpPr>
          <p:nvPr/>
        </p:nvSpPr>
        <p:spPr bwMode="auto">
          <a:xfrm>
            <a:off x="323850" y="260350"/>
            <a:ext cx="8424863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uk-UA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Історія розвитку електростатики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53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л1_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214915" cy="297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Рисунок1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5094"/>
            <a:ext cx="4319587" cy="29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42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6" name="Picture 6" descr="новый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3807620"/>
            <a:ext cx="2918069" cy="298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 descr="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908720"/>
            <a:ext cx="2935415" cy="287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9" name="Picture 9" descr="1252237922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044" y="2630526"/>
            <a:ext cx="3881173" cy="267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3059113" y="1412875"/>
            <a:ext cx="53276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400" b="1"/>
              <a:t>Вільям Гільберт</a:t>
            </a:r>
            <a:r>
              <a:rPr lang="uk-UA" sz="2400"/>
              <a:t> (1544—1603), англійський фізик і лікар,</a:t>
            </a:r>
            <a:r>
              <a:rPr lang="en-US" sz="2400"/>
              <a:t> </a:t>
            </a:r>
            <a:r>
              <a:rPr lang="uk-UA" sz="2400"/>
              <a:t>засновник науки про електрику.</a:t>
            </a:r>
            <a:endParaRPr lang="uk-UA" sz="3200"/>
          </a:p>
        </p:txBody>
      </p:sp>
      <p:sp>
        <p:nvSpPr>
          <p:cNvPr id="102411" name="Rectangle 11"/>
          <p:cNvSpPr>
            <a:spLocks noChangeArrowheads="1"/>
          </p:cNvSpPr>
          <p:nvPr/>
        </p:nvSpPr>
        <p:spPr bwMode="auto">
          <a:xfrm>
            <a:off x="3203575" y="5300663"/>
            <a:ext cx="54721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2400" b="1" dirty="0"/>
              <a:t>Отто фон </a:t>
            </a:r>
            <a:r>
              <a:rPr lang="uk-UA" sz="2400" b="1" dirty="0" err="1"/>
              <a:t>Геріке</a:t>
            </a:r>
            <a:r>
              <a:rPr lang="uk-UA" sz="2400" dirty="0"/>
              <a:t> (1602—1686), німецький вчений, побудував першу </a:t>
            </a:r>
            <a:r>
              <a:rPr lang="uk-UA" sz="2400" dirty="0" err="1"/>
              <a:t>електростатистичну</a:t>
            </a:r>
            <a:r>
              <a:rPr lang="uk-UA" sz="2400" dirty="0"/>
              <a:t> машину.</a:t>
            </a:r>
          </a:p>
        </p:txBody>
      </p:sp>
      <p:sp>
        <p:nvSpPr>
          <p:cNvPr id="102413" name="Rectangle 13"/>
          <p:cNvSpPr>
            <a:spLocks noChangeArrowheads="1"/>
          </p:cNvSpPr>
          <p:nvPr/>
        </p:nvSpPr>
        <p:spPr bwMode="auto">
          <a:xfrm>
            <a:off x="323850" y="56088"/>
            <a:ext cx="8424863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uk-UA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Історія розвитку електростатики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89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752</TotalTime>
  <Words>440</Words>
  <Application>Microsoft Office PowerPoint</Application>
  <PresentationFormat>Екран (4:3)</PresentationFormat>
  <Paragraphs>62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Тема3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«Електризація.  Два роди зарядів.» </vt:lpstr>
      <vt:lpstr>Фалес Мілетський  (640—550 рр. до н. е.), грецький філософ</vt:lpstr>
      <vt:lpstr>Презентація PowerPoint</vt:lpstr>
      <vt:lpstr>Презентація PowerPoint</vt:lpstr>
      <vt:lpstr>Взаємодія  однакових зарядів</vt:lpstr>
      <vt:lpstr>Презентація PowerPoint</vt:lpstr>
      <vt:lpstr>Висновок (Запис у зошит)</vt:lpstr>
      <vt:lpstr>Роди зарядів</vt:lpstr>
      <vt:lpstr> Основні властивості електричного заряду: </vt:lpstr>
      <vt:lpstr>Основні властивості електричного заряду:</vt:lpstr>
      <vt:lpstr>Презентація PowerPoint</vt:lpstr>
      <vt:lpstr>Розв’язування задач.</vt:lpstr>
      <vt:lpstr>Розв’язування задач.</vt:lpstr>
      <vt:lpstr>Домашнє завдання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UserT</cp:lastModifiedBy>
  <cp:revision>31</cp:revision>
  <dcterms:created xsi:type="dcterms:W3CDTF">2013-08-30T14:59:13Z</dcterms:created>
  <dcterms:modified xsi:type="dcterms:W3CDTF">2015-09-02T08:46:47Z</dcterms:modified>
</cp:coreProperties>
</file>