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4" r:id="rId7"/>
    <p:sldId id="267" r:id="rId8"/>
    <p:sldId id="262" r:id="rId9"/>
    <p:sldId id="266" r:id="rId10"/>
    <p:sldId id="279" r:id="rId11"/>
    <p:sldId id="263" r:id="rId12"/>
    <p:sldId id="265" r:id="rId13"/>
    <p:sldId id="268" r:id="rId14"/>
    <p:sldId id="270" r:id="rId15"/>
    <p:sldId id="273" r:id="rId16"/>
    <p:sldId id="274" r:id="rId17"/>
    <p:sldId id="269" r:id="rId18"/>
    <p:sldId id="275" r:id="rId19"/>
    <p:sldId id="282" r:id="rId20"/>
    <p:sldId id="271" r:id="rId21"/>
    <p:sldId id="272" r:id="rId22"/>
    <p:sldId id="276" r:id="rId23"/>
    <p:sldId id="280" r:id="rId24"/>
    <p:sldId id="281" r:id="rId25"/>
    <p:sldId id="278" r:id="rId26"/>
    <p:sldId id="261"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8" d="100"/>
          <a:sy n="68" d="100"/>
        </p:scale>
        <p:origin x="-396"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05.12.2016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ostriv.in.ua/images/publications/4/3784/132023796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a:off x="0" y="0"/>
            <a:ext cx="9144000" cy="2554545"/>
          </a:xfrm>
          <a:prstGeom prst="rect">
            <a:avLst/>
          </a:prstGeom>
        </p:spPr>
        <p:txBody>
          <a:bodyPr wrap="square">
            <a:spAutoFit/>
          </a:bodyPr>
          <a:lstStyle/>
          <a:p>
            <a:pPr algn="ctr"/>
            <a:r>
              <a:rPr lang="uk-UA" sz="3200" kern="10" dirty="0" smtClean="0">
                <a:ln w="12700">
                  <a:solidFill>
                    <a:srgbClr val="FF0000"/>
                  </a:solidFill>
                  <a:round/>
                  <a:headEnd/>
                  <a:tailEnd/>
                </a:ln>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effectLst>
                  <a:outerShdw dist="125724" dir="18900000" algn="ctr" rotWithShape="0">
                    <a:srgbClr val="000099"/>
                  </a:outerShdw>
                </a:effectLst>
                <a:latin typeface="Impact"/>
              </a:rPr>
              <a:t>Презентація </a:t>
            </a:r>
          </a:p>
          <a:p>
            <a:pPr algn="ctr"/>
            <a:r>
              <a:rPr lang="uk-UA" sz="3200" kern="10" dirty="0" smtClean="0">
                <a:ln w="12700">
                  <a:solidFill>
                    <a:srgbClr val="FF0000"/>
                  </a:solidFill>
                  <a:round/>
                  <a:headEnd/>
                  <a:tailEnd/>
                </a:ln>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effectLst>
                  <a:outerShdw dist="125724" dir="18900000" algn="ctr" rotWithShape="0">
                    <a:srgbClr val="000099"/>
                  </a:outerShdw>
                </a:effectLst>
                <a:latin typeface="Impact"/>
              </a:rPr>
              <a:t>на тему:</a:t>
            </a:r>
            <a:endParaRPr lang="uk-UA" sz="3200" kern="10" dirty="0">
              <a:ln w="12700">
                <a:solidFill>
                  <a:srgbClr val="FF0000"/>
                </a:solidFill>
                <a:round/>
                <a:headEnd/>
                <a:tailEnd/>
              </a:ln>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effectLst>
                <a:outerShdw dist="125724" dir="18900000" algn="ctr" rotWithShape="0">
                  <a:srgbClr val="000099"/>
                </a:outerShdw>
              </a:effectLst>
              <a:latin typeface="Impact"/>
            </a:endParaRPr>
          </a:p>
          <a:p>
            <a:pPr algn="ctr"/>
            <a:r>
              <a:rPr lang="uk-UA" sz="4800" u="sng" kern="10" dirty="0" smtClean="0">
                <a:ln w="12700">
                  <a:solidFill>
                    <a:srgbClr val="FF0000"/>
                  </a:solidFill>
                  <a:round/>
                  <a:headEnd/>
                  <a:tailEnd/>
                </a:ln>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effectLst>
                  <a:outerShdw dist="125724" dir="18900000" algn="ctr" rotWithShape="0">
                    <a:srgbClr val="000099"/>
                  </a:outerShdw>
                </a:effectLst>
                <a:latin typeface="Impact"/>
              </a:rPr>
              <a:t>Демографічна та продовольча проблеми людства</a:t>
            </a:r>
          </a:p>
        </p:txBody>
      </p:sp>
      <p:sp>
        <p:nvSpPr>
          <p:cNvPr id="7" name="Прямоугольник 6"/>
          <p:cNvSpPr/>
          <p:nvPr/>
        </p:nvSpPr>
        <p:spPr>
          <a:xfrm>
            <a:off x="6084168" y="4878545"/>
            <a:ext cx="5471592" cy="1200329"/>
          </a:xfrm>
          <a:prstGeom prst="rect">
            <a:avLst/>
          </a:prstGeom>
        </p:spPr>
        <p:txBody>
          <a:bodyPr wrap="square">
            <a:spAutoFit/>
          </a:bodyPr>
          <a:lstStyle/>
          <a:p>
            <a:r>
              <a:rPr lang="uk-UA"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Виконав</a:t>
            </a:r>
            <a:endParaRPr lang="en-US"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endParaRPr>
          </a:p>
          <a:p>
            <a:r>
              <a:rPr lang="uk-UA"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 учень </a:t>
            </a:r>
            <a:r>
              <a:rPr lang="uk-UA"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10</a:t>
            </a:r>
            <a:r>
              <a:rPr lang="en-US" sz="2400" i="1" kern="1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  </a:t>
            </a:r>
            <a:r>
              <a:rPr lang="uk-UA" sz="2400" i="1" kern="1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класу</a:t>
            </a:r>
            <a:endParaRPr lang="uk-UA"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endParaRPr>
          </a:p>
          <a:p>
            <a:r>
              <a:rPr lang="uk-UA" sz="2400" i="1" kern="1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Маловічко</a:t>
            </a:r>
            <a:r>
              <a:rPr lang="uk-UA"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 В</a:t>
            </a:r>
            <a:r>
              <a:rPr lang="en-US"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a:t>
            </a:r>
            <a:r>
              <a:rPr lang="uk-UA" sz="2400" i="1" kern="1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rPr>
              <a:t>ячеслав</a:t>
            </a:r>
            <a:endParaRPr lang="uk-UA" sz="2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a:endParaRPr>
          </a:p>
        </p:txBody>
      </p:sp>
    </p:spTree>
    <p:extLst>
      <p:ext uri="{BB962C8B-B14F-4D97-AF65-F5344CB8AC3E}">
        <p14:creationId xmlns:p14="http://schemas.microsoft.com/office/powerpoint/2010/main" xmlns="" val="3162541903"/>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descr="http://99px.ru/sstorage/53/2013/09/tmb_81289_262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9144000" cy="683246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41564" y="15490"/>
            <a:ext cx="5693684" cy="3785652"/>
          </a:xfrm>
          <a:prstGeom prst="rect">
            <a:avLst/>
          </a:prstGeom>
        </p:spPr>
        <p:txBody>
          <a:bodyPr wrap="square">
            <a:spAutoFit/>
          </a:bodyPr>
          <a:lstStyle/>
          <a:p>
            <a:r>
              <a:rPr lang="uk-UA"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Є чинники, які ще більше ускладнюють проблему народонаселення. Нестача землі призводить до виснаження пасовищ, ерозії ґрунтів, що сильно знижує родючість. Природні ресурси, особливо ліси, знищуються заради палива та експорту. Велика кількість людей (здебільшого молоді) прямує у великі міста. Але в умовах слабкої індустріалізації їм не вистачає ані роботи, ані житла, ані чистої води. Результатом цього є швидке зростання міст з мільйонами безробітних, які живуть прямо на вулицях.</a:t>
            </a:r>
            <a:br>
              <a:rPr lang="uk-UA"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br>
            <a:endParaRPr lang="ru-RU"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53740410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Documents and Settings\www\Рабочий стол\Рисунок1.jpg"/>
          <p:cNvPicPr>
            <a:picLocks noChangeAspect="1" noChangeArrowheads="1"/>
          </p:cNvPicPr>
          <p:nvPr/>
        </p:nvPicPr>
        <p:blipFill>
          <a:blip r:embed="rId2"/>
          <a:srcRect/>
          <a:stretch>
            <a:fillRect/>
          </a:stretch>
        </p:blipFill>
        <p:spPr bwMode="auto">
          <a:xfrm>
            <a:off x="0" y="0"/>
            <a:ext cx="9144000" cy="6857999"/>
          </a:xfrm>
          <a:prstGeom prst="rect">
            <a:avLst/>
          </a:prstGeom>
          <a:noFill/>
        </p:spPr>
      </p:pic>
      <p:sp>
        <p:nvSpPr>
          <p:cNvPr id="5" name="Прямоугольник 4"/>
          <p:cNvSpPr/>
          <p:nvPr/>
        </p:nvSpPr>
        <p:spPr>
          <a:xfrm>
            <a:off x="323528" y="188640"/>
            <a:ext cx="8496944" cy="181588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pP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Зростання</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населення</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світу</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призводить</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до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наростання</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загрози</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забруднення</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довкілля</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скупчення</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гігантської</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кількості</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людей у великих </a:t>
            </a:r>
            <a:r>
              <a:rPr lang="ru-RU" altLang="ru-RU"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містах</a:t>
            </a:r>
            <a:r>
              <a:rPr lang="ru-RU" altLang="ru-RU"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a:t>
            </a:r>
          </a:p>
        </p:txBody>
      </p:sp>
      <p:pic>
        <p:nvPicPr>
          <p:cNvPr id="12292" name="Picture 4" descr="Картинки по запросу забруднення великих міст"/>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4625" y="3671179"/>
            <a:ext cx="5107978" cy="315774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Похожее изображение"/>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9511" y="1988038"/>
            <a:ext cx="5500393" cy="30971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3181994"/>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freeppt.ru/MyShablony/MasterGoldNigh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107504" y="332656"/>
            <a:ext cx="3870176" cy="5632311"/>
          </a:xfrm>
          <a:prstGeom prst="rect">
            <a:avLst/>
          </a:prstGeom>
        </p:spPr>
        <p:txBody>
          <a:bodyPr wrap="square">
            <a:spAutoFit/>
          </a:bodyPr>
          <a:lstStyle/>
          <a:p>
            <a:r>
              <a:rPr lang="uk-UA" sz="2000" dirty="0">
                <a:ln w="18415" cmpd="sng">
                  <a:solidFill>
                    <a:srgbClr val="FFFFFF"/>
                  </a:solidFill>
                  <a:prstDash val="solid"/>
                </a:ln>
                <a:solidFill>
                  <a:srgbClr val="FFFFFF"/>
                </a:solidFill>
                <a:effectLst>
                  <a:outerShdw blurRad="63500" dir="3600000" algn="tl" rotWithShape="0">
                    <a:srgbClr val="000000">
                      <a:alpha val="70000"/>
                    </a:srgbClr>
                  </a:outerShdw>
                </a:effectLst>
              </a:rPr>
              <a:t>Найважливіші проблеми народонаселення, які загрожують украй негативними наслідками: стрімке зростання населення, або демографічний вибух, у країнах, що розвиваються, і загроза депопуляції, або демографічна криза, в економічно розвинутих країнах. До проблем народонаселення слід віднести також неконтрольовану урбанізацію в країнах, що розвиваються, кризу великих міст у деяких розвинутих країнах, стихійну внутрішню й зовнішню міграцію, яка ускладнює, політичні відносини між державами.</a:t>
            </a:r>
          </a:p>
        </p:txBody>
      </p:sp>
      <p:pic>
        <p:nvPicPr>
          <p:cNvPr id="1030" name="Picture 6" descr="Картинки по запросу народонаселення"/>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58629" y="2939155"/>
            <a:ext cx="3485371" cy="3470849"/>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Похожее изображение"/>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7984" y="82177"/>
            <a:ext cx="4253363" cy="28569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807512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heel(1)">
                                      <p:cBhvr>
                                        <p:cTn id="7" dur="2000"/>
                                        <p:tgtEl>
                                          <p:spTgt spid="1032"/>
                                        </p:tgtEl>
                                      </p:cBhvr>
                                    </p:animEffect>
                                  </p:childTnLst>
                                </p:cTn>
                              </p:par>
                              <p:par>
                                <p:cTn id="8" presetID="21" presetClass="entr" presetSubtype="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heel(1)">
                                      <p:cBhvr>
                                        <p:cTn id="10"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www.coollady.ru/puc/WP/WP-9/CL-8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553"/>
            <a:ext cx="91829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251520" y="1052736"/>
            <a:ext cx="3960440" cy="5355312"/>
          </a:xfrm>
          <a:prstGeom prst="rect">
            <a:avLst/>
          </a:prstGeom>
        </p:spPr>
        <p:txBody>
          <a:bodyPr wrap="square">
            <a:spAutoFit/>
          </a:bodyPr>
          <a:lstStyle/>
          <a:p>
            <a:r>
              <a:rPr lang="uk-UA" b="1" dirty="0">
                <a:ln w="10541" cmpd="sng">
                  <a:solidFill>
                    <a:sysClr val="windowText" lastClr="000000"/>
                  </a:solidFill>
                  <a:prstDash val="solid"/>
                </a:ln>
                <a:solidFill>
                  <a:sysClr val="windowText" lastClr="000000"/>
                </a:solidFill>
              </a:rPr>
              <a:t>Перша спроба оцінити динаміку кількості населення і відповісти на питання, чи може Земля прогодувати всіх на ній живучих, пов’язана з ім’ям Томаса Мальтуса, який в швидкому рості населення передбачав згубні екологічні наслідки.</a:t>
            </a:r>
            <a:br>
              <a:rPr lang="uk-UA" b="1" dirty="0">
                <a:ln w="10541" cmpd="sng">
                  <a:solidFill>
                    <a:sysClr val="windowText" lastClr="000000"/>
                  </a:solidFill>
                  <a:prstDash val="solid"/>
                </a:ln>
                <a:solidFill>
                  <a:sysClr val="windowText" lastClr="000000"/>
                </a:solidFill>
              </a:rPr>
            </a:br>
            <a:r>
              <a:rPr lang="uk-UA" b="1" dirty="0">
                <a:ln w="10541" cmpd="sng">
                  <a:solidFill>
                    <a:sysClr val="windowText" lastClr="000000"/>
                  </a:solidFill>
                  <a:prstDash val="solid"/>
                </a:ln>
                <a:solidFill>
                  <a:sysClr val="windowText" lastClr="000000"/>
                </a:solidFill>
              </a:rPr>
              <a:t>Т.Мальтус стверджував, що чисельність населення збільшується в геометричній прогресії, в той час як харчові ресурси, необхідні для прожитку цього населення-в арифметичній</a:t>
            </a:r>
            <a:r>
              <a:rPr lang="uk-UA" b="1" dirty="0" smtClean="0">
                <a:ln w="10541" cmpd="sng">
                  <a:solidFill>
                    <a:sysClr val="windowText" lastClr="000000"/>
                  </a:solidFill>
                  <a:prstDash val="solid"/>
                </a:ln>
                <a:solidFill>
                  <a:sysClr val="windowText" lastClr="000000"/>
                </a:solidFill>
              </a:rPr>
              <a:t>.</a:t>
            </a:r>
            <a:r>
              <a:rPr lang="uk-UA" b="1" dirty="0">
                <a:ln w="10541" cmpd="sng">
                  <a:solidFill>
                    <a:sysClr val="windowText" lastClr="000000"/>
                  </a:solidFill>
                  <a:prstDash val="solid"/>
                </a:ln>
                <a:solidFill>
                  <a:sysClr val="windowText" lastClr="000000"/>
                </a:solidFill>
              </a:rPr>
              <a:t> . Перенаселення в концепції Мальтуса – не тільки біда людства,але й благо, яке змушує багато численних та лінивих від природи робітників із-за конкуренції якісно працювати за невисоку платню</a:t>
            </a:r>
            <a:endParaRPr lang="ru-RU" b="1" dirty="0">
              <a:ln w="10541" cmpd="sng">
                <a:solidFill>
                  <a:sysClr val="windowText" lastClr="000000"/>
                </a:solidFill>
                <a:prstDash val="solid"/>
              </a:ln>
              <a:solidFill>
                <a:sysClr val="windowText" lastClr="000000"/>
              </a:solidFill>
            </a:endParaRPr>
          </a:p>
        </p:txBody>
      </p:sp>
      <p:pic>
        <p:nvPicPr>
          <p:cNvPr id="6" name="Picture 2" descr="Картинки по запросу народонаселення"/>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48063" y="4249013"/>
            <a:ext cx="4034837" cy="2598434"/>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Картинки по запросу мальтус"/>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016" y="58494"/>
            <a:ext cx="3163442" cy="40905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314846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www.fonstola.ru/download.php?file=201111/1680x1050/fonstola.ru-5636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2936"/>
            <a:ext cx="9180512" cy="688244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37759" y="33613"/>
            <a:ext cx="9144000" cy="2308324"/>
          </a:xfrm>
          <a:prstGeom prst="rect">
            <a:avLst/>
          </a:prstGeom>
        </p:spPr>
        <p:txBody>
          <a:bodyPr wrap="square">
            <a:spAutoFit/>
          </a:bodyPr>
          <a:lstStyle/>
          <a:p>
            <a:pPr algn="ctr"/>
            <a:r>
              <a:rPr lang="uk-UA"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Зменшення населення за рахунок низького рівня народжуваності в багатьох індустріально розвинутих країнах і вибуховий ріст у найбідніших державах - це той контраст, який загрожує перетворитись в одну з великих соціально-економічних і політичних проблем найближчих десятиліть.</a:t>
            </a:r>
            <a:br>
              <a:rPr lang="uk-UA"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uk-UA"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Значний вплив на зміни народжуваності мають міграційні процеси. Європейські країни вимушені змінювати закони про виїзд та укріплювати свої кордони, щоб знизити наплив іммігрантів з країн третього світу. </a:t>
            </a:r>
            <a:br>
              <a:rPr lang="uk-UA"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ru-RU"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098" name="Picture 2" descr="Картинки по запросу мігранти"/>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5575" y="2150577"/>
            <a:ext cx="5972862" cy="3438663"/>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Картинки по запросу мігранти"/>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34241" y="4001506"/>
            <a:ext cx="4571999" cy="28838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7963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800" decel="100000"/>
                                        <p:tgtEl>
                                          <p:spTgt spid="4098"/>
                                        </p:tgtEl>
                                      </p:cBhvr>
                                    </p:animEffect>
                                    <p:anim calcmode="lin" valueType="num">
                                      <p:cBhvr>
                                        <p:cTn id="8" dur="800" decel="100000" fill="hold"/>
                                        <p:tgtEl>
                                          <p:spTgt spid="4098"/>
                                        </p:tgtEl>
                                        <p:attrNameLst>
                                          <p:attrName>style.rotation</p:attrName>
                                        </p:attrNameLst>
                                      </p:cBhvr>
                                      <p:tavLst>
                                        <p:tav tm="0">
                                          <p:val>
                                            <p:fltVal val="-90"/>
                                          </p:val>
                                        </p:tav>
                                        <p:tav tm="100000">
                                          <p:val>
                                            <p:fltVal val="0"/>
                                          </p:val>
                                        </p:tav>
                                      </p:tavLst>
                                    </p:anim>
                                    <p:anim calcmode="lin" valueType="num">
                                      <p:cBhvr>
                                        <p:cTn id="9" dur="800" decel="100000" fill="hold"/>
                                        <p:tgtEl>
                                          <p:spTgt spid="4098"/>
                                        </p:tgtEl>
                                        <p:attrNameLst>
                                          <p:attrName>ppt_x</p:attrName>
                                        </p:attrNameLst>
                                      </p:cBhvr>
                                      <p:tavLst>
                                        <p:tav tm="0">
                                          <p:val>
                                            <p:strVal val="#ppt_x+0.4"/>
                                          </p:val>
                                        </p:tav>
                                        <p:tav tm="100000">
                                          <p:val>
                                            <p:strVal val="#ppt_x-0.05"/>
                                          </p:val>
                                        </p:tav>
                                      </p:tavLst>
                                    </p:anim>
                                    <p:anim calcmode="lin" valueType="num">
                                      <p:cBhvr>
                                        <p:cTn id="10" dur="800" decel="100000" fill="hold"/>
                                        <p:tgtEl>
                                          <p:spTgt spid="409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800" decel="100000"/>
                                        <p:tgtEl>
                                          <p:spTgt spid="4100"/>
                                        </p:tgtEl>
                                      </p:cBhvr>
                                    </p:animEffect>
                                    <p:anim calcmode="lin" valueType="num">
                                      <p:cBhvr>
                                        <p:cTn id="16" dur="800" decel="100000" fill="hold"/>
                                        <p:tgtEl>
                                          <p:spTgt spid="4100"/>
                                        </p:tgtEl>
                                        <p:attrNameLst>
                                          <p:attrName>style.rotation</p:attrName>
                                        </p:attrNameLst>
                                      </p:cBhvr>
                                      <p:tavLst>
                                        <p:tav tm="0">
                                          <p:val>
                                            <p:fltVal val="-90"/>
                                          </p:val>
                                        </p:tav>
                                        <p:tav tm="100000">
                                          <p:val>
                                            <p:fltVal val="0"/>
                                          </p:val>
                                        </p:tav>
                                      </p:tavLst>
                                    </p:anim>
                                    <p:anim calcmode="lin" valueType="num">
                                      <p:cBhvr>
                                        <p:cTn id="17" dur="800" decel="100000" fill="hold"/>
                                        <p:tgtEl>
                                          <p:spTgt spid="4100"/>
                                        </p:tgtEl>
                                        <p:attrNameLst>
                                          <p:attrName>ppt_x</p:attrName>
                                        </p:attrNameLst>
                                      </p:cBhvr>
                                      <p:tavLst>
                                        <p:tav tm="0">
                                          <p:val>
                                            <p:strVal val="#ppt_x+0.4"/>
                                          </p:val>
                                        </p:tav>
                                        <p:tav tm="100000">
                                          <p:val>
                                            <p:strVal val="#ppt_x-0.05"/>
                                          </p:val>
                                        </p:tav>
                                      </p:tavLst>
                                    </p:anim>
                                    <p:anim calcmode="lin" valueType="num">
                                      <p:cBhvr>
                                        <p:cTn id="18" dur="800" decel="100000" fill="hold"/>
                                        <p:tgtEl>
                                          <p:spTgt spid="410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0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0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Users\User\Desktop\Рисунок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113"/>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0" y="2492896"/>
            <a:ext cx="4067944" cy="4093428"/>
          </a:xfrm>
          <a:prstGeom prst="rect">
            <a:avLst/>
          </a:prstGeom>
        </p:spPr>
        <p:txBody>
          <a:bodyPr wrap="square">
            <a:spAutoFit/>
          </a:bodyPr>
          <a:lstStyle/>
          <a:p>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Продовольча</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проблема –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це</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проблема, яка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проявляєтся</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в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деф</a:t>
            </a:r>
            <a:r>
              <a:rPr lang="uk-UA"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і</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циті</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продуктів</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харчування</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та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недостатній</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їх</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калорійності</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в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нестачі</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вітамінів</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білків</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тваринного</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походження</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 </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Вона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визначається</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спроможністю</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Землі</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прогодувати</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нинішнє</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та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майбутнє</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населення</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0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планети</a:t>
            </a:r>
            <a:r>
              <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a:t>
            </a:r>
            <a:endParaRPr lang="ru-RU"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WordArt 4"/>
          <p:cNvSpPr>
            <a:spLocks noChangeArrowheads="1" noChangeShapeType="1" noTextEdit="1"/>
          </p:cNvSpPr>
          <p:nvPr/>
        </p:nvSpPr>
        <p:spPr bwMode="auto">
          <a:xfrm>
            <a:off x="250825" y="88900"/>
            <a:ext cx="8535988" cy="908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i="1" kern="1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ea typeface="Tahoma"/>
                <a:cs typeface="Tahoma"/>
              </a:rPr>
              <a:t>Продовольча</a:t>
            </a:r>
            <a:r>
              <a:rPr lang="ru-RU" sz="3600" b="1" i="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ea typeface="Tahoma"/>
                <a:cs typeface="Tahoma"/>
              </a:rPr>
              <a:t> проблема</a:t>
            </a:r>
          </a:p>
        </p:txBody>
      </p:sp>
      <p:pic>
        <p:nvPicPr>
          <p:cNvPr id="12290" name="Picture 2" descr="Картинки по запросу продовольча проблема"/>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60032" y="925019"/>
            <a:ext cx="4283968" cy="304243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Картинки по запросу НЕДОЇДАННЯ"/>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60032" y="4047904"/>
            <a:ext cx="4257720" cy="28100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6793331"/>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13" presetClass="entr" presetSubtype="16" fill="hold" nodeType="with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plus(in)">
                                      <p:cBhvr>
                                        <p:cTn id="14" dur="2000"/>
                                        <p:tgtEl>
                                          <p:spTgt spid="12290"/>
                                        </p:tgtEl>
                                      </p:cBhvr>
                                    </p:animEffect>
                                  </p:childTnLst>
                                </p:cTn>
                              </p:par>
                              <p:par>
                                <p:cTn id="15" presetID="13" presetClass="entr" presetSubtype="16"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plus(in)">
                                      <p:cBhvr>
                                        <p:cTn id="1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Users\User\Desktop\Рисунок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192716" y="30171"/>
            <a:ext cx="9324528"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64008" indent="0" algn="ctr">
              <a:buNone/>
            </a:pP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Виділяють</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чотири</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групи</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чинників</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які</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впливають</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на </a:t>
            </a: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глобальну</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продовольчу</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проблему:</a:t>
            </a:r>
          </a:p>
        </p:txBody>
      </p:sp>
      <p:sp>
        <p:nvSpPr>
          <p:cNvPr id="6" name="Багетная рамка 5"/>
          <p:cNvSpPr/>
          <p:nvPr/>
        </p:nvSpPr>
        <p:spPr>
          <a:xfrm>
            <a:off x="179512" y="2132856"/>
            <a:ext cx="4074012" cy="2160240"/>
          </a:xfrm>
          <a:prstGeom prst="beve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природні</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умови</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і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розміщення</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населення</a:t>
            </a: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 name="Багетная рамка 6"/>
          <p:cNvSpPr/>
          <p:nvPr/>
        </p:nvSpPr>
        <p:spPr>
          <a:xfrm>
            <a:off x="4710724" y="4504357"/>
            <a:ext cx="4074012" cy="2160240"/>
          </a:xfrm>
          <a:prstGeom prst="beve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світова</a:t>
            </a:r>
            <a:r>
              <a:rPr lang="ru-RU"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ru-RU"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економіка</a:t>
            </a:r>
            <a:r>
              <a:rPr lang="ru-RU"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і </a:t>
            </a:r>
            <a:r>
              <a:rPr lang="ru-RU"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торгівля</a:t>
            </a:r>
            <a:endParaRPr lang="ru-RU"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endParaRPr lang="ru-RU"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8" name="Багетная рамка 7"/>
          <p:cNvSpPr/>
          <p:nvPr/>
        </p:nvSpPr>
        <p:spPr>
          <a:xfrm>
            <a:off x="202285" y="4504357"/>
            <a:ext cx="4074012" cy="2160240"/>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політична</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ситуація</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у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світі</a:t>
            </a: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Багетная рамка 8"/>
          <p:cNvSpPr/>
          <p:nvPr/>
        </p:nvSpPr>
        <p:spPr>
          <a:xfrm>
            <a:off x="4710724" y="2136870"/>
            <a:ext cx="4074012" cy="2160240"/>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світовий</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транспорт і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зв'язок</a:t>
            </a: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xmlns="" val="311983331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Users\User\Desktop\Рисунок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0" y="3716338"/>
            <a:ext cx="68961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7"/>
          <p:cNvSpPr txBox="1">
            <a:spLocks noChangeArrowheads="1"/>
          </p:cNvSpPr>
          <p:nvPr/>
        </p:nvSpPr>
        <p:spPr bwMode="auto">
          <a:xfrm>
            <a:off x="142875" y="981075"/>
            <a:ext cx="8858250" cy="2554288"/>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ru-RU" altLang="ru-RU" sz="2000" b="1" i="1" dirty="0" err="1">
                <a:solidFill>
                  <a:srgbClr val="002060"/>
                </a:solidFill>
                <a:latin typeface="Tahoma" pitchFamily="34" charset="0"/>
                <a:cs typeface="Tahoma" pitchFamily="34" charset="0"/>
              </a:rPr>
              <a:t>Щорічно</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населення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планети</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збільшується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приблизно</a:t>
            </a:r>
            <a:r>
              <a:rPr lang="ru-RU" altLang="ru-RU" sz="2000" b="1" i="1" dirty="0">
                <a:solidFill>
                  <a:srgbClr val="002060"/>
                </a:solidFill>
                <a:latin typeface="Tahoma" pitchFamily="34" charset="0"/>
                <a:cs typeface="Tahoma" pitchFamily="34" charset="0"/>
              </a:rPr>
              <a:t> на 90 млн </a:t>
            </a:r>
            <a:r>
              <a:rPr lang="ru-RU" altLang="ru-RU" sz="2000" b="1" i="1" dirty="0" err="1">
                <a:solidFill>
                  <a:srgbClr val="002060"/>
                </a:solidFill>
                <a:latin typeface="Tahoma" pitchFamily="34" charset="0"/>
                <a:cs typeface="Tahoma" pitchFamily="34" charset="0"/>
              </a:rPr>
              <a:t>чоловік</a:t>
            </a:r>
            <a:r>
              <a:rPr lang="ru-RU" altLang="ru-RU" sz="2000" b="1" i="1" dirty="0">
                <a:solidFill>
                  <a:srgbClr val="002060"/>
                </a:solidFill>
                <a:latin typeface="Tahoma" pitchFamily="34" charset="0"/>
                <a:cs typeface="Tahoma" pitchFamily="34" charset="0"/>
              </a:rPr>
              <a:t>. А ось </a:t>
            </a:r>
            <a:r>
              <a:rPr lang="ru-RU" altLang="ru-RU" sz="2000" b="1" i="1" dirty="0" err="1">
                <a:solidFill>
                  <a:srgbClr val="002060"/>
                </a:solidFill>
                <a:latin typeface="Tahoma" pitchFamily="34" charset="0"/>
                <a:cs typeface="Tahoma" pitchFamily="34" charset="0"/>
              </a:rPr>
              <a:t>ресурси</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збільшення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виробництва</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продуктів</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харчування</a:t>
            </a:r>
            <a:r>
              <a:rPr lang="ru-RU" altLang="ru-RU" sz="2000" b="1" i="1" dirty="0">
                <a:solidFill>
                  <a:srgbClr val="002060"/>
                </a:solidFill>
                <a:latin typeface="Tahoma" pitchFamily="34" charset="0"/>
                <a:cs typeface="Tahoma" pitchFamily="34" charset="0"/>
              </a:rPr>
              <a:t>, схоже, </a:t>
            </a:r>
            <a:r>
              <a:rPr lang="ru-RU" altLang="ru-RU" sz="2000" b="1" i="1" dirty="0" err="1">
                <a:solidFill>
                  <a:srgbClr val="002060"/>
                </a:solidFill>
                <a:latin typeface="Tahoma" pitchFamily="34" charset="0"/>
                <a:cs typeface="Tahoma" pitchFamily="34" charset="0"/>
              </a:rPr>
              <a:t>підходять</a:t>
            </a:r>
            <a:r>
              <a:rPr lang="ru-RU" altLang="ru-RU" sz="2000" b="1" i="1" dirty="0">
                <a:solidFill>
                  <a:srgbClr val="002060"/>
                </a:solidFill>
                <a:latin typeface="Tahoma" pitchFamily="34" charset="0"/>
                <a:cs typeface="Tahoma" pitchFamily="34" charset="0"/>
              </a:rPr>
              <a:t> до </a:t>
            </a:r>
            <a:r>
              <a:rPr lang="ru-RU" altLang="ru-RU" sz="2000" b="1" i="1" dirty="0" err="1">
                <a:solidFill>
                  <a:srgbClr val="002060"/>
                </a:solidFill>
                <a:latin typeface="Tahoma" pitchFamily="34" charset="0"/>
                <a:cs typeface="Tahoma" pitchFamily="34" charset="0"/>
              </a:rPr>
              <a:t>кінця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Селекція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штучні</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добрива</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гербіциди</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іригація</a:t>
            </a:r>
            <a:r>
              <a:rPr lang="ru-RU" altLang="ru-RU" sz="2000" b="1" i="1" dirty="0">
                <a:solidFill>
                  <a:srgbClr val="002060"/>
                </a:solidFill>
                <a:latin typeface="Tahoma" pitchFamily="34" charset="0"/>
                <a:cs typeface="Tahoma" pitchFamily="34" charset="0"/>
              </a:rPr>
              <a:t> дозволили </a:t>
            </a:r>
            <a:r>
              <a:rPr lang="ru-RU" altLang="ru-RU" sz="2000" b="1" i="1" dirty="0" err="1">
                <a:solidFill>
                  <a:srgbClr val="002060"/>
                </a:solidFill>
                <a:latin typeface="Tahoma" pitchFamily="34" charset="0"/>
                <a:cs typeface="Tahoma" pitchFamily="34" charset="0"/>
              </a:rPr>
              <a:t>людству</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значно</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збільшити</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виробництво</a:t>
            </a:r>
            <a:r>
              <a:rPr lang="ru-RU" altLang="ru-RU" sz="2000" b="1" i="1" dirty="0">
                <a:solidFill>
                  <a:srgbClr val="002060"/>
                </a:solidFill>
                <a:latin typeface="Tahoma" pitchFamily="34" charset="0"/>
                <a:cs typeface="Tahoma" pitchFamily="34" charset="0"/>
              </a:rPr>
              <a:t> зерна. </a:t>
            </a:r>
            <a:r>
              <a:rPr lang="ru-RU" altLang="ru-RU" sz="2000" b="1" i="1" dirty="0" err="1">
                <a:solidFill>
                  <a:srgbClr val="002060"/>
                </a:solidFill>
                <a:latin typeface="Tahoma" pitchFamily="34" charset="0"/>
                <a:cs typeface="Tahoma" pitchFamily="34" charset="0"/>
              </a:rPr>
              <a:t>Проте</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останніми</a:t>
            </a:r>
            <a:r>
              <a:rPr lang="ru-RU" altLang="ru-RU" sz="2000" b="1" i="1" dirty="0">
                <a:solidFill>
                  <a:srgbClr val="002060"/>
                </a:solidFill>
                <a:latin typeface="Tahoma" pitchFamily="34" charset="0"/>
                <a:cs typeface="Tahoma" pitchFamily="34" charset="0"/>
              </a:rPr>
              <a:t> роками </a:t>
            </a:r>
            <a:r>
              <a:rPr lang="ru-RU" altLang="ru-RU" sz="2000" b="1" i="1" dirty="0" err="1">
                <a:solidFill>
                  <a:srgbClr val="002060"/>
                </a:solidFill>
                <a:latin typeface="Tahoma" pitchFamily="34" charset="0"/>
                <a:cs typeface="Tahoma" pitchFamily="34" charset="0"/>
              </a:rPr>
              <a:t>виробництво</a:t>
            </a:r>
            <a:r>
              <a:rPr lang="ru-RU" altLang="ru-RU" sz="2000" b="1" i="1" dirty="0">
                <a:solidFill>
                  <a:srgbClr val="002060"/>
                </a:solidFill>
                <a:latin typeface="Tahoma" pitchFamily="34" charset="0"/>
                <a:cs typeface="Tahoma" pitchFamily="34" charset="0"/>
              </a:rPr>
              <a:t> зерна не </a:t>
            </a:r>
            <a:r>
              <a:rPr lang="ru-RU" altLang="ru-RU" sz="2000" b="1" i="1" dirty="0" err="1">
                <a:solidFill>
                  <a:srgbClr val="002060"/>
                </a:solidFill>
                <a:latin typeface="Tahoma" pitchFamily="34" charset="0"/>
                <a:cs typeface="Tahoma" pitchFamily="34" charset="0"/>
              </a:rPr>
              <a:t>збільшується</a:t>
            </a:r>
            <a:r>
              <a:rPr lang="ru-RU" altLang="ru-RU" sz="2000" b="1" i="1" dirty="0">
                <a:solidFill>
                  <a:srgbClr val="002060"/>
                </a:solidFill>
                <a:latin typeface="Tahoma" pitchFamily="34" charset="0"/>
                <a:cs typeface="Tahoma" pitchFamily="34" charset="0"/>
              </a:rPr>
              <a:t>. До </a:t>
            </a:r>
            <a:r>
              <a:rPr lang="ru-RU" altLang="ru-RU" sz="2000" b="1" i="1" dirty="0" err="1">
                <a:solidFill>
                  <a:srgbClr val="002060"/>
                </a:solidFill>
                <a:latin typeface="Tahoma" pitchFamily="34" charset="0"/>
                <a:cs typeface="Tahoma" pitchFamily="34" charset="0"/>
              </a:rPr>
              <a:t>найнижчого</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рівня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скоротилися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продовольчі</a:t>
            </a:r>
            <a:r>
              <a:rPr lang="ru-RU" altLang="ru-RU" sz="2000" b="1" i="1" dirty="0">
                <a:solidFill>
                  <a:srgbClr val="002060"/>
                </a:solidFill>
                <a:latin typeface="Tahoma" pitchFamily="34" charset="0"/>
                <a:cs typeface="Tahoma" pitchFamily="34" charset="0"/>
              </a:rPr>
              <a:t> запаси. </a:t>
            </a:r>
            <a:r>
              <a:rPr lang="ru-RU" altLang="ru-RU" sz="2000" b="1" i="1" dirty="0" err="1">
                <a:solidFill>
                  <a:srgbClr val="002060"/>
                </a:solidFill>
                <a:latin typeface="Tahoma" pitchFamily="34" charset="0"/>
                <a:cs typeface="Tahoma" pitchFamily="34" charset="0"/>
              </a:rPr>
              <a:t>Вичерпуються</a:t>
            </a:r>
            <a:r>
              <a:rPr lang="ru-RU" altLang="ru-RU" sz="2000" b="1" i="1" dirty="0">
                <a:solidFill>
                  <a:srgbClr val="002060"/>
                </a:solidFill>
                <a:latin typeface="Tahoma" pitchFamily="34" charset="0"/>
                <a:cs typeface="Tahoma" pitchFamily="34" charset="0"/>
              </a:rPr>
              <a:t> </a:t>
            </a:r>
            <a:r>
              <a:rPr lang="ru-RU" altLang="ru-RU" sz="2000" b="1" i="1" dirty="0" err="1">
                <a:solidFill>
                  <a:srgbClr val="002060"/>
                </a:solidFill>
                <a:latin typeface="Tahoma" pitchFamily="34" charset="0"/>
                <a:cs typeface="Tahoma" pitchFamily="34" charset="0"/>
              </a:rPr>
              <a:t>рибні</a:t>
            </a:r>
            <a:r>
              <a:rPr lang="ru-RU" altLang="ru-RU" sz="2000" b="1" i="1" dirty="0">
                <a:solidFill>
                  <a:srgbClr val="002060"/>
                </a:solidFill>
                <a:latin typeface="Tahoma" pitchFamily="34" charset="0"/>
                <a:cs typeface="Tahoma" pitchFamily="34" charset="0"/>
              </a:rPr>
              <a:t> запаси </a:t>
            </a:r>
            <a:r>
              <a:rPr lang="ru-RU" altLang="ru-RU" sz="2000" b="1" i="1" dirty="0" err="1">
                <a:solidFill>
                  <a:srgbClr val="002060"/>
                </a:solidFill>
                <a:latin typeface="Tahoma" pitchFamily="34" charset="0"/>
                <a:cs typeface="Tahoma" pitchFamily="34" charset="0"/>
              </a:rPr>
              <a:t>морів</a:t>
            </a:r>
            <a:r>
              <a:rPr lang="ru-RU" altLang="ru-RU" sz="2000" b="1" i="1" dirty="0">
                <a:solidFill>
                  <a:srgbClr val="002060"/>
                </a:solidFill>
                <a:latin typeface="Tahoma" pitchFamily="34" charset="0"/>
                <a:cs typeface="Tahoma" pitchFamily="34" charset="0"/>
              </a:rPr>
              <a:t>.</a:t>
            </a:r>
          </a:p>
        </p:txBody>
      </p:sp>
      <p:sp>
        <p:nvSpPr>
          <p:cNvPr id="7" name="WordArt 4"/>
          <p:cNvSpPr>
            <a:spLocks noChangeArrowheads="1" noChangeShapeType="1" noTextEdit="1"/>
          </p:cNvSpPr>
          <p:nvPr/>
        </p:nvSpPr>
        <p:spPr bwMode="auto">
          <a:xfrm>
            <a:off x="250825" y="88900"/>
            <a:ext cx="8535988" cy="908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i="1" kern="1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ea typeface="Tahoma"/>
                <a:cs typeface="Tahoma"/>
              </a:rPr>
              <a:t>Продовольча</a:t>
            </a:r>
            <a:r>
              <a:rPr lang="ru-RU" sz="3600" b="1" i="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ea typeface="Tahoma"/>
                <a:cs typeface="Tahoma"/>
              </a:rPr>
              <a:t> проблема</a:t>
            </a:r>
          </a:p>
        </p:txBody>
      </p:sp>
    </p:spTree>
    <p:extLst>
      <p:ext uri="{BB962C8B-B14F-4D97-AF65-F5344CB8AC3E}">
        <p14:creationId xmlns:p14="http://schemas.microsoft.com/office/powerpoint/2010/main" xmlns="" val="417690220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 name="Picture 2" descr="C:\Users\User\Desktop\Рисунок1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54260" y="0"/>
            <a:ext cx="9252520" cy="2677656"/>
          </a:xfrm>
          <a:prstGeom prst="rect">
            <a:avLst/>
          </a:prstGeom>
        </p:spPr>
        <p:txBody>
          <a:bodyPr wrap="square">
            <a:spAutoFit/>
          </a:bodyPr>
          <a:lstStyle/>
          <a:p>
            <a:pPr marL="64008" indent="0" algn="ctr">
              <a:buNone/>
            </a:pP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Згідно</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з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даними</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ФАО ,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нині</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на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планеті</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голодують</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понад</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500 млн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осіб</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а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ще</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1 млрд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осіб</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постійно</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недоїдають</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Нині</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різні</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форми</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недоїдання</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в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багатьох</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країнах</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що</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розвиваються</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є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досить</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поширеним</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явищем</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для широких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мас</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населення</a:t>
            </a:r>
            <a:r>
              <a:rPr lang="ru-RU" sz="2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p>
        </p:txBody>
      </p:sp>
      <p:pic>
        <p:nvPicPr>
          <p:cNvPr id="6" name="Picture 2" descr="http://cikavosti.com/wp-content/uploads/2014/10/foto_cikavosti_28.10.2014-010_resized.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12" y="2748217"/>
            <a:ext cx="8712968" cy="40612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086696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Documents and Settings\www\Рабочий стол\[[i9ju.jpg"/>
          <p:cNvPicPr>
            <a:picLocks noChangeAspect="1" noChangeArrowheads="1"/>
          </p:cNvPicPr>
          <p:nvPr/>
        </p:nvPicPr>
        <p:blipFill>
          <a:blip r:embed="rId2"/>
          <a:srcRect/>
          <a:stretch>
            <a:fillRect/>
          </a:stretch>
        </p:blipFill>
        <p:spPr bwMode="auto">
          <a:xfrm>
            <a:off x="-6882" y="0"/>
            <a:ext cx="9144000" cy="6885856"/>
          </a:xfrm>
          <a:prstGeom prst="rect">
            <a:avLst/>
          </a:prstGeom>
          <a:noFill/>
        </p:spPr>
      </p:pic>
      <p:pic>
        <p:nvPicPr>
          <p:cNvPr id="13314" name="Picture 2" descr="http://harchi.info/files/hunger-map-2015-larg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101" y="47713"/>
            <a:ext cx="9189219"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4436316"/>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800" decel="100000"/>
                                        <p:tgtEl>
                                          <p:spTgt spid="13314"/>
                                        </p:tgtEl>
                                      </p:cBhvr>
                                    </p:animEffect>
                                    <p:anim calcmode="lin" valueType="num">
                                      <p:cBhvr>
                                        <p:cTn id="8" dur="800" decel="100000" fill="hold"/>
                                        <p:tgtEl>
                                          <p:spTgt spid="13314"/>
                                        </p:tgtEl>
                                        <p:attrNameLst>
                                          <p:attrName>style.rotation</p:attrName>
                                        </p:attrNameLst>
                                      </p:cBhvr>
                                      <p:tavLst>
                                        <p:tav tm="0">
                                          <p:val>
                                            <p:fltVal val="-90"/>
                                          </p:val>
                                        </p:tav>
                                        <p:tav tm="100000">
                                          <p:val>
                                            <p:fltVal val="0"/>
                                          </p:val>
                                        </p:tav>
                                      </p:tavLst>
                                    </p:anim>
                                    <p:anim calcmode="lin" valueType="num">
                                      <p:cBhvr>
                                        <p:cTn id="9" dur="800" decel="100000" fill="hold"/>
                                        <p:tgtEl>
                                          <p:spTgt spid="13314"/>
                                        </p:tgtEl>
                                        <p:attrNameLst>
                                          <p:attrName>ppt_x</p:attrName>
                                        </p:attrNameLst>
                                      </p:cBhvr>
                                      <p:tavLst>
                                        <p:tav tm="0">
                                          <p:val>
                                            <p:strVal val="#ppt_x+0.4"/>
                                          </p:val>
                                        </p:tav>
                                        <p:tav tm="100000">
                                          <p:val>
                                            <p:strVal val="#ppt_x-0.05"/>
                                          </p:val>
                                        </p:tav>
                                      </p:tavLst>
                                    </p:anim>
                                    <p:anim calcmode="lin" valueType="num">
                                      <p:cBhvr>
                                        <p:cTn id="10" dur="800" decel="100000" fill="hold"/>
                                        <p:tgtEl>
                                          <p:spTgt spid="133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3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3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 name="Picture 2" descr="C:\Documents and Settings\www\Рабочий стол\Рисунок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Прямоугольник 5"/>
          <p:cNvSpPr/>
          <p:nvPr/>
        </p:nvSpPr>
        <p:spPr>
          <a:xfrm>
            <a:off x="755576" y="677478"/>
            <a:ext cx="7992888" cy="275152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90000"/>
              </a:lnSpc>
            </a:pP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Сучасна</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епоха</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має</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безліч</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епітетів</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електронна</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p>
          <a:p>
            <a:pPr algn="ctr">
              <a:lnSpc>
                <a:spcPct val="90000"/>
              </a:lnSpc>
            </a:pP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космічна</a:t>
            </a:r>
            <a:r>
              <a:rPr lang="ru-RU" altLang="ru-RU" sz="32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a:t>
            </a:r>
            <a:r>
              <a:rPr lang="en-US" altLang="ru-RU" sz="32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ядерна</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p>
          <a:p>
            <a:pPr algn="ctr">
              <a:lnSpc>
                <a:spcPct val="90000"/>
              </a:lnSpc>
            </a:pP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Сьогодні</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за нею все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частіше</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закріплюється</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визначення</a:t>
            </a:r>
            <a:endPar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endParaRPr>
          </a:p>
          <a:p>
            <a:pPr algn="ctr">
              <a:lnSpc>
                <a:spcPct val="90000"/>
              </a:lnSpc>
            </a:pP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Епоха</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32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глобальних</a:t>
            </a:r>
            <a:r>
              <a:rPr lang="ru-RU" altLang="ru-RU"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проблем».</a:t>
            </a:r>
          </a:p>
        </p:txBody>
      </p:sp>
      <p:sp>
        <p:nvSpPr>
          <p:cNvPr id="7" name="AutoShape 2" descr="Картинки по запросу демографічна проблема людства презентаці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Картинки по запросу демографічна проблема людства презентація"/>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Картинки по запросу демографічна проблема людства презентація"/>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8" descr="Картинки по запросу демографічна проблема людства презентація"/>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10" descr="Картинки по запросу демографічна проблема людства презентація"/>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12" descr="Картинки по запросу демографічна проблема людства презентація"/>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14" descr="Картинки по запросу демографічна проблема людства презентація"/>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AutoShape 16" descr="Картинки по запросу демографічна проблема людства презентація"/>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AutoShape 18" descr="Картинки по запросу глобальні проблеми сучасності"/>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AutoShape 20" descr="Картинки по запросу глобальні проблеми сучасності"/>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22" descr="Картинки по запросу глобальні проблеми сучасності"/>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AutoShape 24" descr="Картинки по запросу глобальні проблеми сучасності"/>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 name="AutoShape 26" descr="Картинки по запросу глобальні проблеми сучасності"/>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AutoShape 28" descr="Картинки по запросу глобальні проблеми сучасності"/>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78" name="Picture 30" descr="Картинки по запросу глобальні проблеми сучасності"/>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375" y="3544204"/>
            <a:ext cx="3419872" cy="3317276"/>
          </a:xfrm>
          <a:prstGeom prst="rect">
            <a:avLst/>
          </a:prstGeom>
          <a:noFill/>
          <a:extLst>
            <a:ext uri="{909E8E84-426E-40DD-AFC4-6F175D3DCCD1}">
              <a14:hiddenFill xmlns:a14="http://schemas.microsoft.com/office/drawing/2010/main" xmlns="">
                <a:solidFill>
                  <a:srgbClr val="FFFFFF"/>
                </a:solidFill>
              </a14:hiddenFill>
            </a:ext>
          </a:extLst>
        </p:spPr>
      </p:pic>
      <p:pic>
        <p:nvPicPr>
          <p:cNvPr id="2080" name="Picture 32" descr="Картинки по запросу глобальні проблеми сучасності"/>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5761" y="3540724"/>
            <a:ext cx="4462703" cy="3317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786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elitefon.ru/download.php?file=201302/1680x1050/elitefon.ru-3494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179512" y="188640"/>
            <a:ext cx="4572000" cy="1200329"/>
          </a:xfrm>
          <a:prstGeom prst="rect">
            <a:avLst/>
          </a:prstGeom>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r>
              <a:rPr lang="uk-UA" altLang="ru-RU"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Статистика</a:t>
            </a:r>
            <a:r>
              <a:rPr lang="uk-UA" alt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6 -10 </a:t>
            </a:r>
            <a:r>
              <a:rPr lang="uk-UA" altLang="ru-RU"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людина </a:t>
            </a:r>
            <a:r>
              <a:rPr lang="uk-UA" alt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недоїдає!</a:t>
            </a:r>
            <a:endParaRPr lang="ru-RU" alt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6" name="Rectangle 14"/>
          <p:cNvSpPr>
            <a:spLocks noChangeArrowheads="1"/>
          </p:cNvSpPr>
          <p:nvPr/>
        </p:nvSpPr>
        <p:spPr bwMode="auto">
          <a:xfrm>
            <a:off x="4067944" y="476672"/>
            <a:ext cx="5065712" cy="1599778"/>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0" tIns="-6348" rIns="0" bIns="6665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000" b="1" i="1" dirty="0">
                <a:latin typeface="Arial Rounded MT Bold" pitchFamily="34" charset="0"/>
              </a:rPr>
              <a:t> </a:t>
            </a:r>
            <a:r>
              <a:rPr lang="ru-RU" altLang="ru-RU" sz="2000" b="1" i="1" dirty="0">
                <a:latin typeface="Arial Rounded MT Bold" pitchFamily="34" charset="0"/>
              </a:rPr>
              <a:t>У </a:t>
            </a:r>
            <a:r>
              <a:rPr lang="ru-RU" altLang="ru-RU" sz="2000" b="1" i="1" dirty="0" err="1">
                <a:latin typeface="Arial Rounded MT Bold" pitchFamily="34" charset="0"/>
              </a:rPr>
              <a:t>світі</a:t>
            </a:r>
            <a:r>
              <a:rPr lang="ru-RU" altLang="ru-RU" sz="2000" b="1" i="1" dirty="0">
                <a:latin typeface="Arial Rounded MT Bold" pitchFamily="34" charset="0"/>
              </a:rPr>
              <a:t> </a:t>
            </a:r>
            <a:r>
              <a:rPr lang="ru-RU" altLang="ru-RU" sz="2000" b="1" i="1" dirty="0" err="1">
                <a:latin typeface="Arial Rounded MT Bold" pitchFamily="34" charset="0"/>
              </a:rPr>
              <a:t>налічуєть</a:t>
            </a:r>
            <a:r>
              <a:rPr lang="en-US" altLang="ru-RU" sz="2000" b="1" i="1" dirty="0">
                <a:latin typeface="Arial Rounded MT Bold" pitchFamily="34" charset="0"/>
              </a:rPr>
              <a:t>-</a:t>
            </a:r>
          </a:p>
          <a:p>
            <a:pPr algn="ctr" eaLnBrk="1" hangingPunct="1"/>
            <a:r>
              <a:rPr lang="ru-RU" altLang="ru-RU" sz="2000" b="1" i="1" dirty="0" err="1">
                <a:latin typeface="Arial Rounded MT Bold" pitchFamily="34" charset="0"/>
              </a:rPr>
              <a:t>ся</a:t>
            </a:r>
            <a:r>
              <a:rPr lang="ru-RU" altLang="ru-RU" sz="2000" b="1" i="1" dirty="0">
                <a:latin typeface="Arial Rounded MT Bold" pitchFamily="34" charset="0"/>
              </a:rPr>
              <a:t> 1,2 </a:t>
            </a:r>
            <a:r>
              <a:rPr lang="ru-RU" altLang="ru-RU" sz="2000" b="1" i="1" dirty="0" err="1">
                <a:latin typeface="Arial Rounded MT Bold" pitchFamily="34" charset="0"/>
              </a:rPr>
              <a:t>мільярда</a:t>
            </a:r>
            <a:r>
              <a:rPr lang="ru-RU" altLang="ru-RU" sz="2000" b="1" i="1" dirty="0">
                <a:latin typeface="Arial Rounded MT Bold" pitchFamily="34" charset="0"/>
              </a:rPr>
              <a:t> людей, </a:t>
            </a:r>
            <a:r>
              <a:rPr lang="ru-RU" altLang="ru-RU" sz="2000" b="1" i="1" dirty="0" err="1">
                <a:latin typeface="Arial Rounded MT Bold" pitchFamily="34" charset="0"/>
              </a:rPr>
              <a:t>які</a:t>
            </a:r>
            <a:r>
              <a:rPr lang="ru-RU" altLang="ru-RU" sz="2000" b="1" i="1" dirty="0">
                <a:latin typeface="Arial Rounded MT Bold" pitchFamily="34" charset="0"/>
              </a:rPr>
              <a:t> </a:t>
            </a:r>
            <a:r>
              <a:rPr lang="ru-RU" altLang="ru-RU" sz="2000" b="1" i="1" dirty="0" err="1">
                <a:latin typeface="Arial Rounded MT Bold" pitchFamily="34" charset="0"/>
              </a:rPr>
              <a:t>голодують</a:t>
            </a:r>
            <a:r>
              <a:rPr lang="en-US" altLang="ru-RU" sz="2000" b="1" i="1" dirty="0">
                <a:latin typeface="Arial Rounded MT Bold" pitchFamily="34" charset="0"/>
              </a:rPr>
              <a:t>    </a:t>
            </a:r>
            <a:r>
              <a:rPr lang="ru-RU" altLang="ru-RU" sz="2000" b="1" i="1" dirty="0">
                <a:latin typeface="Arial Rounded MT Bold" pitchFamily="34" charset="0"/>
              </a:rPr>
              <a:t> </a:t>
            </a:r>
            <a:r>
              <a:rPr lang="en-US" altLang="ru-RU" sz="2000" b="1" i="1" dirty="0">
                <a:latin typeface="Arial Rounded MT Bold" pitchFamily="34" charset="0"/>
              </a:rPr>
              <a:t>      </a:t>
            </a:r>
            <a:r>
              <a:rPr lang="ru-RU" altLang="ru-RU" sz="2000" b="1" i="1" dirty="0" err="1">
                <a:latin typeface="Arial Rounded MT Bold" pitchFamily="34" charset="0"/>
              </a:rPr>
              <a:t>Щодня</a:t>
            </a:r>
            <a:r>
              <a:rPr lang="ru-RU" altLang="ru-RU" sz="2000" b="1" i="1" dirty="0">
                <a:latin typeface="Arial Rounded MT Bold" pitchFamily="34" charset="0"/>
              </a:rPr>
              <a:t> з голоду </a:t>
            </a:r>
            <a:r>
              <a:rPr lang="ru-RU" altLang="ru-RU" sz="2000" b="1" i="1" dirty="0" err="1">
                <a:latin typeface="Arial Rounded MT Bold" pitchFamily="34" charset="0"/>
              </a:rPr>
              <a:t>помира</a:t>
            </a:r>
            <a:r>
              <a:rPr lang="en-US" altLang="ru-RU" sz="2000" b="1" i="1" dirty="0">
                <a:latin typeface="Arial Rounded MT Bold" pitchFamily="34" charset="0"/>
              </a:rPr>
              <a:t>-</a:t>
            </a:r>
          </a:p>
          <a:p>
            <a:pPr algn="ctr" eaLnBrk="1" hangingPunct="1"/>
            <a:r>
              <a:rPr lang="ru-RU" altLang="ru-RU" sz="2000" b="1" i="1" dirty="0" err="1">
                <a:latin typeface="Arial Rounded MT Bold" pitchFamily="34" charset="0"/>
              </a:rPr>
              <a:t>ють</a:t>
            </a:r>
            <a:r>
              <a:rPr lang="ru-RU" altLang="ru-RU" sz="2000" b="1" i="1" dirty="0">
                <a:latin typeface="Arial Rounded MT Bold" pitchFamily="34" charset="0"/>
              </a:rPr>
              <a:t> 10 </a:t>
            </a:r>
            <a:r>
              <a:rPr lang="ru-RU" altLang="ru-RU" sz="2000" b="1" i="1" dirty="0" err="1">
                <a:latin typeface="Arial Rounded MT Bold" pitchFamily="34" charset="0"/>
              </a:rPr>
              <a:t>тисяч</a:t>
            </a:r>
            <a:r>
              <a:rPr lang="ru-RU" altLang="ru-RU" sz="2000" b="1" i="1" dirty="0">
                <a:latin typeface="Arial Rounded MT Bold" pitchFamily="34" charset="0"/>
              </a:rPr>
              <a:t> </a:t>
            </a:r>
            <a:r>
              <a:rPr lang="ru-RU" altLang="ru-RU" sz="2000" b="1" i="1" dirty="0" err="1">
                <a:latin typeface="Arial Rounded MT Bold" pitchFamily="34" charset="0"/>
              </a:rPr>
              <a:t>дітей</a:t>
            </a:r>
            <a:r>
              <a:rPr lang="ru-RU" altLang="ru-RU" sz="2000" b="1" i="1" dirty="0">
                <a:latin typeface="Arial Rounded MT Bold" pitchFamily="34" charset="0"/>
              </a:rPr>
              <a:t> і 25 </a:t>
            </a:r>
            <a:r>
              <a:rPr lang="ru-RU" altLang="ru-RU" sz="2000" b="1" i="1" dirty="0" err="1">
                <a:latin typeface="Arial Rounded MT Bold" pitchFamily="34" charset="0"/>
              </a:rPr>
              <a:t>тисяч</a:t>
            </a:r>
            <a:r>
              <a:rPr lang="ru-RU" altLang="ru-RU" sz="2000" b="1" i="1" dirty="0">
                <a:latin typeface="Arial Rounded MT Bold" pitchFamily="34" charset="0"/>
              </a:rPr>
              <a:t> </a:t>
            </a:r>
            <a:r>
              <a:rPr lang="ru-RU" altLang="ru-RU" sz="2000" b="1" i="1" dirty="0" err="1">
                <a:latin typeface="Arial Rounded MT Bold" pitchFamily="34" charset="0"/>
              </a:rPr>
              <a:t>дорослих</a:t>
            </a:r>
            <a:r>
              <a:rPr lang="en-US" altLang="ru-RU" sz="2000" b="1" i="1" dirty="0" smtClean="0">
                <a:latin typeface="Arial Rounded MT Bold" pitchFamily="34" charset="0"/>
              </a:rPr>
              <a:t>.</a:t>
            </a:r>
            <a:endParaRPr lang="ru-RU" altLang="ru-RU" sz="2000" b="1" i="1" dirty="0">
              <a:latin typeface="Arial Rounded MT Bold" pitchFamily="34" charset="0"/>
            </a:endParaRPr>
          </a:p>
        </p:txBody>
      </p:sp>
      <p:pic>
        <p:nvPicPr>
          <p:cNvPr id="6146" name="Picture 2" descr="Картинки по запросу люди які недоїдають"/>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5548" y="2708920"/>
            <a:ext cx="4853234" cy="321263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6" descr="Похожее изображение"/>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80112" y="2252761"/>
            <a:ext cx="3208514" cy="46052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8828504"/>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2000"/>
                                        <p:tgtEl>
                                          <p:spTgt spid="6146"/>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Documents and Settings\www\Рабочий стол\p[.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899592" y="116632"/>
            <a:ext cx="799635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ООН: 12% </a:t>
            </a:r>
            <a:r>
              <a:rPr lang="ru-RU"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населення</a:t>
            </a: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землі</a:t>
            </a: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голодують</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Прямоугольник 6"/>
          <p:cNvSpPr/>
          <p:nvPr/>
        </p:nvSpPr>
        <p:spPr>
          <a:xfrm>
            <a:off x="107504" y="980728"/>
            <a:ext cx="2934072" cy="4524315"/>
          </a:xfrm>
          <a:prstGeom prst="rect">
            <a:avLst/>
          </a:prstGeom>
        </p:spPr>
        <p:txBody>
          <a:bodyPr wrap="square">
            <a:spAutoFit/>
          </a:bodyPr>
          <a:lstStyle/>
          <a:p>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Кожна</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восьма</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людина</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на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нашій</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планеті</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відчуває</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хронічний</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голод, а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деякі</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регіони</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можуть</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так і не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досягти</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мети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скоротити</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вдвічі</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кількість</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людей,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які</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недоїдають</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до 2015 року.</a:t>
            </a:r>
            <a:b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194" name="Picture 2" descr="Картинки по запросу люди які недоїдають"/>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91880" y="980728"/>
            <a:ext cx="4457700" cy="2724151"/>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Картинки по запросу люди які недоїдають"/>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00756" y="3526954"/>
            <a:ext cx="3188296" cy="2002250"/>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Похожее изображение"/>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24630" y="4869160"/>
            <a:ext cx="3243166" cy="19888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50643602"/>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Users\User\Desktop\Рисунок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179512" y="5445224"/>
            <a:ext cx="7128792"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Найбільше</a:t>
            </a:r>
            <a:r>
              <a:rPr lang="ru-RU"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страждають</a:t>
            </a:r>
            <a:r>
              <a:rPr lang="ru-RU"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від</a:t>
            </a:r>
            <a:r>
              <a:rPr lang="ru-RU"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голоду в </a:t>
            </a:r>
            <a:r>
              <a:rPr lang="ru-RU"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Африці</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descr="Картинки по запросу люди які недоїдають"/>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5836" y="0"/>
            <a:ext cx="4716016" cy="3134555"/>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Картинки по запросу люди які недоїдають"/>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09779" y="3068960"/>
            <a:ext cx="3830826" cy="2553884"/>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Картинки по запросу люди які недоїдають"/>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80728" y="332656"/>
            <a:ext cx="3812263" cy="2404659"/>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Картинки по запросу люди які недоїдають"/>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45708" y="3246580"/>
            <a:ext cx="3809652" cy="23762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029950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13" presetClass="entr" presetSubtype="16"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plus(in)">
                                      <p:cBhvr>
                                        <p:cTn id="14" dur="2000"/>
                                        <p:tgtEl>
                                          <p:spTgt spid="5122"/>
                                        </p:tgtEl>
                                      </p:cBhvr>
                                    </p:animEffect>
                                  </p:childTnLst>
                                </p:cTn>
                              </p:par>
                              <p:par>
                                <p:cTn id="15" presetID="1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plus(in)">
                                      <p:cBhvr>
                                        <p:cTn id="17" dur="2000"/>
                                        <p:tgtEl>
                                          <p:spTgt spid="5126"/>
                                        </p:tgtEl>
                                      </p:cBhvr>
                                    </p:animEffect>
                                  </p:childTnLst>
                                </p:cTn>
                              </p:par>
                              <p:par>
                                <p:cTn id="18" presetID="13" presetClass="entr" presetSubtype="16" fill="hold" nodeType="withEffect">
                                  <p:stCondLst>
                                    <p:cond delay="0"/>
                                  </p:stCondLst>
                                  <p:childTnLst>
                                    <p:set>
                                      <p:cBhvr>
                                        <p:cTn id="19" dur="1" fill="hold">
                                          <p:stCondLst>
                                            <p:cond delay="0"/>
                                          </p:stCondLst>
                                        </p:cTn>
                                        <p:tgtEl>
                                          <p:spTgt spid="5128"/>
                                        </p:tgtEl>
                                        <p:attrNameLst>
                                          <p:attrName>style.visibility</p:attrName>
                                        </p:attrNameLst>
                                      </p:cBhvr>
                                      <p:to>
                                        <p:strVal val="visible"/>
                                      </p:to>
                                    </p:set>
                                    <p:animEffect transition="in" filter="plus(in)">
                                      <p:cBhvr>
                                        <p:cTn id="20" dur="2000"/>
                                        <p:tgtEl>
                                          <p:spTgt spid="5128"/>
                                        </p:tgtEl>
                                      </p:cBhvr>
                                    </p:animEffect>
                                  </p:childTnLst>
                                </p:cTn>
                              </p:par>
                              <p:par>
                                <p:cTn id="21" presetID="13" presetClass="entr" presetSubtype="16"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plus(in)">
                                      <p:cBhvr>
                                        <p:cTn id="23"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Users\User\Desktop\Рисунок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3093546" y="42999"/>
            <a:ext cx="6030416" cy="2456057"/>
          </a:xfrm>
          <a:prstGeom prst="rect">
            <a:avLst/>
          </a:prstGeom>
        </p:spPr>
        <p:txBody>
          <a:bodyPr wrap="square">
            <a:spAutoFit/>
          </a:bodyPr>
          <a:lstStyle/>
          <a:p>
            <a:pPr algn="ctr">
              <a:lnSpc>
                <a:spcPct val="80000"/>
              </a:lnSpc>
              <a:buNone/>
            </a:pP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В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цілому</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світова</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економіка</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володіє</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достатніми</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ресурсами для того,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щоб</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прогодувати</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в 2 рази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більше</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людей,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ніж</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проживає</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на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Землі</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Проте</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спостерігається</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розрив</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між</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основними</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районами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виробництва</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та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споживання</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продовольства</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і районами, де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потерпають</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від</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 голоду й </a:t>
            </a:r>
            <a:r>
              <a:rPr lang="ru-RU" sz="2400" b="1" dirty="0" err="1">
                <a:ln w="10541" cmpd="sng">
                  <a:solidFill>
                    <a:sysClr val="windowText" lastClr="000000"/>
                  </a:solidFill>
                  <a:prstDash val="solid"/>
                </a:ln>
                <a:solidFill>
                  <a:sysClr val="windowText" lastClr="000000"/>
                </a:solidFill>
                <a:latin typeface="Times New Roman" pitchFamily="18" charset="0"/>
                <a:cs typeface="Times New Roman" pitchFamily="18" charset="0"/>
              </a:rPr>
              <a:t>недоїдання</a:t>
            </a:r>
            <a:r>
              <a:rPr lang="ru-RU" sz="2400" b="1" dirty="0">
                <a:ln w="10541" cmpd="sng">
                  <a:solidFill>
                    <a:sysClr val="windowText" lastClr="000000"/>
                  </a:solidFill>
                  <a:prstDash val="solid"/>
                </a:ln>
                <a:solidFill>
                  <a:sysClr val="windowText" lastClr="000000"/>
                </a:solidFill>
                <a:latin typeface="Times New Roman" pitchFamily="18" charset="0"/>
                <a:cs typeface="Times New Roman" pitchFamily="18" charset="0"/>
              </a:rPr>
              <a:t>:</a:t>
            </a:r>
          </a:p>
        </p:txBody>
      </p:sp>
      <p:sp>
        <p:nvSpPr>
          <p:cNvPr id="6" name="Прямоугольник 5"/>
          <p:cNvSpPr/>
          <p:nvPr/>
        </p:nvSpPr>
        <p:spPr>
          <a:xfrm>
            <a:off x="5168101" y="2499056"/>
            <a:ext cx="3942184" cy="3342453"/>
          </a:xfrm>
          <a:prstGeom prst="rect">
            <a:avLst/>
          </a:prstGeom>
        </p:spPr>
        <p:txBody>
          <a:bodyPr wrap="square">
            <a:spAutoFit/>
          </a:bodyPr>
          <a:lstStyle/>
          <a:p>
            <a:pPr>
              <a:lnSpc>
                <a:spcPct val="80000"/>
              </a:lnSpc>
              <a:buNone/>
            </a:pP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 США,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Канаді</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і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Західній</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Європі</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спостерігається</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надлишок</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продовольства</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а  в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країнах</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що</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розвиваються</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країнах</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Азії</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Африки и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Латинської</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Америки –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їх</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нестача</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266" name="Picture 2" descr="Картинки по запросу продовольство сша"/>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789" y="4274313"/>
            <a:ext cx="3934548" cy="2583687"/>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Картинки по запросу продовольство сша"/>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1560" y="2132856"/>
            <a:ext cx="3796854" cy="2394939"/>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Картинки по запросу НАДЛИШОК ПРОДОВОЛЬСТВА"/>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5575" y="260648"/>
            <a:ext cx="2857500" cy="160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115206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800" decel="100000"/>
                                        <p:tgtEl>
                                          <p:spTgt spid="6"/>
                                        </p:tgtEl>
                                      </p:cBhvr>
                                    </p:animEffect>
                                    <p:anim calcmode="lin" valueType="num">
                                      <p:cBhvr>
                                        <p:cTn id="11" dur="800" decel="100000" fill="hold"/>
                                        <p:tgtEl>
                                          <p:spTgt spid="6"/>
                                        </p:tgtEl>
                                        <p:attrNameLst>
                                          <p:attrName>style.rotation</p:attrName>
                                        </p:attrNameLst>
                                      </p:cBhvr>
                                      <p:tavLst>
                                        <p:tav tm="0">
                                          <p:val>
                                            <p:fltVal val="-90"/>
                                          </p:val>
                                        </p:tav>
                                        <p:tav tm="100000">
                                          <p:val>
                                            <p:fltVal val="0"/>
                                          </p:val>
                                        </p:tav>
                                      </p:tavLst>
                                    </p:anim>
                                    <p:anim calcmode="lin" valueType="num">
                                      <p:cBhvr>
                                        <p:cTn id="12" dur="800" decel="100000" fill="hold"/>
                                        <p:tgtEl>
                                          <p:spTgt spid="6"/>
                                        </p:tgtEl>
                                        <p:attrNameLst>
                                          <p:attrName>ppt_x</p:attrName>
                                        </p:attrNameLst>
                                      </p:cBhvr>
                                      <p:tavLst>
                                        <p:tav tm="0">
                                          <p:val>
                                            <p:strVal val="#ppt_x+0.4"/>
                                          </p:val>
                                        </p:tav>
                                        <p:tav tm="100000">
                                          <p:val>
                                            <p:strVal val="#ppt_x-0.05"/>
                                          </p:val>
                                        </p:tav>
                                      </p:tavLst>
                                    </p:anim>
                                    <p:anim calcmode="lin" valueType="num">
                                      <p:cBhvr>
                                        <p:cTn id="13" dur="800" decel="100000" fill="hold"/>
                                        <p:tgtEl>
                                          <p:spTgt spid="6"/>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elitefon.ru/download.php?file=201302/1680x1050/elitefon.ru-3494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a:xfrm>
            <a:off x="-33090" y="0"/>
            <a:ext cx="9177090"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b="1" dirty="0" smtClean="0">
                <a:solidFill>
                  <a:srgbClr val="FFFF00"/>
                </a:solidFill>
              </a:rPr>
              <a:t>Шляхи  </a:t>
            </a:r>
            <a:r>
              <a:rPr lang="ru-RU" b="1" dirty="0" err="1" smtClean="0">
                <a:solidFill>
                  <a:srgbClr val="FFFF00"/>
                </a:solidFill>
              </a:rPr>
              <a:t>вирішення</a:t>
            </a:r>
            <a:r>
              <a:rPr lang="ru-RU" b="1" dirty="0" smtClean="0">
                <a:solidFill>
                  <a:srgbClr val="FFFF00"/>
                </a:solidFill>
              </a:rPr>
              <a:t>:</a:t>
            </a:r>
            <a:endParaRPr lang="ru-RU" dirty="0">
              <a:solidFill>
                <a:srgbClr val="FFFF00"/>
              </a:solidFill>
            </a:endParaRPr>
          </a:p>
        </p:txBody>
      </p:sp>
      <p:sp>
        <p:nvSpPr>
          <p:cNvPr id="6" name="Вертикальный свиток 5"/>
          <p:cNvSpPr/>
          <p:nvPr/>
        </p:nvSpPr>
        <p:spPr>
          <a:xfrm>
            <a:off x="323528" y="980728"/>
            <a:ext cx="5184576" cy="3744416"/>
          </a:xfrm>
          <a:prstGeom prst="vertic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Екстенсивний</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шлях,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який</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полягає</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в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подальшому</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розширенні</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орних</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випасових</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рибопромислових</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угідь</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a:t>
            </a:r>
          </a:p>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ndParaRPr>
          </a:p>
          <a:p>
            <a:pPr algn="ct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Інтенсивний</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шлях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пов</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a:t>
            </a:r>
            <a:r>
              <a:rPr lang="uk-UA"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язаний</a:t>
            </a:r>
            <a:r>
              <a:rPr lang="uk-UA"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зі  збільшенням виробництва продуктів харчування</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за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рахунок</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використання</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сільськогосподарських</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територій</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  шляхом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механізації</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a:t>
            </a:r>
          </a:p>
          <a:p>
            <a:pPr algn="ct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42" name="Picture 2" descr="Картинки по запросу НЕДОЇДАННЯ"/>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14786" y="4509120"/>
            <a:ext cx="5478983" cy="216706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Картинки по запросу НЕДОЇДАННЯ"/>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8104" y="1340768"/>
            <a:ext cx="3474701" cy="27797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0080581"/>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Documents and Settings\www\Рабочий стол\Рисунок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10569" y="116632"/>
            <a:ext cx="9154570" cy="156966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Заходи </a:t>
            </a:r>
            <a:r>
              <a:rPr lang="ru-RU"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щодо</a:t>
            </a:r>
            <a:r>
              <a:rPr lang="ru-RU"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ru-RU"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вирішення</a:t>
            </a:r>
            <a:r>
              <a:rPr lang="ru-RU"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ru-RU"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проблеми</a:t>
            </a:r>
            <a:r>
              <a:rPr lang="ru-RU"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p>
        </p:txBody>
      </p:sp>
      <p:sp>
        <p:nvSpPr>
          <p:cNvPr id="8" name="Прямоугольник 7"/>
          <p:cNvSpPr/>
          <p:nvPr/>
        </p:nvSpPr>
        <p:spPr>
          <a:xfrm>
            <a:off x="179512" y="1686292"/>
            <a:ext cx="4572000" cy="2862322"/>
          </a:xfrm>
          <a:prstGeom prst="rect">
            <a:avLst/>
          </a:prstGeom>
        </p:spPr>
        <p:txBody>
          <a:bodyPr>
            <a:spAutoFit/>
          </a:bodyPr>
          <a:lstStyle/>
          <a:p>
            <a:pPr marL="64008" indent="0">
              <a:buNone/>
            </a:pP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Зараз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продовольчою</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проблемою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зайнялося</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багато</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міждержавних</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офіційних</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та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громадських</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організацій</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 до них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приєдналися</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і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впливові</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банки : МБРР,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регіональні</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банки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розвитку</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спеціальний</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фонд ОПЕК ,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які</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фінансують</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численні</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проекти</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підйому</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сільського</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господарства</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в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країнах</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що</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розвиваються</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 </a:t>
            </a:r>
          </a:p>
        </p:txBody>
      </p:sp>
      <p:pic>
        <p:nvPicPr>
          <p:cNvPr id="9218" name="Picture 2" descr="Картинки по запросу НЕДОЇДАННЯ"/>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66716" y="4151237"/>
            <a:ext cx="4577284" cy="269252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Похожее изображение"/>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18185" y="1686292"/>
            <a:ext cx="3430860" cy="2573145"/>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Похожее изображение"/>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04245" y="4486147"/>
            <a:ext cx="3162471" cy="23718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8465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26"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wipe(down)">
                                      <p:cBhvr>
                                        <p:cTn id="19" dur="580">
                                          <p:stCondLst>
                                            <p:cond delay="0"/>
                                          </p:stCondLst>
                                        </p:cTn>
                                        <p:tgtEl>
                                          <p:spTgt spid="9220"/>
                                        </p:tgtEl>
                                      </p:cBhvr>
                                    </p:animEffect>
                                    <p:anim calcmode="lin" valueType="num">
                                      <p:cBhvr>
                                        <p:cTn id="20" dur="1822" tmFilter="0,0; 0.14,0.36; 0.43,0.73; 0.71,0.91; 1.0,1.0">
                                          <p:stCondLst>
                                            <p:cond delay="0"/>
                                          </p:stCondLst>
                                        </p:cTn>
                                        <p:tgtEl>
                                          <p:spTgt spid="92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2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2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2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220"/>
                                        </p:tgtEl>
                                        <p:attrNameLst>
                                          <p:attrName>ppt_y</p:attrName>
                                        </p:attrNameLst>
                                      </p:cBhvr>
                                      <p:tavLst>
                                        <p:tav tm="0" fmla="#ppt_y-sin(pi*$)/81">
                                          <p:val>
                                            <p:fltVal val="0"/>
                                          </p:val>
                                        </p:tav>
                                        <p:tav tm="100000">
                                          <p:val>
                                            <p:fltVal val="1"/>
                                          </p:val>
                                        </p:tav>
                                      </p:tavLst>
                                    </p:anim>
                                    <p:animScale>
                                      <p:cBhvr>
                                        <p:cTn id="25" dur="26">
                                          <p:stCondLst>
                                            <p:cond delay="650"/>
                                          </p:stCondLst>
                                        </p:cTn>
                                        <p:tgtEl>
                                          <p:spTgt spid="9220"/>
                                        </p:tgtEl>
                                      </p:cBhvr>
                                      <p:to x="100000" y="60000"/>
                                    </p:animScale>
                                    <p:animScale>
                                      <p:cBhvr>
                                        <p:cTn id="26" dur="166" decel="50000">
                                          <p:stCondLst>
                                            <p:cond delay="676"/>
                                          </p:stCondLst>
                                        </p:cTn>
                                        <p:tgtEl>
                                          <p:spTgt spid="9220"/>
                                        </p:tgtEl>
                                      </p:cBhvr>
                                      <p:to x="100000" y="100000"/>
                                    </p:animScale>
                                    <p:animScale>
                                      <p:cBhvr>
                                        <p:cTn id="27" dur="26">
                                          <p:stCondLst>
                                            <p:cond delay="1312"/>
                                          </p:stCondLst>
                                        </p:cTn>
                                        <p:tgtEl>
                                          <p:spTgt spid="9220"/>
                                        </p:tgtEl>
                                      </p:cBhvr>
                                      <p:to x="100000" y="80000"/>
                                    </p:animScale>
                                    <p:animScale>
                                      <p:cBhvr>
                                        <p:cTn id="28" dur="166" decel="50000">
                                          <p:stCondLst>
                                            <p:cond delay="1338"/>
                                          </p:stCondLst>
                                        </p:cTn>
                                        <p:tgtEl>
                                          <p:spTgt spid="9220"/>
                                        </p:tgtEl>
                                      </p:cBhvr>
                                      <p:to x="100000" y="100000"/>
                                    </p:animScale>
                                    <p:animScale>
                                      <p:cBhvr>
                                        <p:cTn id="29" dur="26">
                                          <p:stCondLst>
                                            <p:cond delay="1642"/>
                                          </p:stCondLst>
                                        </p:cTn>
                                        <p:tgtEl>
                                          <p:spTgt spid="9220"/>
                                        </p:tgtEl>
                                      </p:cBhvr>
                                      <p:to x="100000" y="90000"/>
                                    </p:animScale>
                                    <p:animScale>
                                      <p:cBhvr>
                                        <p:cTn id="30" dur="166" decel="50000">
                                          <p:stCondLst>
                                            <p:cond delay="1668"/>
                                          </p:stCondLst>
                                        </p:cTn>
                                        <p:tgtEl>
                                          <p:spTgt spid="9220"/>
                                        </p:tgtEl>
                                      </p:cBhvr>
                                      <p:to x="100000" y="100000"/>
                                    </p:animScale>
                                    <p:animScale>
                                      <p:cBhvr>
                                        <p:cTn id="31" dur="26">
                                          <p:stCondLst>
                                            <p:cond delay="1808"/>
                                          </p:stCondLst>
                                        </p:cTn>
                                        <p:tgtEl>
                                          <p:spTgt spid="9220"/>
                                        </p:tgtEl>
                                      </p:cBhvr>
                                      <p:to x="100000" y="95000"/>
                                    </p:animScale>
                                    <p:animScale>
                                      <p:cBhvr>
                                        <p:cTn id="32" dur="166" decel="50000">
                                          <p:stCondLst>
                                            <p:cond delay="1834"/>
                                          </p:stCondLst>
                                        </p:cTn>
                                        <p:tgtEl>
                                          <p:spTgt spid="922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9218"/>
                                        </p:tgtEl>
                                        <p:attrNameLst>
                                          <p:attrName>style.visibility</p:attrName>
                                        </p:attrNameLst>
                                      </p:cBhvr>
                                      <p:to>
                                        <p:strVal val="visible"/>
                                      </p:to>
                                    </p:set>
                                    <p:animEffect transition="in" filter="wipe(down)">
                                      <p:cBhvr>
                                        <p:cTn id="35" dur="580">
                                          <p:stCondLst>
                                            <p:cond delay="0"/>
                                          </p:stCondLst>
                                        </p:cTn>
                                        <p:tgtEl>
                                          <p:spTgt spid="9218"/>
                                        </p:tgtEl>
                                      </p:cBhvr>
                                    </p:animEffect>
                                    <p:anim calcmode="lin" valueType="num">
                                      <p:cBhvr>
                                        <p:cTn id="36"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41" dur="26">
                                          <p:stCondLst>
                                            <p:cond delay="650"/>
                                          </p:stCondLst>
                                        </p:cTn>
                                        <p:tgtEl>
                                          <p:spTgt spid="9218"/>
                                        </p:tgtEl>
                                      </p:cBhvr>
                                      <p:to x="100000" y="60000"/>
                                    </p:animScale>
                                    <p:animScale>
                                      <p:cBhvr>
                                        <p:cTn id="42" dur="166" decel="50000">
                                          <p:stCondLst>
                                            <p:cond delay="676"/>
                                          </p:stCondLst>
                                        </p:cTn>
                                        <p:tgtEl>
                                          <p:spTgt spid="9218"/>
                                        </p:tgtEl>
                                      </p:cBhvr>
                                      <p:to x="100000" y="100000"/>
                                    </p:animScale>
                                    <p:animScale>
                                      <p:cBhvr>
                                        <p:cTn id="43" dur="26">
                                          <p:stCondLst>
                                            <p:cond delay="1312"/>
                                          </p:stCondLst>
                                        </p:cTn>
                                        <p:tgtEl>
                                          <p:spTgt spid="9218"/>
                                        </p:tgtEl>
                                      </p:cBhvr>
                                      <p:to x="100000" y="80000"/>
                                    </p:animScale>
                                    <p:animScale>
                                      <p:cBhvr>
                                        <p:cTn id="44" dur="166" decel="50000">
                                          <p:stCondLst>
                                            <p:cond delay="1338"/>
                                          </p:stCondLst>
                                        </p:cTn>
                                        <p:tgtEl>
                                          <p:spTgt spid="9218"/>
                                        </p:tgtEl>
                                      </p:cBhvr>
                                      <p:to x="100000" y="100000"/>
                                    </p:animScale>
                                    <p:animScale>
                                      <p:cBhvr>
                                        <p:cTn id="45" dur="26">
                                          <p:stCondLst>
                                            <p:cond delay="1642"/>
                                          </p:stCondLst>
                                        </p:cTn>
                                        <p:tgtEl>
                                          <p:spTgt spid="9218"/>
                                        </p:tgtEl>
                                      </p:cBhvr>
                                      <p:to x="100000" y="90000"/>
                                    </p:animScale>
                                    <p:animScale>
                                      <p:cBhvr>
                                        <p:cTn id="46" dur="166" decel="50000">
                                          <p:stCondLst>
                                            <p:cond delay="1668"/>
                                          </p:stCondLst>
                                        </p:cTn>
                                        <p:tgtEl>
                                          <p:spTgt spid="9218"/>
                                        </p:tgtEl>
                                      </p:cBhvr>
                                      <p:to x="100000" y="100000"/>
                                    </p:animScale>
                                    <p:animScale>
                                      <p:cBhvr>
                                        <p:cTn id="47" dur="26">
                                          <p:stCondLst>
                                            <p:cond delay="1808"/>
                                          </p:stCondLst>
                                        </p:cTn>
                                        <p:tgtEl>
                                          <p:spTgt spid="9218"/>
                                        </p:tgtEl>
                                      </p:cBhvr>
                                      <p:to x="100000" y="95000"/>
                                    </p:animScale>
                                    <p:animScale>
                                      <p:cBhvr>
                                        <p:cTn id="48" dur="166" decel="50000">
                                          <p:stCondLst>
                                            <p:cond delay="1834"/>
                                          </p:stCondLst>
                                        </p:cTn>
                                        <p:tgtEl>
                                          <p:spTgt spid="9218"/>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9222"/>
                                        </p:tgtEl>
                                        <p:attrNameLst>
                                          <p:attrName>style.visibility</p:attrName>
                                        </p:attrNameLst>
                                      </p:cBhvr>
                                      <p:to>
                                        <p:strVal val="visible"/>
                                      </p:to>
                                    </p:set>
                                    <p:animEffect transition="in" filter="wipe(down)">
                                      <p:cBhvr>
                                        <p:cTn id="51" dur="580">
                                          <p:stCondLst>
                                            <p:cond delay="0"/>
                                          </p:stCondLst>
                                        </p:cTn>
                                        <p:tgtEl>
                                          <p:spTgt spid="9222"/>
                                        </p:tgtEl>
                                      </p:cBhvr>
                                    </p:animEffect>
                                    <p:anim calcmode="lin" valueType="num">
                                      <p:cBhvr>
                                        <p:cTn id="52" dur="1822" tmFilter="0,0; 0.14,0.36; 0.43,0.73; 0.71,0.91; 1.0,1.0">
                                          <p:stCondLst>
                                            <p:cond delay="0"/>
                                          </p:stCondLst>
                                        </p:cTn>
                                        <p:tgtEl>
                                          <p:spTgt spid="922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922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922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922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9222"/>
                                        </p:tgtEl>
                                        <p:attrNameLst>
                                          <p:attrName>ppt_y</p:attrName>
                                        </p:attrNameLst>
                                      </p:cBhvr>
                                      <p:tavLst>
                                        <p:tav tm="0" fmla="#ppt_y-sin(pi*$)/81">
                                          <p:val>
                                            <p:fltVal val="0"/>
                                          </p:val>
                                        </p:tav>
                                        <p:tav tm="100000">
                                          <p:val>
                                            <p:fltVal val="1"/>
                                          </p:val>
                                        </p:tav>
                                      </p:tavLst>
                                    </p:anim>
                                    <p:animScale>
                                      <p:cBhvr>
                                        <p:cTn id="57" dur="26">
                                          <p:stCondLst>
                                            <p:cond delay="650"/>
                                          </p:stCondLst>
                                        </p:cTn>
                                        <p:tgtEl>
                                          <p:spTgt spid="9222"/>
                                        </p:tgtEl>
                                      </p:cBhvr>
                                      <p:to x="100000" y="60000"/>
                                    </p:animScale>
                                    <p:animScale>
                                      <p:cBhvr>
                                        <p:cTn id="58" dur="166" decel="50000">
                                          <p:stCondLst>
                                            <p:cond delay="676"/>
                                          </p:stCondLst>
                                        </p:cTn>
                                        <p:tgtEl>
                                          <p:spTgt spid="9222"/>
                                        </p:tgtEl>
                                      </p:cBhvr>
                                      <p:to x="100000" y="100000"/>
                                    </p:animScale>
                                    <p:animScale>
                                      <p:cBhvr>
                                        <p:cTn id="59" dur="26">
                                          <p:stCondLst>
                                            <p:cond delay="1312"/>
                                          </p:stCondLst>
                                        </p:cTn>
                                        <p:tgtEl>
                                          <p:spTgt spid="9222"/>
                                        </p:tgtEl>
                                      </p:cBhvr>
                                      <p:to x="100000" y="80000"/>
                                    </p:animScale>
                                    <p:animScale>
                                      <p:cBhvr>
                                        <p:cTn id="60" dur="166" decel="50000">
                                          <p:stCondLst>
                                            <p:cond delay="1338"/>
                                          </p:stCondLst>
                                        </p:cTn>
                                        <p:tgtEl>
                                          <p:spTgt spid="9222"/>
                                        </p:tgtEl>
                                      </p:cBhvr>
                                      <p:to x="100000" y="100000"/>
                                    </p:animScale>
                                    <p:animScale>
                                      <p:cBhvr>
                                        <p:cTn id="61" dur="26">
                                          <p:stCondLst>
                                            <p:cond delay="1642"/>
                                          </p:stCondLst>
                                        </p:cTn>
                                        <p:tgtEl>
                                          <p:spTgt spid="9222"/>
                                        </p:tgtEl>
                                      </p:cBhvr>
                                      <p:to x="100000" y="90000"/>
                                    </p:animScale>
                                    <p:animScale>
                                      <p:cBhvr>
                                        <p:cTn id="62" dur="166" decel="50000">
                                          <p:stCondLst>
                                            <p:cond delay="1668"/>
                                          </p:stCondLst>
                                        </p:cTn>
                                        <p:tgtEl>
                                          <p:spTgt spid="9222"/>
                                        </p:tgtEl>
                                      </p:cBhvr>
                                      <p:to x="100000" y="100000"/>
                                    </p:animScale>
                                    <p:animScale>
                                      <p:cBhvr>
                                        <p:cTn id="63" dur="26">
                                          <p:stCondLst>
                                            <p:cond delay="1808"/>
                                          </p:stCondLst>
                                        </p:cTn>
                                        <p:tgtEl>
                                          <p:spTgt spid="9222"/>
                                        </p:tgtEl>
                                      </p:cBhvr>
                                      <p:to x="100000" y="95000"/>
                                    </p:animScale>
                                    <p:animScale>
                                      <p:cBhvr>
                                        <p:cTn id="64" dur="166" decel="50000">
                                          <p:stCondLst>
                                            <p:cond delay="1834"/>
                                          </p:stCondLst>
                                        </p:cTn>
                                        <p:tgtEl>
                                          <p:spTgt spid="92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Documents and Settings\www\Рабочий стол\[[i9ju.jpg"/>
          <p:cNvPicPr>
            <a:picLocks noChangeAspect="1" noChangeArrowheads="1"/>
          </p:cNvPicPr>
          <p:nvPr/>
        </p:nvPicPr>
        <p:blipFill>
          <a:blip r:embed="rId2"/>
          <a:srcRect/>
          <a:stretch>
            <a:fillRect/>
          </a:stretch>
        </p:blipFill>
        <p:spPr bwMode="auto">
          <a:xfrm>
            <a:off x="-6882" y="0"/>
            <a:ext cx="9144000" cy="6885856"/>
          </a:xfrm>
          <a:prstGeom prst="rect">
            <a:avLst/>
          </a:prstGeom>
          <a:noFill/>
        </p:spPr>
      </p:pic>
      <p:sp>
        <p:nvSpPr>
          <p:cNvPr id="6" name="Прямоугольник 5"/>
          <p:cNvSpPr/>
          <p:nvPr/>
        </p:nvSpPr>
        <p:spPr>
          <a:xfrm>
            <a:off x="-143544" y="66475"/>
            <a:ext cx="9144000" cy="1569660"/>
          </a:xfrm>
          <a:prstGeom prst="rect">
            <a:avLst/>
          </a:prstGeom>
        </p:spPr>
        <p:txBody>
          <a:bodyPr wrap="square">
            <a:spAutoFit/>
          </a:bodyPr>
          <a:lstStyle/>
          <a:p>
            <a:pPr algn="ctr"/>
            <a:r>
              <a:rPr lang="uk-UA" sz="4800" kern="10" dirty="0" smtClean="0">
                <a:ln w="12700">
                  <a:solidFill>
                    <a:srgbClr val="FF0000"/>
                  </a:solidFill>
                  <a:round/>
                  <a:headEnd/>
                  <a:tailEnd/>
                </a:ln>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effectLst>
                  <a:outerShdw dist="125724" dir="18900000" algn="ctr" rotWithShape="0">
                    <a:srgbClr val="000099"/>
                  </a:outerShdw>
                </a:effectLst>
                <a:latin typeface="Impact"/>
              </a:rPr>
              <a:t>Не Земля належить людині, а людина належить Землі.</a:t>
            </a:r>
          </a:p>
        </p:txBody>
      </p:sp>
      <p:sp>
        <p:nvSpPr>
          <p:cNvPr id="7" name="Прямоугольник 6"/>
          <p:cNvSpPr/>
          <p:nvPr/>
        </p:nvSpPr>
        <p:spPr>
          <a:xfrm>
            <a:off x="3798818" y="1636135"/>
            <a:ext cx="5372433" cy="523220"/>
          </a:xfrm>
          <a:prstGeom prst="rect">
            <a:avLst/>
          </a:prstGeom>
        </p:spPr>
        <p:txBody>
          <a:bodyPr wrap="none">
            <a:spAutoFit/>
          </a:bodyPr>
          <a:lstStyle/>
          <a:p>
            <a:r>
              <a:rPr lang="ru-RU"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Індійський</a:t>
            </a:r>
            <a:r>
              <a:rPr lang="ru-RU"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вождь </a:t>
            </a:r>
            <a:r>
              <a:rPr lang="ru-RU"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Сіетл</a:t>
            </a:r>
            <a:r>
              <a:rPr lang="ru-RU"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у 1854 р.</a:t>
            </a:r>
            <a:endParaRPr lang="ru-RU" sz="28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170" name="Picture 2" descr="Картинки по запросу люди толпа"/>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568" y="2550388"/>
            <a:ext cx="7048500" cy="4286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4124726"/>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Users\User\Desktop\Рисунок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2" descr="Картинки по запросу глобальні проблеми сучасності"/>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Картинки по запросу демографічна проблема людства презентація"/>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12-конечная звезда 6"/>
          <p:cNvSpPr/>
          <p:nvPr/>
        </p:nvSpPr>
        <p:spPr>
          <a:xfrm>
            <a:off x="2483768" y="1329054"/>
            <a:ext cx="4448943" cy="3369657"/>
          </a:xfrm>
          <a:prstGeom prst="star1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b="1" i="1" kern="10"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a:ea typeface="Tahoma"/>
                <a:cs typeface="Tahoma"/>
              </a:rPr>
              <a:t>Найголовніші</a:t>
            </a:r>
            <a:r>
              <a:rPr lang="ru-RU" b="1" i="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a:ea typeface="Tahoma"/>
                <a:cs typeface="Tahoma"/>
              </a:rPr>
              <a:t> </a:t>
            </a:r>
            <a:r>
              <a:rPr lang="ru-RU" b="1" i="1" kern="10"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a:ea typeface="Tahoma"/>
                <a:cs typeface="Tahoma"/>
              </a:rPr>
              <a:t>світові</a:t>
            </a:r>
            <a:r>
              <a:rPr lang="ru-RU" b="1" i="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a:ea typeface="Tahoma"/>
                <a:cs typeface="Tahoma"/>
              </a:rPr>
              <a:t> </a:t>
            </a:r>
            <a:r>
              <a:rPr lang="ru-RU" b="1" i="1" kern="10"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a:ea typeface="Tahoma"/>
                <a:cs typeface="Tahoma"/>
              </a:rPr>
              <a:t>проблеми</a:t>
            </a:r>
            <a:r>
              <a:rPr lang="ru-RU" b="1" i="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a:ea typeface="Tahoma"/>
                <a:cs typeface="Tahoma"/>
              </a:rPr>
              <a:t>:</a:t>
            </a:r>
          </a:p>
          <a:p>
            <a:pPr algn="ct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Облако 7"/>
          <p:cNvSpPr/>
          <p:nvPr/>
        </p:nvSpPr>
        <p:spPr>
          <a:xfrm>
            <a:off x="1276944" y="84430"/>
            <a:ext cx="2967881" cy="2116535"/>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Демографічна</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проблема.</a:t>
            </a:r>
          </a:p>
          <a:p>
            <a:pPr algn="ct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Облако 8"/>
          <p:cNvSpPr/>
          <p:nvPr/>
        </p:nvSpPr>
        <p:spPr>
          <a:xfrm>
            <a:off x="-171075" y="2345254"/>
            <a:ext cx="2967881" cy="2116535"/>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Екологічна</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проблема.</a:t>
            </a:r>
          </a:p>
          <a:p>
            <a:pPr algn="ct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Облако 9"/>
          <p:cNvSpPr/>
          <p:nvPr/>
        </p:nvSpPr>
        <p:spPr>
          <a:xfrm>
            <a:off x="999827" y="4540431"/>
            <a:ext cx="2967881" cy="2116535"/>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Подолання</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a:t>
            </a: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відсталості</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a:t>
            </a: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колишніх</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a:t>
            </a: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колоній</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a:t>
            </a:r>
          </a:p>
          <a:p>
            <a:pPr algn="ct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Облако 10"/>
          <p:cNvSpPr/>
          <p:nvPr/>
        </p:nvSpPr>
        <p:spPr>
          <a:xfrm>
            <a:off x="6195412" y="2852936"/>
            <a:ext cx="2967881" cy="2116535"/>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Енергетична</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a:t>
            </a:r>
            <a:r>
              <a:rPr lang="ru-RU" altLang="ru-RU"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проблема</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Облако 11"/>
          <p:cNvSpPr/>
          <p:nvPr/>
        </p:nvSpPr>
        <p:spPr>
          <a:xfrm>
            <a:off x="5652120" y="0"/>
            <a:ext cx="3240360" cy="2116535"/>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Продовольча</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проблема.</a:t>
            </a:r>
          </a:p>
          <a:p>
            <a:pPr algn="ct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Облако 12"/>
          <p:cNvSpPr/>
          <p:nvPr/>
        </p:nvSpPr>
        <p:spPr>
          <a:xfrm>
            <a:off x="4269945" y="4776356"/>
            <a:ext cx="2967881" cy="2116535"/>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altLang="ru-RU"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сировинна</a:t>
            </a:r>
            <a:r>
              <a:rPr lang="ru-RU" alt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ahoma" pitchFamily="34" charset="0"/>
                <a:cs typeface="Tahoma" pitchFamily="34" charset="0"/>
              </a:rPr>
              <a:t> проблема</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125490961"/>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Scale>
                                      <p:cBhvr>
                                        <p:cTn id="2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3"/>
                                        </p:tgtEl>
                                        <p:attrNameLst>
                                          <p:attrName>ppt_x</p:attrName>
                                          <p:attrName>ppt_y</p:attrName>
                                        </p:attrNameLst>
                                      </p:cBhvr>
                                    </p:animMotion>
                                    <p:animEffect transition="in" filter="fade">
                                      <p:cBhvr>
                                        <p:cTn id="24" dur="1000"/>
                                        <p:tgtEl>
                                          <p:spTgt spid="13"/>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Scale>
                                      <p:cBhvr>
                                        <p:cTn id="2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1"/>
                                        </p:tgtEl>
                                        <p:attrNameLst>
                                          <p:attrName>ppt_x</p:attrName>
                                          <p:attrName>ppt_y</p:attrName>
                                        </p:attrNameLst>
                                      </p:cBhvr>
                                    </p:animMotion>
                                    <p:animEffect transition="in" filter="fade">
                                      <p:cBhvr>
                                        <p:cTn id="29" dur="1000"/>
                                        <p:tgtEl>
                                          <p:spTgt spid="11"/>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Scale>
                                      <p:cBhvr>
                                        <p:cTn id="3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
                                        </p:tgtEl>
                                        <p:attrNameLst>
                                          <p:attrName>ppt_x</p:attrName>
                                          <p:attrName>ppt_y</p:attrName>
                                        </p:attrNameLst>
                                      </p:cBhvr>
                                    </p:animMotion>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fluper.ru/ffh/43/solnce_luchi_rassvet_lug_utro_1920x108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4950"/>
            <a:ext cx="9143999" cy="6882950"/>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Картинки по запросу демографічна проблема людства"/>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24950"/>
            <a:ext cx="5220072" cy="3669973"/>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Картинки по запросу населення світу"/>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6056" y="-24950"/>
            <a:ext cx="4211959" cy="359796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377787" y="4352330"/>
            <a:ext cx="8388423" cy="1938992"/>
          </a:xfrm>
          <a:prstGeom prst="rect">
            <a:avLst/>
          </a:prstGeom>
        </p:spPr>
        <p:txBody>
          <a:bodyPr wrap="square">
            <a:spAutoFit/>
          </a:bodyPr>
          <a:lstStyle/>
          <a:p>
            <a:pPr algn="ct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Питання</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демографічних</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процесів</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стали у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центрі</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уваги</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діяльності</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багатьох</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міжнародних</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організацій</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у тому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числі</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й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Організації</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Обєднаних</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Націй</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яка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віднесла</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ці</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питання</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до числа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глобальних</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проблем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сучасності</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uk-UA"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uk-UA" sz="240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635252996"/>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C:\Documents and Settings\www\Рабочий стол\[[i9ju.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Объект 5"/>
          <p:cNvSpPr>
            <a:spLocks noGrp="1"/>
          </p:cNvSpPr>
          <p:nvPr>
            <p:ph idx="1"/>
          </p:nvPr>
        </p:nvSpPr>
        <p:spPr/>
        <p:txBody>
          <a:bodyPr/>
          <a:lstStyle/>
          <a:p>
            <a:endParaRPr lang="ru-RU"/>
          </a:p>
        </p:txBody>
      </p:sp>
      <p:pic>
        <p:nvPicPr>
          <p:cNvPr id="4098" name="Picture 2" descr="Картинки по запросу демографічна проблема людства"/>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5406" y="2348880"/>
            <a:ext cx="8519076" cy="4428331"/>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Картинки по запросу люди толпа"/>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4502" y="0"/>
            <a:ext cx="3928480" cy="2365439"/>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Картинки по запросу люди толпа"/>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8347"/>
            <a:ext cx="4442482" cy="24590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71963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anim calcmode="lin" valueType="num">
                                      <p:cBhvr>
                                        <p:cTn id="8" dur="2000" fill="hold"/>
                                        <p:tgtEl>
                                          <p:spTgt spid="4100"/>
                                        </p:tgtEl>
                                        <p:attrNameLst>
                                          <p:attrName>ppt_w</p:attrName>
                                        </p:attrNameLst>
                                      </p:cBhvr>
                                      <p:tavLst>
                                        <p:tav tm="0" fmla="#ppt_w*sin(2.5*pi*$)">
                                          <p:val>
                                            <p:fltVal val="0"/>
                                          </p:val>
                                        </p:tav>
                                        <p:tav tm="100000">
                                          <p:val>
                                            <p:fltVal val="1"/>
                                          </p:val>
                                        </p:tav>
                                      </p:tavLst>
                                    </p:anim>
                                    <p:anim calcmode="lin" valueType="num">
                                      <p:cBhvr>
                                        <p:cTn id="9" dur="2000" fill="hold"/>
                                        <p:tgtEl>
                                          <p:spTgt spid="410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2000"/>
                                        <p:tgtEl>
                                          <p:spTgt spid="4102"/>
                                        </p:tgtEl>
                                      </p:cBhvr>
                                    </p:animEffect>
                                    <p:anim calcmode="lin" valueType="num">
                                      <p:cBhvr>
                                        <p:cTn id="13" dur="2000" fill="hold"/>
                                        <p:tgtEl>
                                          <p:spTgt spid="4102"/>
                                        </p:tgtEl>
                                        <p:attrNameLst>
                                          <p:attrName>ppt_w</p:attrName>
                                        </p:attrNameLst>
                                      </p:cBhvr>
                                      <p:tavLst>
                                        <p:tav tm="0" fmla="#ppt_w*sin(2.5*pi*$)">
                                          <p:val>
                                            <p:fltVal val="0"/>
                                          </p:val>
                                        </p:tav>
                                        <p:tav tm="100000">
                                          <p:val>
                                            <p:fltVal val="1"/>
                                          </p:val>
                                        </p:tav>
                                      </p:tavLst>
                                    </p:anim>
                                    <p:anim calcmode="lin" valueType="num">
                                      <p:cBhvr>
                                        <p:cTn id="14" dur="2000" fill="hold"/>
                                        <p:tgtEl>
                                          <p:spTgt spid="41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Documents and Settings\www\Рабочий стол\;'.;;kouj"/>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287524" y="260648"/>
            <a:ext cx="8568952" cy="1323439"/>
          </a:xfrm>
          <a:prstGeom prst="rect">
            <a:avLst/>
          </a:prstGeom>
        </p:spPr>
        <p:txBody>
          <a:bodyPr wrap="square">
            <a:spAutoFit/>
          </a:bodyPr>
          <a:lstStyle/>
          <a:p>
            <a:pPr algn="ctr"/>
            <a:r>
              <a:rPr lang="ru-RU" altLang="ru-RU" sz="4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ООН: Прогноз </a:t>
            </a:r>
            <a:r>
              <a:rPr lang="ru-RU" altLang="ru-RU" sz="40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населення</a:t>
            </a:r>
            <a:r>
              <a:rPr lang="ru-RU" altLang="ru-RU" sz="4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altLang="ru-RU" sz="40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Землі</a:t>
            </a:r>
            <a:r>
              <a:rPr lang="ru-RU" altLang="ru-RU" sz="4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до 2050 </a:t>
            </a:r>
            <a:r>
              <a:rPr lang="ru-RU" altLang="ru-RU" sz="4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року</a:t>
            </a:r>
            <a:r>
              <a:rPr lang="ru-RU" altLang="ru-RU" sz="4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sp>
        <p:nvSpPr>
          <p:cNvPr id="7" name="Горизонтальный свиток 6"/>
          <p:cNvSpPr/>
          <p:nvPr/>
        </p:nvSpPr>
        <p:spPr>
          <a:xfrm>
            <a:off x="609003" y="1268760"/>
            <a:ext cx="8136904" cy="232284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Населення</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Ефіопії</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яке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складає</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на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даний</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момент 83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мільйони</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чоловік</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і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посідає</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15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місце</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у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світі</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збільшиться</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до 174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мільйонів</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чоловік</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і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займатиме</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9 </a:t>
            </a:r>
            <a:r>
              <a:rPr lang="ru-RU" alt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місце</a:t>
            </a:r>
            <a:r>
              <a:rPr lang="ru-RU" alt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до 2050 року. </a:t>
            </a:r>
          </a:p>
          <a:p>
            <a:pPr algn="ct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8194" name="Picture 2" descr="Похожее изображение"/>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59832" y="3933056"/>
            <a:ext cx="6073226" cy="2900714"/>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Картинки по запросу ефіопія"/>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45" y="3591600"/>
            <a:ext cx="3061677" cy="23576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157206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25" presetClass="entr" presetSubtype="0" fill="hold" nodeType="with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p:cTn id="14" dur="500" decel="50000" fill="hold">
                                          <p:stCondLst>
                                            <p:cond delay="0"/>
                                          </p:stCondLst>
                                        </p:cTn>
                                        <p:tgtEl>
                                          <p:spTgt spid="819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819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8196"/>
                                        </p:tgtEl>
                                        <p:attrNameLst>
                                          <p:attrName>ppt_w</p:attrName>
                                        </p:attrNameLst>
                                      </p:cBhvr>
                                      <p:tavLst>
                                        <p:tav tm="0">
                                          <p:val>
                                            <p:strVal val="#ppt_w*.05"/>
                                          </p:val>
                                        </p:tav>
                                        <p:tav tm="100000">
                                          <p:val>
                                            <p:strVal val="#ppt_w"/>
                                          </p:val>
                                        </p:tav>
                                      </p:tavLst>
                                    </p:anim>
                                    <p:anim calcmode="lin" valueType="num">
                                      <p:cBhvr>
                                        <p:cTn id="17" dur="1000" fill="hold"/>
                                        <p:tgtEl>
                                          <p:spTgt spid="819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819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819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819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8196"/>
                                        </p:tgtEl>
                                      </p:cBhvr>
                                    </p:animEffect>
                                  </p:childTnLst>
                                </p:cTn>
                              </p:par>
                              <p:par>
                                <p:cTn id="22" presetID="25" presetClass="entr" presetSubtype="0" fill="hold" nodeType="withEffect">
                                  <p:stCondLst>
                                    <p:cond delay="0"/>
                                  </p:stCondLst>
                                  <p:childTnLst>
                                    <p:set>
                                      <p:cBhvr>
                                        <p:cTn id="23" dur="1" fill="hold">
                                          <p:stCondLst>
                                            <p:cond delay="0"/>
                                          </p:stCondLst>
                                        </p:cTn>
                                        <p:tgtEl>
                                          <p:spTgt spid="8194"/>
                                        </p:tgtEl>
                                        <p:attrNameLst>
                                          <p:attrName>style.visibility</p:attrName>
                                        </p:attrNameLst>
                                      </p:cBhvr>
                                      <p:to>
                                        <p:strVal val="visible"/>
                                      </p:to>
                                    </p:set>
                                    <p:anim calcmode="lin" valueType="num">
                                      <p:cBhvr>
                                        <p:cTn id="24" dur="500" decel="50000" fill="hold">
                                          <p:stCondLst>
                                            <p:cond delay="0"/>
                                          </p:stCondLst>
                                        </p:cTn>
                                        <p:tgtEl>
                                          <p:spTgt spid="819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819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8194"/>
                                        </p:tgtEl>
                                        <p:attrNameLst>
                                          <p:attrName>ppt_w</p:attrName>
                                        </p:attrNameLst>
                                      </p:cBhvr>
                                      <p:tavLst>
                                        <p:tav tm="0">
                                          <p:val>
                                            <p:strVal val="#ppt_w*.05"/>
                                          </p:val>
                                        </p:tav>
                                        <p:tav tm="100000">
                                          <p:val>
                                            <p:strVal val="#ppt_w"/>
                                          </p:val>
                                        </p:tav>
                                      </p:tavLst>
                                    </p:anim>
                                    <p:anim calcmode="lin" valueType="num">
                                      <p:cBhvr>
                                        <p:cTn id="27" dur="1000" fill="hold"/>
                                        <p:tgtEl>
                                          <p:spTgt spid="819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819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819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819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8194"/>
                                        </p:tgtEl>
                                      </p:cBhvr>
                                    </p:animEffect>
                                  </p:childTnLst>
                                </p:cTn>
                              </p:par>
                              <p:par>
                                <p:cTn id="32" presetID="26"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80">
                                          <p:stCondLst>
                                            <p:cond delay="0"/>
                                          </p:stCondLst>
                                        </p:cTn>
                                        <p:tgtEl>
                                          <p:spTgt spid="7"/>
                                        </p:tgtEl>
                                      </p:cBhvr>
                                    </p:animEffect>
                                    <p:anim calcmode="lin" valueType="num">
                                      <p:cBhvr>
                                        <p:cTn id="3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gtEl>
                                      </p:cBhvr>
                                      <p:to x="100000" y="60000"/>
                                    </p:animScale>
                                    <p:animScale>
                                      <p:cBhvr>
                                        <p:cTn id="41" dur="166" decel="50000">
                                          <p:stCondLst>
                                            <p:cond delay="676"/>
                                          </p:stCondLst>
                                        </p:cTn>
                                        <p:tgtEl>
                                          <p:spTgt spid="7"/>
                                        </p:tgtEl>
                                      </p:cBhvr>
                                      <p:to x="100000" y="100000"/>
                                    </p:animScale>
                                    <p:animScale>
                                      <p:cBhvr>
                                        <p:cTn id="42" dur="26">
                                          <p:stCondLst>
                                            <p:cond delay="1312"/>
                                          </p:stCondLst>
                                        </p:cTn>
                                        <p:tgtEl>
                                          <p:spTgt spid="7"/>
                                        </p:tgtEl>
                                      </p:cBhvr>
                                      <p:to x="100000" y="80000"/>
                                    </p:animScale>
                                    <p:animScale>
                                      <p:cBhvr>
                                        <p:cTn id="43" dur="166" decel="50000">
                                          <p:stCondLst>
                                            <p:cond delay="1338"/>
                                          </p:stCondLst>
                                        </p:cTn>
                                        <p:tgtEl>
                                          <p:spTgt spid="7"/>
                                        </p:tgtEl>
                                      </p:cBhvr>
                                      <p:to x="100000" y="100000"/>
                                    </p:animScale>
                                    <p:animScale>
                                      <p:cBhvr>
                                        <p:cTn id="44" dur="26">
                                          <p:stCondLst>
                                            <p:cond delay="1642"/>
                                          </p:stCondLst>
                                        </p:cTn>
                                        <p:tgtEl>
                                          <p:spTgt spid="7"/>
                                        </p:tgtEl>
                                      </p:cBhvr>
                                      <p:to x="100000" y="90000"/>
                                    </p:animScale>
                                    <p:animScale>
                                      <p:cBhvr>
                                        <p:cTn id="45" dur="166" decel="50000">
                                          <p:stCondLst>
                                            <p:cond delay="1668"/>
                                          </p:stCondLst>
                                        </p:cTn>
                                        <p:tgtEl>
                                          <p:spTgt spid="7"/>
                                        </p:tgtEl>
                                      </p:cBhvr>
                                      <p:to x="100000" y="100000"/>
                                    </p:animScale>
                                    <p:animScale>
                                      <p:cBhvr>
                                        <p:cTn id="46" dur="26">
                                          <p:stCondLst>
                                            <p:cond delay="1808"/>
                                          </p:stCondLst>
                                        </p:cTn>
                                        <p:tgtEl>
                                          <p:spTgt spid="7"/>
                                        </p:tgtEl>
                                      </p:cBhvr>
                                      <p:to x="100000" y="95000"/>
                                    </p:animScale>
                                    <p:animScale>
                                      <p:cBhvr>
                                        <p:cTn id="4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Users\User\Desktop\Рисунок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Picture 2" descr="Картинки по запросу населення світу 201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251" y="332656"/>
            <a:ext cx="9248619" cy="57896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541557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edg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goodwall.ru/image/picture/562-2560x1600-d835bd207b4e704db62072e56fd424d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3999" cy="70293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179512" y="404664"/>
            <a:ext cx="4572000" cy="2308324"/>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pPr>
            <a:r>
              <a:rPr lang="ru-RU" altLang="ru-RU" b="1" i="1" dirty="0" err="1">
                <a:solidFill>
                  <a:srgbClr val="002060"/>
                </a:solidFill>
                <a:latin typeface="Tahoma" pitchFamily="34" charset="0"/>
                <a:cs typeface="Tahoma" pitchFamily="34" charset="0"/>
              </a:rPr>
              <a:t>Занепокоєння</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викликає</a:t>
            </a:r>
            <a:r>
              <a:rPr lang="ru-RU" altLang="ru-RU" b="1" i="1" dirty="0">
                <a:solidFill>
                  <a:srgbClr val="002060"/>
                </a:solidFill>
                <a:latin typeface="Tahoma" pitchFamily="34" charset="0"/>
                <a:cs typeface="Tahoma" pitchFamily="34" charset="0"/>
              </a:rPr>
              <a:t> не </a:t>
            </a:r>
            <a:r>
              <a:rPr lang="ru-RU" altLang="ru-RU" b="1" i="1" dirty="0" err="1">
                <a:solidFill>
                  <a:srgbClr val="002060"/>
                </a:solidFill>
                <a:latin typeface="Tahoma" pitchFamily="34" charset="0"/>
                <a:cs typeface="Tahoma" pitchFamily="34" charset="0"/>
              </a:rPr>
              <a:t>лише</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саме</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демографічне</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зростання</a:t>
            </a:r>
            <a:r>
              <a:rPr lang="ru-RU" altLang="ru-RU" b="1" i="1" dirty="0">
                <a:solidFill>
                  <a:srgbClr val="002060"/>
                </a:solidFill>
                <a:latin typeface="Tahoma" pitchFamily="34" charset="0"/>
                <a:cs typeface="Tahoma" pitchFamily="34" charset="0"/>
              </a:rPr>
              <a:t> (Земля </a:t>
            </a:r>
            <a:r>
              <a:rPr lang="ru-RU" altLang="ru-RU" b="1" i="1" dirty="0" err="1">
                <a:solidFill>
                  <a:srgbClr val="002060"/>
                </a:solidFill>
                <a:latin typeface="Tahoma" pitchFamily="34" charset="0"/>
                <a:cs typeface="Tahoma" pitchFamily="34" charset="0"/>
              </a:rPr>
              <a:t>здатна</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прогодувати</a:t>
            </a:r>
            <a:r>
              <a:rPr lang="ru-RU" altLang="ru-RU" b="1" i="1" dirty="0">
                <a:solidFill>
                  <a:srgbClr val="002060"/>
                </a:solidFill>
                <a:latin typeface="Tahoma" pitchFamily="34" charset="0"/>
                <a:cs typeface="Tahoma" pitchFamily="34" charset="0"/>
              </a:rPr>
              <a:t> не один десяток </a:t>
            </a:r>
            <a:r>
              <a:rPr lang="ru-RU" altLang="ru-RU" b="1" i="1" dirty="0" err="1">
                <a:solidFill>
                  <a:srgbClr val="002060"/>
                </a:solidFill>
                <a:latin typeface="Tahoma" pitchFamily="34" charset="0"/>
                <a:cs typeface="Tahoma" pitchFamily="34" charset="0"/>
              </a:rPr>
              <a:t>мільярдів</a:t>
            </a:r>
            <a:r>
              <a:rPr lang="ru-RU" altLang="ru-RU" b="1" i="1" dirty="0">
                <a:solidFill>
                  <a:srgbClr val="002060"/>
                </a:solidFill>
                <a:latin typeface="Tahoma" pitchFamily="34" charset="0"/>
                <a:cs typeface="Tahoma" pitchFamily="34" charset="0"/>
              </a:rPr>
              <a:t> людей), а </a:t>
            </a:r>
            <a:r>
              <a:rPr lang="ru-RU" altLang="ru-RU" b="1" i="1" dirty="0" err="1">
                <a:solidFill>
                  <a:srgbClr val="002060"/>
                </a:solidFill>
                <a:latin typeface="Tahoma" pitchFamily="34" charset="0"/>
                <a:cs typeface="Tahoma" pitchFamily="34" charset="0"/>
              </a:rPr>
              <a:t>несприятливі</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соціально-економічні</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умови</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що</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зберігаються</a:t>
            </a:r>
            <a:r>
              <a:rPr lang="ru-RU" altLang="ru-RU" b="1" i="1" dirty="0">
                <a:solidFill>
                  <a:srgbClr val="002060"/>
                </a:solidFill>
                <a:latin typeface="Tahoma" pitchFamily="34" charset="0"/>
                <a:cs typeface="Tahoma" pitchFamily="34" charset="0"/>
              </a:rPr>
              <a:t>, у </a:t>
            </a:r>
            <a:r>
              <a:rPr lang="ru-RU" altLang="ru-RU" b="1" i="1" dirty="0" err="1">
                <a:solidFill>
                  <a:srgbClr val="002060"/>
                </a:solidFill>
                <a:latin typeface="Tahoma" pitchFamily="34" charset="0"/>
                <a:cs typeface="Tahoma" pitchFamily="34" charset="0"/>
              </a:rPr>
              <a:t>сучасному</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світі</a:t>
            </a:r>
            <a:r>
              <a:rPr lang="ru-RU" altLang="ru-RU" b="1" i="1" dirty="0">
                <a:solidFill>
                  <a:srgbClr val="002060"/>
                </a:solidFill>
                <a:latin typeface="Tahoma" pitchFamily="34" charset="0"/>
                <a:cs typeface="Tahoma" pitchFamily="34" charset="0"/>
              </a:rPr>
              <a:t>, і </a:t>
            </a:r>
            <a:r>
              <a:rPr lang="ru-RU" altLang="ru-RU" b="1" i="1" dirty="0" err="1">
                <a:solidFill>
                  <a:srgbClr val="002060"/>
                </a:solidFill>
                <a:latin typeface="Tahoma" pitchFamily="34" charset="0"/>
                <a:cs typeface="Tahoma" pitchFamily="34" charset="0"/>
              </a:rPr>
              <a:t>передусім</a:t>
            </a:r>
            <a:r>
              <a:rPr lang="ru-RU" altLang="ru-RU" b="1" i="1" dirty="0">
                <a:solidFill>
                  <a:srgbClr val="002060"/>
                </a:solidFill>
                <a:latin typeface="Tahoma" pitchFamily="34" charset="0"/>
                <a:cs typeface="Tahoma" pitchFamily="34" charset="0"/>
              </a:rPr>
              <a:t> в </a:t>
            </a:r>
            <a:r>
              <a:rPr lang="ru-RU" altLang="ru-RU" b="1" i="1" dirty="0" err="1">
                <a:solidFill>
                  <a:srgbClr val="002060"/>
                </a:solidFill>
                <a:latin typeface="Tahoma" pitchFamily="34" charset="0"/>
                <a:cs typeface="Tahoma" pitchFamily="34" charset="0"/>
              </a:rPr>
              <a:t>країнах</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що</a:t>
            </a:r>
            <a:r>
              <a:rPr lang="ru-RU" altLang="ru-RU" b="1" i="1" dirty="0">
                <a:solidFill>
                  <a:srgbClr val="002060"/>
                </a:solidFill>
                <a:latin typeface="Tahoma" pitchFamily="34" charset="0"/>
                <a:cs typeface="Tahoma" pitchFamily="34" charset="0"/>
              </a:rPr>
              <a:t> </a:t>
            </a:r>
            <a:r>
              <a:rPr lang="ru-RU" altLang="ru-RU" b="1" i="1" dirty="0" err="1">
                <a:solidFill>
                  <a:srgbClr val="002060"/>
                </a:solidFill>
                <a:latin typeface="Tahoma" pitchFamily="34" charset="0"/>
                <a:cs typeface="Tahoma" pitchFamily="34" charset="0"/>
              </a:rPr>
              <a:t>розвиваються</a:t>
            </a:r>
            <a:r>
              <a:rPr lang="ru-RU" altLang="ru-RU" b="1" i="1" dirty="0">
                <a:solidFill>
                  <a:srgbClr val="002060"/>
                </a:solidFill>
                <a:latin typeface="Tahoma" pitchFamily="34" charset="0"/>
                <a:cs typeface="Tahoma" pitchFamily="34" charset="0"/>
              </a:rPr>
              <a:t>.</a:t>
            </a:r>
          </a:p>
        </p:txBody>
      </p:sp>
      <p:pic>
        <p:nvPicPr>
          <p:cNvPr id="10242" name="Picture 2" descr="Похожее изображение"/>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479398"/>
            <a:ext cx="4751512" cy="316767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Картинки по запросу ефіопи"/>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51009" y="3068960"/>
            <a:ext cx="4173376" cy="299694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Похожее изображение"/>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84434" y="180813"/>
            <a:ext cx="4139951" cy="27560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249356"/>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amond(in)">
                                      <p:cBhvr>
                                        <p:cTn id="7" dur="2000"/>
                                        <p:tgtEl>
                                          <p:spTgt spid="10242"/>
                                        </p:tgtEl>
                                      </p:cBhvr>
                                    </p:animEffect>
                                  </p:childTnLst>
                                </p:cTn>
                              </p:par>
                              <p:par>
                                <p:cTn id="8" presetID="8" presetClass="entr" presetSubtype="16"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diamond(in)">
                                      <p:cBhvr>
                                        <p:cTn id="10" dur="2000"/>
                                        <p:tgtEl>
                                          <p:spTgt spid="10244"/>
                                        </p:tgtEl>
                                      </p:cBhvr>
                                    </p:animEffect>
                                  </p:childTnLst>
                                </p:cTn>
                              </p:par>
                              <p:par>
                                <p:cTn id="11" presetID="8" presetClass="entr" presetSubtype="16"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diamond(in)">
                                      <p:cBhvr>
                                        <p:cTn id="13"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C:\Documents and Settings\www\Рабочий стол\Рисунок3.jpg"/>
          <p:cNvPicPr>
            <a:picLocks noChangeAspect="1" noChangeArrowheads="1"/>
          </p:cNvPicPr>
          <p:nvPr/>
        </p:nvPicPr>
        <p:blipFill>
          <a:blip r:embed="rId2"/>
          <a:srcRect/>
          <a:stretch>
            <a:fillRect/>
          </a:stretch>
        </p:blipFill>
        <p:spPr bwMode="auto">
          <a:xfrm>
            <a:off x="0" y="-26252"/>
            <a:ext cx="9144000" cy="6858000"/>
          </a:xfrm>
          <a:prstGeom prst="rect">
            <a:avLst/>
          </a:prstGeom>
          <a:noFill/>
        </p:spPr>
      </p:pic>
      <p:sp>
        <p:nvSpPr>
          <p:cNvPr id="5" name="Прямоугольник 4"/>
          <p:cNvSpPr/>
          <p:nvPr/>
        </p:nvSpPr>
        <p:spPr>
          <a:xfrm>
            <a:off x="117911" y="0"/>
            <a:ext cx="9036496" cy="193899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ct val="0"/>
              </a:spcBef>
            </a:pP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Зростання</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населення</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за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існуючих</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соціально-економічних</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умов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призводить</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до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зростання</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небезпеки</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масової</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загибелі</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від</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голоду і хвороб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із</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-за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епідемій</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від</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a:t>
            </a:r>
            <a:r>
              <a:rPr lang="ru-RU" altLang="ru-RU" sz="2400" b="1" i="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антисанітарних</a:t>
            </a:r>
            <a:r>
              <a:rPr lang="ru-RU" altLang="ru-RU"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ahoma" pitchFamily="34" charset="0"/>
                <a:cs typeface="Tahoma" pitchFamily="34" charset="0"/>
              </a:rPr>
              <a:t> умов. </a:t>
            </a:r>
          </a:p>
          <a:p>
            <a:pPr algn="ctr">
              <a:spcBef>
                <a:spcPct val="0"/>
              </a:spcBef>
            </a:pPr>
            <a:endParaRPr lang="ru-RU" altLang="ru-RU"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ndParaRPr>
          </a:p>
        </p:txBody>
      </p:sp>
      <p:pic>
        <p:nvPicPr>
          <p:cNvPr id="11266" name="Picture 2" descr="Картинки по запросу антисанитария в индии"/>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3331" y="1556792"/>
            <a:ext cx="4747901" cy="3187877"/>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Картинки по запросу антисанитария в африке"/>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71800" y="4509120"/>
            <a:ext cx="386715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Картинки по запросу люди в африке"/>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42297" y="1614686"/>
            <a:ext cx="3836510" cy="28944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8808859"/>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circle(in)">
                                      <p:cBhvr>
                                        <p:cTn id="13" dur="2000"/>
                                        <p:tgtEl>
                                          <p:spTgt spid="11266"/>
                                        </p:tgtEl>
                                      </p:cBhvr>
                                    </p:animEffect>
                                  </p:childTnLst>
                                </p:cTn>
                              </p:par>
                              <p:par>
                                <p:cTn id="14" presetID="6" presetClass="entr" presetSubtype="16" fill="hold" nodeType="with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circle(in)">
                                      <p:cBhvr>
                                        <p:cTn id="16" dur="2000"/>
                                        <p:tgtEl>
                                          <p:spTgt spid="11268"/>
                                        </p:tgtEl>
                                      </p:cBhvr>
                                    </p:animEffect>
                                  </p:childTnLst>
                                </p:cTn>
                              </p:par>
                              <p:par>
                                <p:cTn id="17" presetID="6" presetClass="entr" presetSubtype="16" fill="hold" nodeType="withEffect">
                                  <p:stCondLst>
                                    <p:cond delay="0"/>
                                  </p:stCondLst>
                                  <p:childTnLst>
                                    <p:set>
                                      <p:cBhvr>
                                        <p:cTn id="18" dur="1" fill="hold">
                                          <p:stCondLst>
                                            <p:cond delay="0"/>
                                          </p:stCondLst>
                                        </p:cTn>
                                        <p:tgtEl>
                                          <p:spTgt spid="11270"/>
                                        </p:tgtEl>
                                        <p:attrNameLst>
                                          <p:attrName>style.visibility</p:attrName>
                                        </p:attrNameLst>
                                      </p:cBhvr>
                                      <p:to>
                                        <p:strVal val="visible"/>
                                      </p:to>
                                    </p:set>
                                    <p:animEffect transition="in" filter="circle(in)">
                                      <p:cBhvr>
                                        <p:cTn id="19"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TotalTime>
  <Words>841</Words>
  <Application>Microsoft Office PowerPoint</Application>
  <PresentationFormat>Экран (4:3)</PresentationFormat>
  <Paragraphs>54</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SamLab.ws</cp:lastModifiedBy>
  <cp:revision>26</cp:revision>
  <dcterms:modified xsi:type="dcterms:W3CDTF">2016-12-05T18:43:52Z</dcterms:modified>
</cp:coreProperties>
</file>