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embeddedFontLst>
    <p:embeddedFont>
      <p:font typeface="Book Antiqua" pitchFamily="18" charset="0"/>
      <p:regular r:id="rId27"/>
      <p:bold r:id="rId28"/>
      <p:italic r:id="rId29"/>
      <p:boldItalic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Lucida Sans" pitchFamily="34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79ADF777-D18C-4684-B934-C6D8F96F6B65}">
  <a:tblStyle styleId="{79ADF777-D18C-4684-B934-C6D8F96F6B65}" styleName="Table_0">
    <a:wholeTbl>
      <a:tcTxStyle b="off" i="off">
        <a:font>
          <a:latin typeface="Book Antiqua"/>
          <a:ea typeface="Book Antiqua"/>
          <a:cs typeface="Book Antiqua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EFF8"/>
          </a:solidFill>
        </a:fill>
      </a:tcStyle>
    </a:wholeTbl>
    <a:band1H>
      <a:tcStyle>
        <a:tcBdr/>
        <a:fill>
          <a:solidFill>
            <a:srgbClr val="D5DDF1"/>
          </a:solidFill>
        </a:fill>
      </a:tcStyle>
    </a:band1H>
    <a:band1V>
      <a:tcStyle>
        <a:tcBdr/>
        <a:fill>
          <a:solidFill>
            <a:srgbClr val="D5DDF1"/>
          </a:solidFill>
        </a:fill>
      </a:tcStyle>
    </a:band1V>
    <a:lastCol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2"/>
          </a:solidFill>
        </a:fill>
      </a:tcStyle>
    </a:lastRow>
    <a:firstRow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2"/>
          </a:solidFill>
        </a:fill>
      </a:tcStyle>
    </a:firstRow>
  </a:tblStyle>
  <a:tblStyle styleId="{55BA1EC5-BD20-4D6F-A472-48D171E7C754}" styleName="Table_1">
    <a:wholeTbl>
      <a:tcTxStyle b="off" i="off">
        <a:font>
          <a:latin typeface="Book Antiqua"/>
          <a:ea typeface="Book Antiqua"/>
          <a:cs typeface="Book Antiqua"/>
        </a:font>
        <a:schemeClr val="dk1"/>
      </a:tcTxStyle>
      <a:tcStyle>
        <a:tcBdr>
          <a:left>
            <a:ln w="127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EFF8"/>
          </a:solidFill>
        </a:fill>
      </a:tcStyle>
    </a:wholeTbl>
    <a:band1H>
      <a:tcStyle>
        <a:tcBdr/>
        <a:fill>
          <a:solidFill>
            <a:srgbClr val="D5DDF1"/>
          </a:solidFill>
        </a:fill>
      </a:tcStyle>
    </a:band1H>
    <a:band1V>
      <a:tcStyle>
        <a:tcBdr/>
        <a:fill>
          <a:solidFill>
            <a:srgbClr val="D5DDF1"/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254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EBEFF8"/>
          </a:solidFill>
        </a:fill>
      </a:tcStyle>
    </a:lastRow>
    <a:firstRow>
      <a:tcTxStyle b="on" i="off"/>
      <a:tcStyle>
        <a:tcBdr/>
        <a:fill>
          <a:solidFill>
            <a:srgbClr val="EBEFF8"/>
          </a:solidFill>
        </a:fill>
      </a:tcStyle>
    </a:firstRow>
  </a:tblStyle>
  <a:tblStyle styleId="{3E227C63-DDE7-483E-AC12-09205D6EC088}" styleName="Table_2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88403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1" name="Shape 21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5" name="Shape 2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6" name="Shape 2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422029" y="1371600"/>
            <a:ext cx="8229600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800" b="1" i="0" u="none" strike="noStrike" cap="none">
                <a:solidFill>
                  <a:srgbClr val="FFA679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1371600" y="3331698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457200" marR="0" lvl="1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ctr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ctr" rtl="0">
              <a:spcBef>
                <a:spcPts val="360"/>
              </a:spcBef>
              <a:buClr>
                <a:schemeClr val="dk1"/>
              </a:buClr>
              <a:buFont typeface="Noto Sans Symbols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ctr" rtl="0">
              <a:spcBef>
                <a:spcPts val="320"/>
              </a:spcBef>
              <a:buClr>
                <a:schemeClr val="dk1"/>
              </a:buClr>
              <a:buFont typeface="Noto Sans Symbols"/>
              <a:buNone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ctr" rtl="0">
              <a:spcBef>
                <a:spcPts val="280"/>
              </a:spcBef>
              <a:buClr>
                <a:schemeClr val="dk1"/>
              </a:buClr>
              <a:buFont typeface="Noto Sans Symbols"/>
              <a:buNone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ctr" rtl="0">
              <a:spcBef>
                <a:spcPts val="280"/>
              </a:spcBef>
              <a:buClr>
                <a:schemeClr val="dk1"/>
              </a:buClr>
              <a:buFont typeface="Noto Sans Symbols"/>
              <a:buNone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 b="0" i="0" u="none" strike="noStrike" cap="none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rgbClr val="FFA679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217737" y="-160337"/>
            <a:ext cx="4708524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05117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  <a:defRPr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9906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571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5873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rgbClr val="FFA679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05117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  <a:defRPr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9906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571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5873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10587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rgbClr val="FFA679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301625" y="1676400"/>
            <a:ext cx="4194174" cy="21351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05117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  <a:defRPr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9906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571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5873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2"/>
          </p:nvPr>
        </p:nvSpPr>
        <p:spPr>
          <a:xfrm>
            <a:off x="4648200" y="1676400"/>
            <a:ext cx="4194174" cy="21351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05117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  <a:defRPr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9906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571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5873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3"/>
          </p:nvPr>
        </p:nvSpPr>
        <p:spPr>
          <a:xfrm>
            <a:off x="301625" y="3963987"/>
            <a:ext cx="4194174" cy="21351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05117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  <a:defRPr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9906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571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5873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4"/>
          </p:nvPr>
        </p:nvSpPr>
        <p:spPr>
          <a:xfrm>
            <a:off x="4648200" y="3963987"/>
            <a:ext cx="4194174" cy="21351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05117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  <a:defRPr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9906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571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5873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49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rgbClr val="FFA679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7085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05117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  <a:defRPr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9906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571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5873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 b="0" i="0" u="none" strike="noStrike" cap="none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 b="0" i="0" u="none" strike="noStrike" cap="none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rgbClr val="FFA679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7508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28416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20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23177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8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18415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185737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4645025" y="1535112"/>
            <a:ext cx="4041774" cy="7508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28416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20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23177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8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18415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185737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3"/>
          </p:nvPr>
        </p:nvSpPr>
        <p:spPr>
          <a:xfrm>
            <a:off x="457200" y="2362200"/>
            <a:ext cx="4040187" cy="37639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21628" algn="l" rtl="0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8256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12318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8255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84137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4"/>
          </p:nvPr>
        </p:nvSpPr>
        <p:spPr>
          <a:xfrm>
            <a:off x="4645025" y="2362200"/>
            <a:ext cx="4041774" cy="37639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21628" algn="l" rtl="0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8256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12318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8255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84137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 b="0" i="0" u="none" strike="noStrike" cap="none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9255"/>
              </a:buClr>
              <a:buFont typeface="Lucida Sans"/>
              <a:buNone/>
              <a:defRPr sz="4800" b="1" i="0" u="none" strike="noStrike" cap="none">
                <a:solidFill>
                  <a:srgbClr val="FF9255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1600200" y="2507785"/>
            <a:ext cx="7086600" cy="15097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73152" marR="0" lvl="0" indent="-9652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284163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231775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18415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185737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rgbClr val="FFA679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13372" algn="l" rtl="0">
              <a:spcBef>
                <a:spcPts val="520"/>
              </a:spcBef>
              <a:spcAft>
                <a:spcPts val="0"/>
              </a:spcAft>
              <a:buClr>
                <a:srgbClr val="000000"/>
              </a:buClr>
              <a:buSzPct val="64999"/>
              <a:buFont typeface="Noto Sans Symbols"/>
              <a:buChar char="⬜"/>
              <a:defRPr sz="2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1111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698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7143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13372" algn="l" rtl="0">
              <a:spcBef>
                <a:spcPts val="520"/>
              </a:spcBef>
              <a:spcAft>
                <a:spcPts val="0"/>
              </a:spcAft>
              <a:buClr>
                <a:srgbClr val="000000"/>
              </a:buClr>
              <a:buSzPct val="64999"/>
              <a:buFont typeface="Noto Sans Symbols"/>
              <a:buChar char="⬜"/>
              <a:defRPr sz="2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1111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698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7143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rgbClr val="FFA679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9E66"/>
              </a:buClr>
              <a:buFont typeface="Lucida Sans"/>
              <a:buNone/>
              <a:defRPr sz="2200" b="0" i="0" u="none" strike="noStrike" cap="none">
                <a:solidFill>
                  <a:srgbClr val="FF9E66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3008313" cy="46021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Font typeface="Noto Sans Symbols"/>
              <a:buNone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284163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231775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1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18415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185737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13372" algn="l" rtl="0">
              <a:spcBef>
                <a:spcPts val="520"/>
              </a:spcBef>
              <a:spcAft>
                <a:spcPts val="0"/>
              </a:spcAft>
              <a:buClr>
                <a:srgbClr val="000000"/>
              </a:buClr>
              <a:buSzPct val="64999"/>
              <a:buFont typeface="Noto Sans Symbols"/>
              <a:buChar char="⬜"/>
              <a:defRPr sz="2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9906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571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7143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1828800" y="609600"/>
            <a:ext cx="5486399" cy="5222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A679"/>
              </a:buClr>
              <a:buFont typeface="Lucida Sans"/>
              <a:buNone/>
              <a:defRPr sz="2000" b="1" i="0" u="none" strike="noStrike" cap="none">
                <a:solidFill>
                  <a:srgbClr val="FFA679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1828800" y="1831975"/>
            <a:ext cx="5486399" cy="3962399"/>
          </a:xfrm>
          <a:prstGeom prst="rect">
            <a:avLst/>
          </a:prstGeom>
          <a:solidFill>
            <a:schemeClr val="lt2"/>
          </a:solidFill>
          <a:ln w="4445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190500" dist="228600" dir="2700000" sy="90000">
              <a:srgbClr val="000000">
                <a:alpha val="24705"/>
              </a:srgbClr>
            </a:outerShdw>
          </a:effectLst>
        </p:spPr>
        <p:txBody>
          <a:bodyPr lIns="91425" tIns="91425" rIns="91425" bIns="91425" anchor="t" anchorCtr="0"/>
          <a:lstStyle>
            <a:lvl1pPr marL="547688" marR="0" lvl="0" indent="-1587" algn="l" rtl="0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9906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571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5873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828800" y="1166787"/>
            <a:ext cx="5486399" cy="53035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Font typeface="Noto Sans Symbols"/>
              <a:buNone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223203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1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1714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1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1270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9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128587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9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rgbClr val="FFA679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1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7085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547688" marR="0" lvl="0" indent="-305117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  <a:defRPr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868363" marR="0" lvl="1" indent="-162243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133475" marR="0" lvl="2" indent="-9906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95000"/>
              <a:buFont typeface="Noto Sans Symbols"/>
              <a:buChar char="▫"/>
              <a:defRPr sz="22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52550" marR="0" lvl="3" indent="-571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•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544638" marR="0" lvl="4" indent="-5873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◾"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1764792" marR="0" lvl="5" indent="-75692" algn="l" rtl="0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1965960" marR="0" lvl="6" indent="-86360" algn="l" rtl="0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2167128" marR="0" lvl="7" indent="-97027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2368296" marR="0" lvl="8" indent="-94995" algn="l" rtl="0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45700" rIns="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  <a:endParaRPr lang="ru-RU" sz="1200" b="0" i="0" u="none" strike="noStrike" cap="none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6;&#1088;&#1089;&#1100;&#1082;&#1110;%20&#1087;&#1086;&#1093;&#1086;&#1076;&#1080;%20&#1082;&#1086;&#1079;&#1072;&#1082;&#1110;&#1074;.mp4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61;&#1086;&#1090;&#1080;&#1085;&#1089;&#1100;&#1082;&#1072;%20&#1074;&#1110;&#1081;&#1085;&#1072;.pptx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learningapps.org/watch?v=p2bw97gna1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subTitle" idx="1"/>
          </p:nvPr>
        </p:nvSpPr>
        <p:spPr>
          <a:xfrm>
            <a:off x="1371600" y="3331698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endParaRPr sz="2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id="98" name="Shape 9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4412" y="247650"/>
            <a:ext cx="7115175" cy="636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title"/>
          </p:nvPr>
        </p:nvSpPr>
        <p:spPr>
          <a:xfrm>
            <a:off x="323528" y="220486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90" b="1" i="0" u="sng" strike="noStrike" cap="none">
                <a:solidFill>
                  <a:schemeClr val="hlink"/>
                </a:solidFill>
                <a:latin typeface="Lucida Sans"/>
                <a:ea typeface="Lucida Sans"/>
                <a:cs typeface="Lucida Sans"/>
                <a:sym typeface="Lucida Sans"/>
                <a:hlinkClick r:id="rId3"/>
              </a:rPr>
              <a:t>Відео «Морські походи козаків»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" name="Shape 173"/>
          <p:cNvGraphicFramePr/>
          <p:nvPr/>
        </p:nvGraphicFramePr>
        <p:xfrm>
          <a:off x="323528" y="620687"/>
          <a:ext cx="8496925" cy="5729628"/>
        </p:xfrm>
        <a:graphic>
          <a:graphicData uri="http://schemas.openxmlformats.org/drawingml/2006/table">
            <a:tbl>
              <a:tblPr firstRow="1" firstCol="1" bandRow="1">
                <a:noFill/>
                <a:tableStyleId>{79ADF777-D18C-4684-B934-C6D8F96F6B65}</a:tableStyleId>
              </a:tblPr>
              <a:tblGrid>
                <a:gridCol w="2348425"/>
                <a:gridCol w="6148500"/>
              </a:tblGrid>
              <a:tr h="5556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3200"/>
                        <a:t>Дата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3200"/>
                        <a:t>Подія</a:t>
                      </a:r>
                    </a:p>
                  </a:txBody>
                  <a:tcPr marL="68575" marR="68575" marT="0" marB="0"/>
                </a:tc>
              </a:tr>
              <a:tr h="6049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3200"/>
                        <a:t>1538 р.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/>
                        <a:t>Перший напад на турецьку фортецю Очаків</a:t>
                      </a:r>
                    </a:p>
                  </a:txBody>
                  <a:tcPr marL="68575" marR="68575" marT="0" marB="0"/>
                </a:tc>
              </a:tr>
              <a:tr h="5556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3200"/>
                        <a:t>1606 р.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/>
                        <a:t>Напад на найсильнішу турецьку фортецю  Варна</a:t>
                      </a:r>
                    </a:p>
                  </a:txBody>
                  <a:tcPr marL="68575" marR="68575" marT="0" marB="0"/>
                </a:tc>
              </a:tr>
              <a:tr h="5556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3200"/>
                        <a:t>1608 р.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/>
                        <a:t>Похід на Кримське ханство, узяли Перекоп</a:t>
                      </a:r>
                    </a:p>
                  </a:txBody>
                  <a:tcPr marL="68575" marR="68575" marT="0" marB="0"/>
                </a:tc>
              </a:tr>
              <a:tr h="5834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3200"/>
                        <a:t>1609 р. 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/>
                        <a:t>Пограбовано Кілію, Ізмаїл, Аккерман</a:t>
                      </a:r>
                    </a:p>
                  </a:txBody>
                  <a:tcPr marL="68575" marR="68575" marT="0" marB="0"/>
                </a:tc>
              </a:tr>
              <a:tr h="5556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3200"/>
                        <a:t>1615 р.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/>
                        <a:t>Напад на Константинополь (Стамбул)</a:t>
                      </a:r>
                    </a:p>
                  </a:txBody>
                  <a:tcPr marL="68575" marR="68575" marT="0" marB="0"/>
                </a:tc>
              </a:tr>
              <a:tr h="11489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3200"/>
                        <a:t>1616 р.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/>
                        <a:t>Похід на Кафу: козаки знищили 14 тисяч турецьких воїнів, потопили кораблі, звільнили полонених.</a:t>
                      </a:r>
                    </a:p>
                  </a:txBody>
                  <a:tcPr marL="68575" marR="68575" marT="0" marB="0"/>
                </a:tc>
              </a:tr>
              <a:tr h="11489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3200"/>
                        <a:t>1620 р. 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/>
                        <a:t> Похід на Стамбул на 200 човнах: спустошили околиці столиці та взяли Варну.</a:t>
                      </a:r>
                    </a:p>
                  </a:txBody>
                  <a:tcPr marL="68575" marR="68575" marT="0" marB="0"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ctrTitle"/>
          </p:nvPr>
        </p:nvSpPr>
        <p:spPr>
          <a:xfrm>
            <a:off x="422029" y="1371600"/>
            <a:ext cx="8229600" cy="1828800"/>
          </a:xfrm>
          <a:prstGeom prst="rect">
            <a:avLst/>
          </a:prstGeom>
          <a:noFill/>
          <a:ln>
            <a:noFill/>
          </a:ln>
        </p:spPr>
        <p:txBody>
          <a:bodyPr lIns="45700" tIns="0" rIns="4570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800" b="1" i="0" u="none" strike="noStrike" cap="none">
              <a:solidFill>
                <a:srgbClr val="FFA679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179" name="Shape 179"/>
          <p:cNvSpPr txBox="1">
            <a:spLocks noGrp="1"/>
          </p:cNvSpPr>
          <p:nvPr>
            <p:ph type="subTitle" idx="1"/>
          </p:nvPr>
        </p:nvSpPr>
        <p:spPr>
          <a:xfrm>
            <a:off x="1371600" y="3331698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endParaRPr sz="280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id="180" name="Shape 1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713" y="90488"/>
            <a:ext cx="8918575" cy="6681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Shape 185"/>
          <p:cNvGrpSpPr/>
          <p:nvPr/>
        </p:nvGrpSpPr>
        <p:grpSpPr>
          <a:xfrm>
            <a:off x="610657" y="194986"/>
            <a:ext cx="8062736" cy="5315160"/>
            <a:chOff x="-902" y="-137669"/>
            <a:chExt cx="8062736" cy="5315160"/>
          </a:xfrm>
        </p:grpSpPr>
        <p:sp>
          <p:nvSpPr>
            <p:cNvPr id="186" name="Shape 186"/>
            <p:cNvSpPr/>
            <p:nvPr/>
          </p:nvSpPr>
          <p:spPr>
            <a:xfrm>
              <a:off x="4031032" y="1202987"/>
              <a:ext cx="3251389" cy="12552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08449"/>
                  </a:lnTo>
                  <a:lnTo>
                    <a:pt x="120000" y="108449"/>
                  </a:lnTo>
                  <a:lnTo>
                    <a:pt x="120000" y="120000"/>
                  </a:lnTo>
                </a:path>
              </a:pathLst>
            </a:custGeom>
            <a:noFill/>
            <a:ln w="25400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7" name="Shape 187"/>
            <p:cNvSpPr/>
            <p:nvPr/>
          </p:nvSpPr>
          <p:spPr>
            <a:xfrm>
              <a:off x="4031032" y="1202987"/>
              <a:ext cx="1719400" cy="12516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108415"/>
                  </a:lnTo>
                  <a:lnTo>
                    <a:pt x="120000" y="108415"/>
                  </a:lnTo>
                  <a:lnTo>
                    <a:pt x="120000" y="120000"/>
                  </a:lnTo>
                </a:path>
              </a:pathLst>
            </a:custGeom>
            <a:noFill/>
            <a:ln w="25400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8" name="Shape 188"/>
            <p:cNvSpPr/>
            <p:nvPr/>
          </p:nvSpPr>
          <p:spPr>
            <a:xfrm>
              <a:off x="3985312" y="1202987"/>
              <a:ext cx="91439" cy="12552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0"/>
                  </a:moveTo>
                  <a:lnTo>
                    <a:pt x="60000" y="108449"/>
                  </a:lnTo>
                  <a:lnTo>
                    <a:pt x="168472" y="108449"/>
                  </a:lnTo>
                  <a:lnTo>
                    <a:pt x="168472" y="120000"/>
                  </a:lnTo>
                </a:path>
              </a:pathLst>
            </a:custGeom>
            <a:noFill/>
            <a:ln w="25400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9" name="Shape 189"/>
            <p:cNvSpPr/>
            <p:nvPr/>
          </p:nvSpPr>
          <p:spPr>
            <a:xfrm>
              <a:off x="2403325" y="1202987"/>
              <a:ext cx="1627706" cy="119428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07859"/>
                  </a:lnTo>
                  <a:lnTo>
                    <a:pt x="0" y="107859"/>
                  </a:lnTo>
                  <a:lnTo>
                    <a:pt x="0" y="120000"/>
                  </a:lnTo>
                </a:path>
              </a:pathLst>
            </a:custGeom>
            <a:noFill/>
            <a:ln w="25400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0" name="Shape 190"/>
            <p:cNvSpPr/>
            <p:nvPr/>
          </p:nvSpPr>
          <p:spPr>
            <a:xfrm>
              <a:off x="651056" y="1202987"/>
              <a:ext cx="3379976" cy="129471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0"/>
                  </a:moveTo>
                  <a:lnTo>
                    <a:pt x="119999" y="108801"/>
                  </a:lnTo>
                  <a:lnTo>
                    <a:pt x="0" y="108801"/>
                  </a:lnTo>
                  <a:lnTo>
                    <a:pt x="0" y="120000"/>
                  </a:lnTo>
                </a:path>
              </a:pathLst>
            </a:custGeom>
            <a:noFill/>
            <a:ln w="25400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1" name="Shape 191"/>
            <p:cNvSpPr/>
            <p:nvPr/>
          </p:nvSpPr>
          <p:spPr>
            <a:xfrm>
              <a:off x="2303357" y="-137669"/>
              <a:ext cx="3455348" cy="1340658"/>
            </a:xfrm>
            <a:prstGeom prst="roundRect">
              <a:avLst>
                <a:gd name="adj" fmla="val 10000"/>
              </a:avLst>
            </a:prstGeom>
            <a:solidFill>
              <a:srgbClr val="FD853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2" name="Shape 192"/>
            <p:cNvSpPr/>
            <p:nvPr/>
          </p:nvSpPr>
          <p:spPr>
            <a:xfrm>
              <a:off x="2448273" y="0"/>
              <a:ext cx="3455348" cy="1340658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9525" cap="flat" cmpd="sng">
              <a:solidFill>
                <a:srgbClr val="FD853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3" name="Shape 193"/>
            <p:cNvSpPr txBox="1"/>
            <p:nvPr/>
          </p:nvSpPr>
          <p:spPr>
            <a:xfrm>
              <a:off x="2487540" y="39267"/>
              <a:ext cx="3376814" cy="1262124"/>
            </a:xfrm>
            <a:prstGeom prst="rect">
              <a:avLst/>
            </a:prstGeom>
            <a:noFill/>
            <a:ln>
              <a:noFill/>
            </a:ln>
          </p:spPr>
          <p:txBody>
            <a:bodyPr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800" b="1" i="0" u="none" strike="noStrike" cap="none">
                  <a:solidFill>
                    <a:schemeClr val="dk1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Значення походів</a:t>
              </a:r>
            </a:p>
          </p:txBody>
        </p:sp>
        <p:sp>
          <p:nvSpPr>
            <p:cNvPr id="194" name="Shape 194"/>
            <p:cNvSpPr/>
            <p:nvPr/>
          </p:nvSpPr>
          <p:spPr>
            <a:xfrm>
              <a:off x="-902" y="2497699"/>
              <a:ext cx="1303918" cy="2513051"/>
            </a:xfrm>
            <a:prstGeom prst="roundRect">
              <a:avLst>
                <a:gd name="adj" fmla="val 10000"/>
              </a:avLst>
            </a:prstGeom>
            <a:solidFill>
              <a:srgbClr val="B32A1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5" name="Shape 195"/>
            <p:cNvSpPr/>
            <p:nvPr/>
          </p:nvSpPr>
          <p:spPr>
            <a:xfrm>
              <a:off x="144011" y="2635368"/>
              <a:ext cx="1303918" cy="2513051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9525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6" name="Shape 196"/>
            <p:cNvSpPr txBox="1"/>
            <p:nvPr/>
          </p:nvSpPr>
          <p:spPr>
            <a:xfrm>
              <a:off x="182202" y="2673558"/>
              <a:ext cx="1227537" cy="2436671"/>
            </a:xfrm>
            <a:prstGeom prst="rect">
              <a:avLst/>
            </a:prstGeom>
            <a:noFill/>
            <a:ln>
              <a:noFill/>
            </a:ln>
          </p:spPr>
          <p:txBody>
            <a:bodyPr lIns="38100" tIns="38100" rIns="38100" bIns="381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1000" b="0" i="0" u="none" strike="noStrike" cap="none">
                  <a:solidFill>
                    <a:schemeClr val="dk1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 </a:t>
              </a:r>
              <a:r>
                <a:rPr lang="ru-RU" sz="1400" b="1" i="0" u="none" strike="noStrike" cap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Активна протидія туркам і татарам </a:t>
              </a:r>
            </a:p>
          </p:txBody>
        </p:sp>
        <p:sp>
          <p:nvSpPr>
            <p:cNvPr id="197" name="Shape 197"/>
            <p:cNvSpPr/>
            <p:nvPr/>
          </p:nvSpPr>
          <p:spPr>
            <a:xfrm>
              <a:off x="1628323" y="2397272"/>
              <a:ext cx="1550002" cy="2642548"/>
            </a:xfrm>
            <a:prstGeom prst="roundRect">
              <a:avLst>
                <a:gd name="adj" fmla="val 10000"/>
              </a:avLst>
            </a:prstGeom>
            <a:solidFill>
              <a:srgbClr val="B32A1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8" name="Shape 198"/>
            <p:cNvSpPr/>
            <p:nvPr/>
          </p:nvSpPr>
          <p:spPr>
            <a:xfrm>
              <a:off x="1773239" y="2534941"/>
              <a:ext cx="1550002" cy="2642548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9525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9" name="Shape 199"/>
            <p:cNvSpPr txBox="1"/>
            <p:nvPr/>
          </p:nvSpPr>
          <p:spPr>
            <a:xfrm>
              <a:off x="1818636" y="2580340"/>
              <a:ext cx="1459206" cy="2551751"/>
            </a:xfrm>
            <a:prstGeom prst="rect">
              <a:avLst/>
            </a:prstGeom>
            <a:noFill/>
            <a:ln>
              <a:noFill/>
            </a:ln>
          </p:spPr>
          <p:txBody>
            <a:bodyPr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1400" b="1" i="0" u="none" strike="noStrike" cap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Стримувалося розгортання турецько-татарської агресії вглиб українських земель</a:t>
              </a:r>
            </a:p>
          </p:txBody>
        </p:sp>
        <p:sp>
          <p:nvSpPr>
            <p:cNvPr id="200" name="Shape 200"/>
            <p:cNvSpPr/>
            <p:nvPr/>
          </p:nvSpPr>
          <p:spPr>
            <a:xfrm>
              <a:off x="3436648" y="2458209"/>
              <a:ext cx="1354079" cy="2534840"/>
            </a:xfrm>
            <a:prstGeom prst="roundRect">
              <a:avLst>
                <a:gd name="adj" fmla="val 10000"/>
              </a:avLst>
            </a:prstGeom>
            <a:solidFill>
              <a:srgbClr val="B32A1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1" name="Shape 201"/>
            <p:cNvSpPr/>
            <p:nvPr/>
          </p:nvSpPr>
          <p:spPr>
            <a:xfrm>
              <a:off x="3581564" y="2595880"/>
              <a:ext cx="1354079" cy="253484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9525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2" name="Shape 202"/>
            <p:cNvSpPr txBox="1"/>
            <p:nvPr/>
          </p:nvSpPr>
          <p:spPr>
            <a:xfrm>
              <a:off x="3621223" y="2635540"/>
              <a:ext cx="1274759" cy="2455521"/>
            </a:xfrm>
            <a:prstGeom prst="rect">
              <a:avLst/>
            </a:prstGeom>
            <a:noFill/>
            <a:ln>
              <a:noFill/>
            </a:ln>
          </p:spPr>
          <p:txBody>
            <a:bodyPr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1400" b="1" i="0" u="none" strike="noStrike" cap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Походи сприяли зростанню міжнародного авторитету козаків</a:t>
              </a:r>
            </a:p>
          </p:txBody>
        </p:sp>
        <p:sp>
          <p:nvSpPr>
            <p:cNvPr id="203" name="Shape 203"/>
            <p:cNvSpPr/>
            <p:nvPr/>
          </p:nvSpPr>
          <p:spPr>
            <a:xfrm>
              <a:off x="5111667" y="2454616"/>
              <a:ext cx="1277533" cy="2486392"/>
            </a:xfrm>
            <a:prstGeom prst="roundRect">
              <a:avLst>
                <a:gd name="adj" fmla="val 10000"/>
              </a:avLst>
            </a:prstGeom>
            <a:solidFill>
              <a:srgbClr val="B32A1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4" name="Shape 204"/>
            <p:cNvSpPr/>
            <p:nvPr/>
          </p:nvSpPr>
          <p:spPr>
            <a:xfrm>
              <a:off x="5256582" y="2592285"/>
              <a:ext cx="1277533" cy="2486392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9525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5" name="Shape 205"/>
            <p:cNvSpPr txBox="1"/>
            <p:nvPr/>
          </p:nvSpPr>
          <p:spPr>
            <a:xfrm>
              <a:off x="5294001" y="2629703"/>
              <a:ext cx="1202696" cy="2411556"/>
            </a:xfrm>
            <a:prstGeom prst="rect">
              <a:avLst/>
            </a:prstGeom>
            <a:noFill/>
            <a:ln>
              <a:noFill/>
            </a:ln>
          </p:spPr>
          <p:txBody>
            <a:bodyPr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1400" b="1" i="0" u="none" strike="noStrike" cap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Значно послабилася військова міць Кримського ханства і Турецької імперії</a:t>
              </a:r>
            </a:p>
          </p:txBody>
        </p:sp>
        <p:sp>
          <p:nvSpPr>
            <p:cNvPr id="206" name="Shape 206"/>
            <p:cNvSpPr/>
            <p:nvPr/>
          </p:nvSpPr>
          <p:spPr>
            <a:xfrm>
              <a:off x="6647927" y="2458209"/>
              <a:ext cx="1268990" cy="2534840"/>
            </a:xfrm>
            <a:prstGeom prst="roundRect">
              <a:avLst>
                <a:gd name="adj" fmla="val 10000"/>
              </a:avLst>
            </a:prstGeom>
            <a:solidFill>
              <a:srgbClr val="B32A1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7" name="Shape 207"/>
            <p:cNvSpPr/>
            <p:nvPr/>
          </p:nvSpPr>
          <p:spPr>
            <a:xfrm>
              <a:off x="6792842" y="2595880"/>
              <a:ext cx="1268990" cy="253484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9525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8" name="Shape 208"/>
            <p:cNvSpPr txBox="1"/>
            <p:nvPr/>
          </p:nvSpPr>
          <p:spPr>
            <a:xfrm>
              <a:off x="6830010" y="2633047"/>
              <a:ext cx="1194656" cy="2460506"/>
            </a:xfrm>
            <a:prstGeom prst="rect">
              <a:avLst/>
            </a:prstGeom>
            <a:noFill/>
            <a:ln>
              <a:noFill/>
            </a:ln>
          </p:spPr>
          <p:txBody>
            <a:bodyPr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1400" b="1" i="0" u="none" strike="noStrike" cap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Унаслідок походів було звільнено багато полонених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90" b="1" i="0" u="none" strike="noStrike" cap="none">
                <a:solidFill>
                  <a:srgbClr val="993D00"/>
                </a:solidFill>
                <a:latin typeface="Lucida Sans"/>
                <a:ea typeface="Lucida Sans"/>
                <a:cs typeface="Lucida Sans"/>
                <a:sym typeface="Lucida Sans"/>
              </a:rPr>
              <a:t>Петро Конашевич-Сагайдачний</a:t>
            </a:r>
            <a:br>
              <a:rPr lang="ru-RU" sz="3690" b="1" i="0" u="none" strike="noStrike" cap="none">
                <a:solidFill>
                  <a:srgbClr val="993D00"/>
                </a:solidFill>
                <a:latin typeface="Lucida Sans"/>
                <a:ea typeface="Lucida Sans"/>
                <a:cs typeface="Lucida Sans"/>
                <a:sym typeface="Lucida Sans"/>
              </a:rPr>
            </a:br>
            <a:r>
              <a:rPr lang="ru-RU" sz="3690" b="1" i="0" u="none" strike="noStrike" cap="none">
                <a:solidFill>
                  <a:srgbClr val="993D00"/>
                </a:solidFill>
                <a:latin typeface="Lucida Sans"/>
                <a:ea typeface="Lucida Sans"/>
                <a:cs typeface="Lucida Sans"/>
                <a:sym typeface="Lucida Sans"/>
              </a:rPr>
              <a:t>1570-1622</a:t>
            </a:r>
          </a:p>
        </p:txBody>
      </p:sp>
      <p:pic>
        <p:nvPicPr>
          <p:cNvPr id="214" name="Shape 214" descr="https://upload.wikimedia.org/wikipedia/commons/thumb/8/8d/%D0%9F%D0%B5%D1%82%D1%80%D0%BE_%D0%9A%D0%BE%D0%BD%D0%B0%D1%88%D0%B5%D0%B2%D0%B8%D1%87-%D0%A1%D0%B0%D0%B3%D0%B0%D0%B9%D0%B4%D0%B0%D1%87%D0%BD%D0%B8%D0%B9.jpg/250px-%D0%9F%D0%B5%D1%82%D1%80%D0%BE_%D0%9A%D0%BE%D0%BD%D0%B0%D1%88%D0%B5%D0%B2%D0%B8%D1%87-%D0%A1%D0%B0%D0%B3%D0%B0%D0%B9%D0%B4%D0%B0%D1%87%D0%BD%D0%B8%D0%B9.jpg"/>
          <p:cNvPicPr preferRelativeResize="0">
            <a:picLocks noGrp="1"/>
          </p:cNvPicPr>
          <p:nvPr>
            <p:ph type="body" idx="3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755575" y="1405428"/>
            <a:ext cx="3384374" cy="4903892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4999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5" name="Shape 215"/>
          <p:cNvSpPr txBox="1">
            <a:spLocks noGrp="1"/>
          </p:cNvSpPr>
          <p:nvPr>
            <p:ph type="body" idx="4"/>
          </p:nvPr>
        </p:nvSpPr>
        <p:spPr>
          <a:xfrm>
            <a:off x="4645025" y="1268759"/>
            <a:ext cx="4041774" cy="55892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547688" marR="0" lvl="0" indent="-420688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32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Період морських походів українського козацтва став періодом діяльності відомого гетьмана українського козацтва</a:t>
            </a:r>
          </a:p>
          <a:p>
            <a:pPr marL="547688" marR="0" lvl="0" indent="-420688" algn="ctr" rtl="0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endParaRPr sz="3200" b="0" i="0" u="sng" strike="noStrike" cap="none">
              <a:solidFill>
                <a:srgbClr val="FF00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16" name="Shape 216"/>
          <p:cNvSpPr/>
          <p:nvPr/>
        </p:nvSpPr>
        <p:spPr>
          <a:xfrm>
            <a:off x="611560" y="6381328"/>
            <a:ext cx="3863237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Портрет П.Конашевича-Сагайдачного</a:t>
            </a:r>
          </a:p>
        </p:txBody>
      </p:sp>
      <p:pic>
        <p:nvPicPr>
          <p:cNvPr id="217" name="Shape 2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96335" y="5118051"/>
            <a:ext cx="1362892" cy="1604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title"/>
          </p:nvPr>
        </p:nvSpPr>
        <p:spPr>
          <a:xfrm>
            <a:off x="179511" y="272901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200" b="1" i="0" u="none" strike="noStrike" cap="none">
                <a:solidFill>
                  <a:srgbClr val="C00000"/>
                </a:solidFill>
                <a:latin typeface="Lucida Sans"/>
                <a:ea typeface="Lucida Sans"/>
                <a:cs typeface="Lucida Sans"/>
                <a:sym typeface="Lucida Sans"/>
              </a:rPr>
              <a:t>Діяльність Петра  Конашевича-Сагайдачного</a:t>
            </a:r>
            <a:r>
              <a:rPr lang="ru-RU" sz="32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rPr>
              <a:t/>
            </a:r>
            <a:br>
              <a:rPr lang="ru-RU" sz="32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rPr>
            </a:br>
            <a:r>
              <a:rPr lang="ru-RU" sz="32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rPr>
              <a:t>параграф 11, стор. 70-71</a:t>
            </a:r>
          </a:p>
        </p:txBody>
      </p:sp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7085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1" i="0" u="none" strike="noStrike" cap="none">
                <a:solidFill>
                  <a:srgbClr val="0000FF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</a:p>
        </p:txBody>
      </p:sp>
      <p:graphicFrame>
        <p:nvGraphicFramePr>
          <p:cNvPr id="224" name="Shape 224"/>
          <p:cNvGraphicFramePr/>
          <p:nvPr/>
        </p:nvGraphicFramePr>
        <p:xfrm>
          <a:off x="539552" y="1600200"/>
          <a:ext cx="7848875" cy="4896783"/>
        </p:xfrm>
        <a:graphic>
          <a:graphicData uri="http://schemas.openxmlformats.org/drawingml/2006/table">
            <a:tbl>
              <a:tblPr firstRow="1" firstCol="1" bandRow="1">
                <a:noFill/>
                <a:tableStyleId>{55BA1EC5-BD20-4D6F-A472-48D171E7C754}</a:tableStyleId>
              </a:tblPr>
              <a:tblGrid>
                <a:gridCol w="2533200"/>
                <a:gridCol w="2754600"/>
                <a:gridCol w="2561075"/>
              </a:tblGrid>
              <a:tr h="607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/>
                        <a:t>Сагайдачний- воїн</a:t>
                      </a:r>
                    </a:p>
                  </a:txBody>
                  <a:tcPr marL="60850" marR="6085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/>
                        <a:t>Сагайдачний - політик</a:t>
                      </a:r>
                    </a:p>
                  </a:txBody>
                  <a:tcPr marL="60850" marR="6085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/>
                        <a:t>Сагайдачний- покровитель освіти та культури</a:t>
                      </a:r>
                    </a:p>
                  </a:txBody>
                  <a:tcPr marL="60850" marR="60850" marT="0" marB="0"/>
                </a:tc>
              </a:tr>
              <a:tr h="3918375"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None/>
                      </a:pP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0850" marR="60850" marT="0" marB="0"/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None/>
                      </a:pP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0850" marR="6085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Noto Sans Symbols"/>
                        <a:buNone/>
                      </a:pP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0850" marR="60850" marT="0" marB="0"/>
                </a:tc>
              </a:tr>
            </a:tbl>
          </a:graphicData>
        </a:graphic>
      </p:graphicFrame>
      <p:pic>
        <p:nvPicPr>
          <p:cNvPr id="225" name="Shape 2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72400" y="260647"/>
            <a:ext cx="858836" cy="10112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Shape 230" descr="05435db-sahajdachnyb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87624" y="302013"/>
            <a:ext cx="6480719" cy="5791281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4999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1" name="Shape 231"/>
          <p:cNvSpPr/>
          <p:nvPr/>
        </p:nvSpPr>
        <p:spPr>
          <a:xfrm>
            <a:off x="1475655" y="6093296"/>
            <a:ext cx="6048671" cy="4001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0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Сторінка з книжки віршів К. Саковича    1622 рік</a:t>
            </a: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90" b="1" i="0" u="none" strike="noStrike" cap="none">
                <a:solidFill>
                  <a:srgbClr val="C00000"/>
                </a:solidFill>
                <a:latin typeface="Lucida Sans"/>
                <a:ea typeface="Lucida Sans"/>
                <a:cs typeface="Lucida Sans"/>
                <a:sym typeface="Lucida Sans"/>
              </a:rPr>
              <a:t>Діяльність </a:t>
            </a:r>
            <a:br>
              <a:rPr lang="ru-RU" sz="3690" b="1" i="0" u="none" strike="noStrike" cap="none">
                <a:solidFill>
                  <a:srgbClr val="C00000"/>
                </a:solidFill>
                <a:latin typeface="Lucida Sans"/>
                <a:ea typeface="Lucida Sans"/>
                <a:cs typeface="Lucida Sans"/>
                <a:sym typeface="Lucida Sans"/>
              </a:rPr>
            </a:br>
            <a:r>
              <a:rPr lang="ru-RU" sz="3690" b="1" i="0" u="none" strike="noStrike" cap="none">
                <a:solidFill>
                  <a:srgbClr val="C00000"/>
                </a:solidFill>
                <a:latin typeface="Lucida Sans"/>
                <a:ea typeface="Lucida Sans"/>
                <a:cs typeface="Lucida Sans"/>
                <a:sym typeface="Lucida Sans"/>
              </a:rPr>
              <a:t>Петра  Конашевич-Сагайдачного</a:t>
            </a:r>
          </a:p>
        </p:txBody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7085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1" i="0" u="none" strike="noStrike" cap="none">
                <a:solidFill>
                  <a:srgbClr val="0000FF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</a:p>
        </p:txBody>
      </p:sp>
      <p:pic>
        <p:nvPicPr>
          <p:cNvPr id="238" name="Shape 2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67935" y="188640"/>
            <a:ext cx="859631" cy="101203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39" name="Shape 239"/>
          <p:cNvGraphicFramePr/>
          <p:nvPr/>
        </p:nvGraphicFramePr>
        <p:xfrm>
          <a:off x="467543" y="1628800"/>
          <a:ext cx="8064875" cy="5146538"/>
        </p:xfrm>
        <a:graphic>
          <a:graphicData uri="http://schemas.openxmlformats.org/drawingml/2006/table">
            <a:tbl>
              <a:tblPr firstRow="1" firstCol="1" bandRow="1">
                <a:noFill/>
                <a:tableStyleId>{55BA1EC5-BD20-4D6F-A472-48D171E7C754}</a:tableStyleId>
              </a:tblPr>
              <a:tblGrid>
                <a:gridCol w="2602900"/>
                <a:gridCol w="2830425"/>
                <a:gridCol w="2631550"/>
              </a:tblGrid>
              <a:tr h="9240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1800"/>
                        <a:t>Сагайдачний- воїн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1800"/>
                        <a:t>Сагайдачний - політик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1800"/>
                        <a:t>Сагайдачний- меценат та покровитель освіти та культури</a:t>
                      </a:r>
                    </a:p>
                  </a:txBody>
                  <a:tcPr marL="68575" marR="68575" marT="0" marB="0"/>
                </a:tc>
              </a:tr>
              <a:tr h="3972550"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 b="0"/>
                        <a:t>організовує регулярне козацьке військо з суворою дисципліною.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 b="0"/>
                        <a:t>Успішні морські походи 1616-1618 рр.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 b="0"/>
                        <a:t>Запровадив легку й маневрену артилерію та добре озброєне і навчену піхоту.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 b="0"/>
                        <a:t>1618 рік похід 20-тис. козацького війська  на Московію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 b="0"/>
                        <a:t>перемога у Хотинській битві 1921 року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/>
                        <a:t>обстоював інтереси козацтва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/>
                        <a:t>Збільшив козацький реєстр (Вільшанська та Роставицька угоди)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/>
                        <a:t>гетьман  у 1614-1616, 1620-1622 рр.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/>
                        <a:t>Навчався в Острозькій школі.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/>
                        <a:t>За його с сприяння було засновано школу при Київському братстві.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/>
                        <a:t>Захищав та підтримував православну церкву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/>
                        <a:t>ініціатор відновлення православної церкви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/>
                        <a:t>1620 р. вступив до Київського братства 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/>
                        <a:t>автор твору «Пояснення про унію»</a:t>
                      </a:r>
                    </a:p>
                    <a:p>
                      <a:pPr marL="342900" marR="0" lvl="0" indent="-34290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∙"/>
                      </a:pPr>
                      <a:r>
                        <a:rPr lang="ru-RU" sz="1400"/>
                        <a:t>майно своє залишив братствам та на доброчинність</a:t>
                      </a:r>
                    </a:p>
                  </a:txBody>
                  <a:tcPr marL="68575" marR="68575" marT="0" marB="0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title"/>
          </p:nvPr>
        </p:nvSpPr>
        <p:spPr>
          <a:xfrm>
            <a:off x="539552" y="227687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90" b="1" i="0" u="sng" strike="noStrike" cap="none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Українські козаки у Хотинській війні</a:t>
            </a: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Shape 2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18616" y="692695"/>
            <a:ext cx="3112938" cy="4619838"/>
          </a:xfrm>
          <a:prstGeom prst="rect">
            <a:avLst/>
          </a:prstGeom>
          <a:noFill/>
          <a:ln w="190500" cap="sq" cmpd="sng">
            <a:solidFill>
              <a:srgbClr val="C8C6BD"/>
            </a:solidFill>
            <a:prstDash val="solid"/>
            <a:miter/>
            <a:headEnd type="none" w="med" len="med"/>
            <a:tailEnd type="none" w="med" len="med"/>
          </a:ln>
          <a:effectLst>
            <a:outerShdw blurRad="254000" algn="bl" rotWithShape="0">
              <a:srgbClr val="000000">
                <a:alpha val="42745"/>
              </a:srgbClr>
            </a:outerShdw>
          </a:effectLst>
        </p:spPr>
      </p:pic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827583" y="116631"/>
            <a:ext cx="4896543" cy="62646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Доведіть, що вислів «Живеш для народу – залишишся в пам’яті народу» можна вживати щодо Петра Сагайдачного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Shape 103"/>
          <p:cNvGrpSpPr/>
          <p:nvPr/>
        </p:nvGrpSpPr>
        <p:grpSpPr>
          <a:xfrm>
            <a:off x="323528" y="1926732"/>
            <a:ext cx="8229600" cy="1123198"/>
            <a:chOff x="0" y="9900"/>
            <a:chExt cx="8229600" cy="1123198"/>
          </a:xfrm>
        </p:grpSpPr>
        <p:sp>
          <p:nvSpPr>
            <p:cNvPr id="104" name="Shape 104"/>
            <p:cNvSpPr/>
            <p:nvPr/>
          </p:nvSpPr>
          <p:spPr>
            <a:xfrm>
              <a:off x="0" y="9900"/>
              <a:ext cx="8229600" cy="1123198"/>
            </a:xfrm>
            <a:prstGeom prst="roundRect">
              <a:avLst>
                <a:gd name="adj" fmla="val 16667"/>
              </a:avLst>
            </a:prstGeom>
            <a:solidFill>
              <a:srgbClr val="FD853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" name="Shape 105"/>
            <p:cNvSpPr txBox="1"/>
            <p:nvPr/>
          </p:nvSpPr>
          <p:spPr>
            <a:xfrm>
              <a:off x="54829" y="64729"/>
              <a:ext cx="8119940" cy="1013539"/>
            </a:xfrm>
            <a:prstGeom prst="rect">
              <a:avLst/>
            </a:prstGeom>
            <a:noFill/>
            <a:ln>
              <a:noFill/>
            </a:ln>
          </p:spPr>
          <p:txBody>
            <a:bodyPr lIns="182875" tIns="182875" rIns="182875" bIns="1828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4800" b="1" i="0" u="sng" strike="noStrike" cap="none" dirty="0" err="1">
                  <a:solidFill>
                    <a:schemeClr val="hlink"/>
                  </a:solidFill>
                  <a:latin typeface="Book Antiqua"/>
                  <a:ea typeface="Book Antiqua"/>
                  <a:cs typeface="Book Antiqua"/>
                  <a:sym typeface="Book Antiqua"/>
                  <a:hlinkClick r:id="rId3"/>
                </a:rPr>
                <a:t>Інтерактивна</a:t>
              </a:r>
              <a:r>
                <a:rPr lang="ru-RU" sz="4800" b="1" i="0" u="none" strike="noStrike" cap="none" dirty="0">
                  <a:solidFill>
                    <a:schemeClr val="lt1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 </a:t>
              </a:r>
              <a:r>
                <a:rPr lang="ru-RU" sz="4800" b="1" i="0" u="none" strike="noStrike" cap="none" dirty="0" err="1">
                  <a:solidFill>
                    <a:schemeClr val="lt1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вправа</a:t>
              </a:r>
              <a:endParaRPr lang="ru-RU" sz="4800" b="1" i="0" u="none" strike="noStrike" cap="none" dirty="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429000"/>
            <a:ext cx="5148064" cy="2895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title"/>
          </p:nvPr>
        </p:nvSpPr>
        <p:spPr>
          <a:xfrm>
            <a:off x="467543" y="188640"/>
            <a:ext cx="8229600" cy="77809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90" b="1" i="1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rPr>
              <a:t/>
            </a:r>
            <a:br>
              <a:rPr lang="ru-RU" sz="3690" b="1" i="1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rPr>
            </a:br>
            <a:r>
              <a:rPr lang="ru-RU" sz="3690" b="1" i="1" u="none" strike="noStrike" cap="none">
                <a:solidFill>
                  <a:srgbClr val="7030A0"/>
                </a:solidFill>
                <a:latin typeface="Lucida Sans"/>
                <a:ea typeface="Lucida Sans"/>
                <a:cs typeface="Lucida Sans"/>
                <a:sym typeface="Lucida Sans"/>
              </a:rPr>
              <a:t>Тестова робота</a:t>
            </a:r>
            <a:r>
              <a:rPr lang="ru-RU" sz="3690" b="1" i="0" u="none" strike="noStrike" cap="none">
                <a:solidFill>
                  <a:srgbClr val="7030A0"/>
                </a:solidFill>
                <a:latin typeface="Lucida Sans"/>
                <a:ea typeface="Lucida Sans"/>
                <a:cs typeface="Lucida Sans"/>
                <a:sym typeface="Lucida Sans"/>
              </a:rPr>
              <a:t/>
            </a:r>
            <a:br>
              <a:rPr lang="ru-RU" sz="3690" b="1" i="0" u="none" strike="noStrike" cap="none">
                <a:solidFill>
                  <a:srgbClr val="7030A0"/>
                </a:solidFill>
                <a:latin typeface="Lucida Sans"/>
                <a:ea typeface="Lucida Sans"/>
                <a:cs typeface="Lucida Sans"/>
                <a:sym typeface="Lucida Sans"/>
              </a:rPr>
            </a:br>
            <a:endParaRPr lang="ru-RU" sz="3690" b="1" i="0" u="none" strike="noStrike" cap="none">
              <a:solidFill>
                <a:srgbClr val="7030A0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256" name="Shape 256"/>
          <p:cNvSpPr txBox="1">
            <a:spLocks noGrp="1"/>
          </p:cNvSpPr>
          <p:nvPr>
            <p:ph type="body" idx="1"/>
          </p:nvPr>
        </p:nvSpPr>
        <p:spPr>
          <a:xfrm>
            <a:off x="457200" y="980728"/>
            <a:ext cx="8229600" cy="514543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547688" marR="0" lvl="0" indent="-42068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59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1.Коли датовано перший напад козаків на володіння Османської імперії?</a:t>
            </a:r>
          </a:p>
          <a:p>
            <a:pPr marL="547688" marR="0" lvl="0" indent="-420688" algn="l" rtl="0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59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А. 1602 р.</a:t>
            </a:r>
          </a:p>
          <a:p>
            <a:pPr marL="547688" marR="0" lvl="0" indent="-420688" algn="l" rtl="0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59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Б. 1556 р.</a:t>
            </a:r>
          </a:p>
          <a:p>
            <a:pPr marL="547688" marR="0" lvl="0" indent="-420688" algn="l" rtl="0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59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В. 1538 р.</a:t>
            </a:r>
          </a:p>
          <a:p>
            <a:pPr marL="547688" marR="0" lvl="0" indent="-420688" algn="l" rtl="0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59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Г. 1601 р.</a:t>
            </a:r>
          </a:p>
          <a:p>
            <a:pPr marL="547688" marR="0" lvl="0" indent="-420688" algn="l" rtl="0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59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2.Найпотужнішого удару козаки завдали 1616 року. Коли було здобуто найбільший невільницький ринок. Яку назву мала ця фортеця?</a:t>
            </a:r>
          </a:p>
          <a:p>
            <a:pPr marL="547688" marR="0" lvl="0" indent="-420688" algn="l" rtl="0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59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А. Аккерман</a:t>
            </a:r>
          </a:p>
          <a:p>
            <a:pPr marL="547688" marR="0" lvl="0" indent="-420688" algn="l" rtl="0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59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Б. Синоп</a:t>
            </a:r>
          </a:p>
          <a:p>
            <a:pPr marL="547688" marR="0" lvl="0" indent="-420688" algn="l" rtl="0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59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В. Трапезунд</a:t>
            </a:r>
          </a:p>
          <a:p>
            <a:pPr marL="547688" marR="0" lvl="0" indent="-420688" algn="l" rtl="0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59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Г. Кафа</a:t>
            </a:r>
          </a:p>
          <a:p>
            <a:pPr marL="547688" marR="0" lvl="0" indent="-420688" algn="l" rtl="0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ct val="64749"/>
              <a:buFont typeface="Noto Sans Symbols"/>
              <a:buNone/>
            </a:pPr>
            <a:endParaRPr sz="2590" b="0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20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rPr>
              <a:t>3.Встановити відповідність</a:t>
            </a:r>
          </a:p>
        </p:txBody>
      </p:sp>
      <p:graphicFrame>
        <p:nvGraphicFramePr>
          <p:cNvPr id="262" name="Shape 262"/>
          <p:cNvGraphicFramePr/>
          <p:nvPr/>
        </p:nvGraphicFramePr>
        <p:xfrm>
          <a:off x="251519" y="1196753"/>
          <a:ext cx="8280900" cy="5991030"/>
        </p:xfrm>
        <a:graphic>
          <a:graphicData uri="http://schemas.openxmlformats.org/drawingml/2006/table">
            <a:tbl>
              <a:tblPr>
                <a:noFill/>
                <a:tableStyleId>{3E227C63-DDE7-483E-AC12-09205D6EC088}</a:tableStyleId>
              </a:tblPr>
              <a:tblGrid>
                <a:gridCol w="4140450"/>
                <a:gridCol w="4140450"/>
              </a:tblGrid>
              <a:tr h="2033975">
                <a:tc>
                  <a:txBody>
                    <a:bodyPr/>
                    <a:lstStyle/>
                    <a:p>
                      <a:pPr marL="45720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b="1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</a:t>
                      </a:r>
                      <a:r>
                        <a:rPr lang="ru-RU" sz="2000" b="0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Ясир 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b="1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А. </a:t>
                      </a:r>
                      <a:r>
                        <a:rPr lang="ru-RU" sz="2000" b="0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привілейована піхота в турецькій армії, що поповнювалася примусовим набором хлопчиків підданих-християн, які виховувалися для військової служби.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125">
                <a:tc>
                  <a:txBody>
                    <a:bodyPr/>
                    <a:lstStyle/>
                    <a:p>
                      <a:pPr marL="45720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b="1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</a:t>
                      </a:r>
                      <a:r>
                        <a:rPr lang="ru-RU" sz="2000" b="0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Яничари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b="1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Б.</a:t>
                      </a:r>
                      <a:r>
                        <a:rPr lang="ru-RU" sz="2000" b="0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назва великого дерев’яного веслового військового судна в Османській імперії.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8750">
                <a:tc>
                  <a:txBody>
                    <a:bodyPr/>
                    <a:lstStyle/>
                    <a:p>
                      <a:pPr marL="45720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b="1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</a:t>
                      </a:r>
                      <a:r>
                        <a:rPr lang="ru-RU" sz="2000" b="0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Каторга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b="1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В.</a:t>
                      </a:r>
                      <a:r>
                        <a:rPr lang="ru-RU" sz="2000" b="0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2000" b="0" i="0">
                          <a:solidFill>
                            <a:schemeClr val="dk1"/>
                          </a:solidFill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безпалубний плоскодонний човен запорізьких козаків XVI—XVII ст. у вигляді величезної видовбаної колоди, по бортах обшитої дошками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3750">
                <a:tc>
                  <a:txBody>
                    <a:bodyPr/>
                    <a:lstStyle/>
                    <a:p>
                      <a:pPr marL="45720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b="1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 </a:t>
                      </a:r>
                      <a:r>
                        <a:rPr lang="ru-RU" sz="2000" b="0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Чайка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000" b="1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Г.</a:t>
                      </a:r>
                      <a:r>
                        <a:rPr lang="ru-RU" sz="2000" b="0" i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бранці, яких захоплювали турки й татари під час нападів на українські, російські й польські землі.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457200" y="836712"/>
            <a:ext cx="8229600" cy="528945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547688" marR="0" lvl="0" indent="-42068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0" i="0" u="none" strike="noStrike" cap="none">
                <a:solidFill>
                  <a:srgbClr val="7030A0"/>
                </a:solidFill>
                <a:latin typeface="Book Antiqua"/>
                <a:ea typeface="Book Antiqua"/>
                <a:cs typeface="Book Antiqua"/>
                <a:sym typeface="Book Antiqua"/>
              </a:rPr>
              <a:t>4. </a:t>
            </a:r>
            <a:r>
              <a:rPr lang="ru-RU"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Встановіть хронологічну послідовність</a:t>
            </a:r>
          </a:p>
          <a:p>
            <a:pPr marL="547688" marR="0" lvl="0" indent="-420688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А.Хотинська битва</a:t>
            </a:r>
          </a:p>
          <a:p>
            <a:pPr marL="547688" marR="0" lvl="0" indent="-420688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Б. Похід на Кафу</a:t>
            </a:r>
          </a:p>
          <a:p>
            <a:pPr marL="547688" marR="0" lvl="0" indent="-420688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В. Укладення Люблінської унії</a:t>
            </a:r>
          </a:p>
          <a:p>
            <a:pPr marL="547688" marR="0" lvl="0" indent="-420688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Г. Похід 20-тис. козацького війська на Московію</a:t>
            </a: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4100" b="1" i="0" u="none" strike="noStrike" cap="none">
                <a:solidFill>
                  <a:srgbClr val="FF0000"/>
                </a:solidFill>
                <a:latin typeface="Lucida Sans"/>
                <a:ea typeface="Lucida Sans"/>
                <a:cs typeface="Lucida Sans"/>
                <a:sym typeface="Lucida Sans"/>
              </a:rPr>
              <a:t>Ключ до тесту</a:t>
            </a:r>
          </a:p>
        </p:txBody>
      </p:sp>
      <p:sp>
        <p:nvSpPr>
          <p:cNvPr id="273" name="Shape 27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7085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547688" marR="0" lvl="0" indent="-42068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54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1. В</a:t>
            </a:r>
          </a:p>
          <a:p>
            <a:pPr marL="547688" marR="0" lvl="0" indent="-420688" algn="l" rtl="0">
              <a:spcBef>
                <a:spcPts val="108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54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2. Г</a:t>
            </a:r>
          </a:p>
          <a:p>
            <a:pPr marL="547688" marR="0" lvl="0" indent="-420688" algn="l" rtl="0">
              <a:spcBef>
                <a:spcPts val="108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54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3. 1Г,2А,3Б,4В</a:t>
            </a:r>
          </a:p>
          <a:p>
            <a:pPr marL="547688" marR="0" lvl="0" indent="-420688" algn="l" rtl="0">
              <a:spcBef>
                <a:spcPts val="108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54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4. В, Б, Г,А</a:t>
            </a: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4100" b="1" i="0" u="none" strike="noStrike" cap="none">
                <a:solidFill>
                  <a:srgbClr val="993D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Домашнє завдання</a:t>
            </a:r>
          </a:p>
        </p:txBody>
      </p:sp>
      <p:sp>
        <p:nvSpPr>
          <p:cNvPr id="279" name="Shape 27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363272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547688" marR="0" lvl="0" indent="-42068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</a:pP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Опрацювати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§11 , </a:t>
            </a:r>
          </a:p>
          <a:p>
            <a:pPr marL="547688" marR="0" lvl="0" indent="-420688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</a:pP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вивчити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дати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і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терміни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;</a:t>
            </a:r>
          </a:p>
          <a:p>
            <a:pPr marL="547688" marR="0" lvl="0" indent="-420688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</a:pP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підготувати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повідомлення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«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Історичні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місця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України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пов’язані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з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ім’ям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Петра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Сагайдачного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»</a:t>
            </a:r>
          </a:p>
          <a:p>
            <a:pPr marL="547688" marR="0" lvl="0" indent="-420688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Char char="⬜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на </a:t>
            </a:r>
            <a:r>
              <a:rPr lang="ru-RU" sz="2800" b="0" i="0" u="none" strike="noStrike" cap="none" dirty="0" smtClean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сайт</a:t>
            </a:r>
            <a:r>
              <a:rPr lang="uk-UA" sz="2800" b="0" i="0" u="none" strike="noStrike" cap="none" dirty="0" smtClean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і </a:t>
            </a:r>
            <a:r>
              <a:rPr lang="ru-RU" sz="2800" b="0" i="0" u="none" strike="noStrike" cap="none" dirty="0" err="1" smtClean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виконати</a:t>
            </a:r>
            <a:r>
              <a:rPr lang="ru-RU" sz="2800" b="0" i="0" u="none" strike="noStrike" cap="none" dirty="0" smtClean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інтерактивну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вправу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«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Доба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героїчних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r>
              <a:rPr lang="ru-RU" sz="2800" b="0" i="0" u="none" strike="noStrike" cap="none" dirty="0" err="1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походів</a:t>
            </a:r>
            <a:r>
              <a:rPr lang="ru-RU" sz="2800" b="0" i="0" u="none" strike="noStrike" cap="none" dirty="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»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Shape 110" descr="https://upload.wikimedia.org/wikipedia/commons/4/46/Kafa._1616.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Shape 111"/>
          <p:cNvSpPr txBox="1">
            <a:spLocks noGrp="1"/>
          </p:cNvSpPr>
          <p:nvPr>
            <p:ph type="ctrTitle"/>
          </p:nvPr>
        </p:nvSpPr>
        <p:spPr>
          <a:xfrm>
            <a:off x="685800" y="836712"/>
            <a:ext cx="7772400" cy="3888430"/>
          </a:xfrm>
          <a:prstGeom prst="rect">
            <a:avLst/>
          </a:prstGeom>
          <a:noFill/>
          <a:ln>
            <a:noFill/>
          </a:ln>
        </p:spPr>
        <p:txBody>
          <a:bodyPr lIns="45700" tIns="0" rIns="4570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 i="0" u="none" strike="noStrike" cap="none">
                <a:solidFill>
                  <a:srgbClr val="FFFF66"/>
                </a:solidFill>
                <a:latin typeface="Lucida Sans"/>
                <a:ea typeface="Lucida Sans"/>
                <a:cs typeface="Lucida Sans"/>
                <a:sym typeface="Lucida Sans"/>
              </a:rPr>
              <a:t>ПОХОДИ КОЗАКІВ ПЕРШОЇ ЧВЕРТІ ХVІІ СТ.</a:t>
            </a:r>
            <a:br>
              <a:rPr lang="ru-RU" sz="3600" b="1" i="0" u="none" strike="noStrike" cap="none">
                <a:solidFill>
                  <a:srgbClr val="FFFF66"/>
                </a:solidFill>
                <a:latin typeface="Lucida Sans"/>
                <a:ea typeface="Lucida Sans"/>
                <a:cs typeface="Lucida Sans"/>
                <a:sym typeface="Lucida Sans"/>
              </a:rPr>
            </a:br>
            <a:r>
              <a:rPr lang="ru-RU" sz="3600" b="1" i="0" u="none" strike="noStrike" cap="none">
                <a:solidFill>
                  <a:srgbClr val="FFFF66"/>
                </a:solidFill>
                <a:latin typeface="Lucida Sans"/>
                <a:ea typeface="Lucida Sans"/>
                <a:cs typeface="Lucida Sans"/>
                <a:sym typeface="Lucida Sans"/>
              </a:rPr>
              <a:t> ПЕТРО КОНАШЕВИЧ-САГАЙДАЧНИЙ.  </a:t>
            </a:r>
            <a:br>
              <a:rPr lang="ru-RU" sz="3600" b="1" i="0" u="none" strike="noStrike" cap="none">
                <a:solidFill>
                  <a:srgbClr val="FFFF66"/>
                </a:solidFill>
                <a:latin typeface="Lucida Sans"/>
                <a:ea typeface="Lucida Sans"/>
                <a:cs typeface="Lucida Sans"/>
                <a:sym typeface="Lucida Sans"/>
              </a:rPr>
            </a:br>
            <a:r>
              <a:rPr lang="ru-RU" sz="3600" b="1" i="0" u="none" strike="noStrike" cap="none">
                <a:solidFill>
                  <a:srgbClr val="FFFF66"/>
                </a:solidFill>
                <a:latin typeface="Lucida Sans"/>
                <a:ea typeface="Lucida Sans"/>
                <a:cs typeface="Lucida Sans"/>
                <a:sym typeface="Lucida Sans"/>
              </a:rPr>
              <a:t>ВІЙСЬКО ЗАПОРОЗЬКЕ І ХОТИНСЬКА ВІЙНА</a:t>
            </a:r>
            <a:br>
              <a:rPr lang="ru-RU" sz="3600" b="1" i="0" u="none" strike="noStrike" cap="none">
                <a:solidFill>
                  <a:srgbClr val="FFFF66"/>
                </a:solidFill>
                <a:latin typeface="Lucida Sans"/>
                <a:ea typeface="Lucida Sans"/>
                <a:cs typeface="Lucida Sans"/>
                <a:sym typeface="Lucida Sans"/>
              </a:rPr>
            </a:br>
            <a:endParaRPr lang="ru-RU" sz="3600" b="1" i="0" u="none" strike="noStrike" cap="none">
              <a:solidFill>
                <a:srgbClr val="FFFF66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5400" b="1" i="0" u="sng" strike="noStrike" cap="none">
                <a:solidFill>
                  <a:srgbClr val="993D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 </a:t>
            </a:r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457200" y="1340767"/>
            <a:ext cx="8686800" cy="47853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AutoNum type="arabicPeriod"/>
            </a:pPr>
            <a:r>
              <a:rPr lang="ru-RU" sz="4800" b="1" i="0" u="none" strike="noStrike" cap="none">
                <a:solidFill>
                  <a:srgbClr val="660033"/>
                </a:solidFill>
                <a:latin typeface="Book Antiqua"/>
                <a:ea typeface="Book Antiqua"/>
                <a:cs typeface="Book Antiqua"/>
                <a:sym typeface="Book Antiqua"/>
              </a:rPr>
              <a:t>Морські походи козаків</a:t>
            </a:r>
          </a:p>
          <a:p>
            <a:pPr marL="514350" marR="0" lvl="0" indent="-514350" algn="l" rtl="0">
              <a:spcBef>
                <a:spcPts val="9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AutoNum type="arabicPeriod"/>
            </a:pPr>
            <a:r>
              <a:rPr lang="ru-RU" sz="4800" b="1" i="0" u="none" strike="noStrike" cap="none">
                <a:solidFill>
                  <a:srgbClr val="660033"/>
                </a:solidFill>
                <a:latin typeface="Book Antiqua"/>
                <a:ea typeface="Book Antiqua"/>
                <a:cs typeface="Book Antiqua"/>
                <a:sym typeface="Book Antiqua"/>
              </a:rPr>
              <a:t>Гетьман П. Конашевич – Сагайдачний</a:t>
            </a:r>
          </a:p>
          <a:p>
            <a:pPr marL="514350" marR="0" lvl="0" indent="-514350" algn="l" rtl="0">
              <a:spcBef>
                <a:spcPts val="960"/>
              </a:spcBef>
              <a:spcAft>
                <a:spcPts val="0"/>
              </a:spcAft>
              <a:buClr>
                <a:srgbClr val="000000"/>
              </a:buClr>
              <a:buSzPct val="65000"/>
              <a:buFont typeface="Noto Sans Symbols"/>
              <a:buAutoNum type="arabicPeriod"/>
            </a:pPr>
            <a:r>
              <a:rPr lang="ru-RU" sz="4800" b="1" i="0" u="none" strike="noStrike" cap="none">
                <a:solidFill>
                  <a:srgbClr val="660033"/>
                </a:solidFill>
                <a:latin typeface="Book Antiqua"/>
                <a:ea typeface="Book Antiqua"/>
                <a:cs typeface="Book Antiqua"/>
                <a:sym typeface="Book Antiqua"/>
              </a:rPr>
              <a:t>Участь козацтва у Хотинській війні</a:t>
            </a:r>
          </a:p>
        </p:txBody>
      </p:sp>
      <p:pic>
        <p:nvPicPr>
          <p:cNvPr id="119" name="Shape 1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61575" y="4437112"/>
            <a:ext cx="1882677" cy="2243906"/>
          </a:xfrm>
          <a:prstGeom prst="rect">
            <a:avLst/>
          </a:prstGeom>
          <a:noFill/>
          <a:ln w="190500" cap="sq" cmpd="sng">
            <a:solidFill>
              <a:srgbClr val="C8C6BD"/>
            </a:solidFill>
            <a:prstDash val="solid"/>
            <a:miter/>
            <a:headEnd type="none" w="med" len="med"/>
            <a:tailEnd type="none" w="med" len="med"/>
          </a:ln>
          <a:effectLst>
            <a:outerShdw blurRad="254000" algn="b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ctrTitle"/>
          </p:nvPr>
        </p:nvSpPr>
        <p:spPr>
          <a:xfrm>
            <a:off x="179511" y="260647"/>
            <a:ext cx="8784976" cy="597666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00" tIns="0" rIns="45700" bIns="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24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rPr>
              <a:t/>
            </a:r>
            <a:br>
              <a:rPr lang="ru-RU" sz="324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rPr>
            </a:br>
            <a:r>
              <a:rPr lang="ru-RU" sz="2790" b="1" i="0" u="none" strike="noStrike" cap="none">
                <a:solidFill>
                  <a:srgbClr val="993D00"/>
                </a:solidFill>
                <a:latin typeface="Book Antiqua"/>
                <a:ea typeface="Book Antiqua"/>
                <a:cs typeface="Book Antiqua"/>
                <a:sym typeface="Book Antiqua"/>
              </a:rPr>
              <a:t>МЕТА: </a:t>
            </a: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/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- ВИЗНАЧИТИ  РОЛЬ УКРАЇНСЬКОГО КОЗАЦТВА В ПЕРШІЙ ЧВЕРТІ ХVІІ СТ. В БОРОТЬБІ З ІНОЗЕМНИМИ ЗАГАРБНИКАМИ НА ПОЧАТКУ ХVІІ СТ.;</a:t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/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- ОХАРАКТЕРИЗУВАТИ ІСТОРИЧНИЙ ПОРТРЕТ ТА ДІЯЛЬНІСТЬ ГЕТЬМАНА  ПЕТРА КОНОНОВИЧА КОНАШЕВИЧА-САГАЙДАЧНОГО ;</a:t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/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- ВИЗНАЧАТИ ЗНАЧЕННЯ Й НАСЛІДКИ УЧАСТІ УКРАЇНСЬКОГО КОЗАЦТВА В ХОТИНСЬКІЙ ВІЙНІ; </a:t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/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- ФОРМУВАТИ  В УЧНІВ НАВИЧКИ РОБОТИ З ДЖЕРЕЛАМИ ІНФОРМАЦІЇ ТА ЇХ ОСНОВІ РОБИТИ ПЕВНІ ВИСНОВКИ ПРО ІСТОРИЧНІ ФАКТИ І ПОДІЇ;</a:t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/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- РОЗВИВАТИ ВМІННЯ  УЗАГАЛЬНЮВАТИ ТА ВИДІЛЯТИ ГОЛОВНЕ СЕРЕД ІСТОРИЧНИХ ФАКТІВ, СТИСЛО ХАРАКТЕРИЗУВАТИ ІСТОРИЧНУ ОСОБУ ТА ВИЗНАЧАТИ ЇЇ РОЛЬ У ІСТОРИЧНОМУ ПРОЦЕСІ;</a:t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/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- ВИХОВУВАТИ ПАТРІОТИЗМ, ПОЧУТТЯ ПОВАГИ ДО ІСТОРИЧНОГО МИНУЛОГО УКРАЇНСЬКОГО НАРОДУ</a:t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/>
            </a:r>
            <a:br>
              <a:rPr lang="ru-RU" sz="162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</a:br>
            <a:endParaRPr lang="ru-RU" sz="1620" b="1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ctrTitle"/>
          </p:nvPr>
        </p:nvSpPr>
        <p:spPr>
          <a:xfrm>
            <a:off x="683568" y="332657"/>
            <a:ext cx="7772400" cy="108012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00" tIns="0" rIns="4570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4800" b="1" i="0" u="none" strike="noStrike" cap="none">
                <a:solidFill>
                  <a:srgbClr val="993D00"/>
                </a:solidFill>
                <a:latin typeface="Lucida Sans"/>
                <a:ea typeface="Lucida Sans"/>
                <a:cs typeface="Lucida Sans"/>
                <a:sym typeface="Lucida Sans"/>
              </a:rPr>
              <a:t>ТЕРМІНА ТА ПОНЯТТЯ</a:t>
            </a:r>
          </a:p>
        </p:txBody>
      </p:sp>
      <p:sp>
        <p:nvSpPr>
          <p:cNvPr id="130" name="Shape 130"/>
          <p:cNvSpPr txBox="1">
            <a:spLocks noGrp="1"/>
          </p:cNvSpPr>
          <p:nvPr>
            <p:ph type="subTitle" idx="1"/>
          </p:nvPr>
        </p:nvSpPr>
        <p:spPr>
          <a:xfrm>
            <a:off x="539552" y="1412775"/>
            <a:ext cx="7992887" cy="48965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Ясир</a:t>
            </a:r>
            <a:r>
              <a:rPr lang="ru-RU"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— бранці, яких захоплювали турки й татари під час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нападів на українські, російські й польські землі.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Яничари</a:t>
            </a:r>
            <a:r>
              <a:rPr lang="ru-RU"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— привілейована піхота в турецькій армії, що поповнювалася примусовим набором хлопчиків підданих-християн, які виховувалися для військової служби.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Каторга</a:t>
            </a:r>
            <a:r>
              <a:rPr lang="ru-RU"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 — назва великого дерев’яного веслового військового судна в Османській імперії.</a:t>
            </a: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8229600" cy="7651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90" b="1" i="0" u="sng" strike="noStrike" cap="none">
                <a:solidFill>
                  <a:srgbClr val="660033"/>
                </a:solidFill>
                <a:latin typeface="Lucida Sans"/>
                <a:ea typeface="Lucida Sans"/>
                <a:cs typeface="Lucida Sans"/>
                <a:sym typeface="Lucida Sans"/>
              </a:rPr>
              <a:t/>
            </a:r>
            <a:br>
              <a:rPr lang="ru-RU" sz="3690" b="1" i="0" u="sng" strike="noStrike" cap="none">
                <a:solidFill>
                  <a:srgbClr val="660033"/>
                </a:solidFill>
                <a:latin typeface="Lucida Sans"/>
                <a:ea typeface="Lucida Sans"/>
                <a:cs typeface="Lucida Sans"/>
                <a:sym typeface="Lucida Sans"/>
              </a:rPr>
            </a:br>
            <a:endParaRPr lang="ru-RU" sz="3690" b="1" i="0" u="sng" strike="noStrike" cap="none">
              <a:solidFill>
                <a:srgbClr val="660033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grpSp>
        <p:nvGrpSpPr>
          <p:cNvPr id="136" name="Shape 136"/>
          <p:cNvGrpSpPr/>
          <p:nvPr/>
        </p:nvGrpSpPr>
        <p:grpSpPr>
          <a:xfrm>
            <a:off x="543266" y="252718"/>
            <a:ext cx="8349213" cy="5672123"/>
            <a:chOff x="3713" y="-223954"/>
            <a:chExt cx="8349213" cy="5672123"/>
          </a:xfrm>
        </p:grpSpPr>
        <p:sp>
          <p:nvSpPr>
            <p:cNvPr id="137" name="Shape 137"/>
            <p:cNvSpPr/>
            <p:nvPr/>
          </p:nvSpPr>
          <p:spPr>
            <a:xfrm>
              <a:off x="3901821" y="1752280"/>
              <a:ext cx="3154524" cy="11129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98806"/>
                  </a:lnTo>
                  <a:lnTo>
                    <a:pt x="120000" y="98806"/>
                  </a:lnTo>
                  <a:lnTo>
                    <a:pt x="120000" y="120000"/>
                  </a:lnTo>
                </a:path>
              </a:pathLst>
            </a:custGeom>
            <a:noFill/>
            <a:ln w="25400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8" name="Shape 138"/>
            <p:cNvSpPr/>
            <p:nvPr/>
          </p:nvSpPr>
          <p:spPr>
            <a:xfrm>
              <a:off x="3901821" y="1752280"/>
              <a:ext cx="234116" cy="108146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98190"/>
                  </a:lnTo>
                  <a:lnTo>
                    <a:pt x="119999" y="98190"/>
                  </a:lnTo>
                  <a:lnTo>
                    <a:pt x="119999" y="120000"/>
                  </a:lnTo>
                </a:path>
              </a:pathLst>
            </a:custGeom>
            <a:noFill/>
            <a:ln w="25400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9" name="Shape 139"/>
            <p:cNvSpPr/>
            <p:nvPr/>
          </p:nvSpPr>
          <p:spPr>
            <a:xfrm>
              <a:off x="1141898" y="1752280"/>
              <a:ext cx="2759922" cy="108146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98190"/>
                  </a:lnTo>
                  <a:lnTo>
                    <a:pt x="0" y="98190"/>
                  </a:lnTo>
                  <a:lnTo>
                    <a:pt x="0" y="120000"/>
                  </a:lnTo>
                </a:path>
              </a:pathLst>
            </a:custGeom>
            <a:noFill/>
            <a:ln w="25400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0" name="Shape 140"/>
            <p:cNvSpPr/>
            <p:nvPr/>
          </p:nvSpPr>
          <p:spPr>
            <a:xfrm>
              <a:off x="2285093" y="-223954"/>
              <a:ext cx="3233454" cy="1976234"/>
            </a:xfrm>
            <a:prstGeom prst="roundRect">
              <a:avLst>
                <a:gd name="adj" fmla="val 10000"/>
              </a:avLst>
            </a:prstGeom>
            <a:solidFill>
              <a:srgbClr val="FD853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" name="Shape 141"/>
            <p:cNvSpPr/>
            <p:nvPr/>
          </p:nvSpPr>
          <p:spPr>
            <a:xfrm>
              <a:off x="2520835" y="0"/>
              <a:ext cx="3233454" cy="1976234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9525" cap="flat" cmpd="sng">
              <a:solidFill>
                <a:srgbClr val="FD853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" name="Shape 142"/>
            <p:cNvSpPr txBox="1"/>
            <p:nvPr/>
          </p:nvSpPr>
          <p:spPr>
            <a:xfrm>
              <a:off x="2578717" y="57882"/>
              <a:ext cx="3117691" cy="186046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3200" b="1" i="0" u="none" strike="noStrike" cap="none">
                  <a:solidFill>
                    <a:schemeClr val="dk1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Причини походів</a:t>
              </a:r>
            </a:p>
          </p:txBody>
        </p:sp>
        <p:sp>
          <p:nvSpPr>
            <p:cNvPr id="143" name="Shape 143"/>
            <p:cNvSpPr/>
            <p:nvPr/>
          </p:nvSpPr>
          <p:spPr>
            <a:xfrm>
              <a:off x="3713" y="2833750"/>
              <a:ext cx="2276367" cy="2221207"/>
            </a:xfrm>
            <a:prstGeom prst="roundRect">
              <a:avLst>
                <a:gd name="adj" fmla="val 10000"/>
              </a:avLst>
            </a:prstGeom>
            <a:solidFill>
              <a:srgbClr val="B32A1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>
              <a:off x="239456" y="3057705"/>
              <a:ext cx="2276367" cy="2221207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9525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" name="Shape 145"/>
            <p:cNvSpPr txBox="1"/>
            <p:nvPr/>
          </p:nvSpPr>
          <p:spPr>
            <a:xfrm>
              <a:off x="304512" y="3122761"/>
              <a:ext cx="2146253" cy="2091093"/>
            </a:xfrm>
            <a:prstGeom prst="rect">
              <a:avLst/>
            </a:prstGeom>
            <a:noFill/>
            <a:ln>
              <a:noFill/>
            </a:ln>
          </p:spPr>
          <p:txBody>
            <a:bodyPr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800" b="1" i="0" u="none" strike="noStrike" cap="none">
                  <a:solidFill>
                    <a:schemeClr val="dk1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Постійні набіги татар та турків, руйнування</a:t>
              </a:r>
            </a:p>
          </p:txBody>
        </p:sp>
        <p:sp>
          <p:nvSpPr>
            <p:cNvPr id="146" name="Shape 146"/>
            <p:cNvSpPr/>
            <p:nvPr/>
          </p:nvSpPr>
          <p:spPr>
            <a:xfrm>
              <a:off x="2751566" y="2833750"/>
              <a:ext cx="2768744" cy="2390464"/>
            </a:xfrm>
            <a:prstGeom prst="roundRect">
              <a:avLst>
                <a:gd name="adj" fmla="val 10000"/>
              </a:avLst>
            </a:prstGeom>
            <a:solidFill>
              <a:srgbClr val="B32A1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2987308" y="3057705"/>
              <a:ext cx="2768744" cy="2390464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9525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" name="Shape 148"/>
            <p:cNvSpPr txBox="1"/>
            <p:nvPr/>
          </p:nvSpPr>
          <p:spPr>
            <a:xfrm>
              <a:off x="3057322" y="3127718"/>
              <a:ext cx="2628717" cy="2250435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400" b="1" i="0" u="none" strike="noStrike" cap="none">
                  <a:solidFill>
                    <a:schemeClr val="dk1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Неспроможність Речі Посполитої захистити південні рубежі</a:t>
              </a:r>
            </a:p>
          </p:txBody>
        </p:sp>
        <p:sp>
          <p:nvSpPr>
            <p:cNvPr id="149" name="Shape 149"/>
            <p:cNvSpPr/>
            <p:nvPr/>
          </p:nvSpPr>
          <p:spPr>
            <a:xfrm>
              <a:off x="5995508" y="2865182"/>
              <a:ext cx="2121675" cy="2245889"/>
            </a:xfrm>
            <a:prstGeom prst="roundRect">
              <a:avLst>
                <a:gd name="adj" fmla="val 10000"/>
              </a:avLst>
            </a:prstGeom>
            <a:solidFill>
              <a:srgbClr val="B32A1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6231251" y="3089136"/>
              <a:ext cx="2121675" cy="2245889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9525" cap="flat" cmpd="sng">
              <a:solidFill>
                <a:srgbClr val="B32A1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" name="Shape 151"/>
            <p:cNvSpPr txBox="1"/>
            <p:nvPr/>
          </p:nvSpPr>
          <p:spPr>
            <a:xfrm>
              <a:off x="6293392" y="3151278"/>
              <a:ext cx="1997392" cy="212160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400" b="1" i="0" u="none" strike="noStrike" cap="none">
                  <a:solidFill>
                    <a:schemeClr val="dk1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Козацтво стає тією силою, яка стає на захист своїх земель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ctrTitle"/>
          </p:nvPr>
        </p:nvSpPr>
        <p:spPr>
          <a:xfrm>
            <a:off x="683568" y="332657"/>
            <a:ext cx="7772400" cy="108012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00" tIns="0" rIns="4570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4800" b="1" i="0" u="none" strike="noStrike" cap="none">
                <a:solidFill>
                  <a:srgbClr val="993D00"/>
                </a:solidFill>
                <a:latin typeface="Lucida Sans"/>
                <a:ea typeface="Lucida Sans"/>
                <a:cs typeface="Lucida Sans"/>
                <a:sym typeface="Lucida Sans"/>
              </a:rPr>
              <a:t>ТЕРМІНА ТА ПОНЯТТЯ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subTitle" idx="1"/>
          </p:nvPr>
        </p:nvSpPr>
        <p:spPr>
          <a:xfrm>
            <a:off x="539552" y="1412775"/>
            <a:ext cx="8208912" cy="48965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endParaRPr sz="2800" b="1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endParaRPr sz="2800" b="1" i="0" u="none" strike="noStrike" cap="non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Noto Sans Symbols"/>
              <a:buNone/>
            </a:pPr>
            <a:r>
              <a:rPr lang="ru-RU" sz="2800" b="1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Доба героїчних походів </a:t>
            </a:r>
            <a:r>
              <a:rPr lang="ru-RU" sz="2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– це період   1600-1620 рр., коли козаки здійснювали вдалі морські та сухопутні походи проти татар і турок, захоплювали їх укріпленні фортеці, руйнували їх і визволяли полонених.</a:t>
            </a: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539552" y="274637"/>
            <a:ext cx="8147247" cy="92211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4100" b="1" i="0" u="none" strike="noStrike" cap="none">
                <a:solidFill>
                  <a:srgbClr val="993D00"/>
                </a:solidFill>
                <a:latin typeface="Lucida Sans"/>
                <a:ea typeface="Lucida Sans"/>
                <a:cs typeface="Lucida Sans"/>
                <a:sym typeface="Lucida Sans"/>
              </a:rPr>
              <a:t>Морські походи козаків</a:t>
            </a:r>
          </a:p>
        </p:txBody>
      </p:sp>
      <p:graphicFrame>
        <p:nvGraphicFramePr>
          <p:cNvPr id="163" name="Shape 163"/>
          <p:cNvGraphicFramePr/>
          <p:nvPr/>
        </p:nvGraphicFramePr>
        <p:xfrm>
          <a:off x="179511" y="1340767"/>
          <a:ext cx="8857000" cy="5572480"/>
        </p:xfrm>
        <a:graphic>
          <a:graphicData uri="http://schemas.openxmlformats.org/drawingml/2006/table">
            <a:tbl>
              <a:tblPr firstRow="1" firstCol="1" bandRow="1">
                <a:noFill/>
                <a:tableStyleId>{79ADF777-D18C-4684-B934-C6D8F96F6B65}</a:tableStyleId>
              </a:tblPr>
              <a:tblGrid>
                <a:gridCol w="1728200"/>
                <a:gridCol w="7128800"/>
              </a:tblGrid>
              <a:tr h="47902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 u="none" strike="noStrike" cap="none"/>
                        <a:t>Дата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 u="none" strike="noStrike" cap="none"/>
                        <a:t>Подія</a:t>
                      </a:r>
                    </a:p>
                  </a:txBody>
                  <a:tcPr marL="68575" marR="68575" marT="0" marB="0"/>
                </a:tc>
              </a:tr>
              <a:tr h="521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3200"/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/>
                        <a:t>Перший напад на турецьку фортецю Очаків</a:t>
                      </a:r>
                    </a:p>
                  </a:txBody>
                  <a:tcPr marL="68575" marR="68575" marT="0" marB="0"/>
                </a:tc>
              </a:tr>
              <a:tr h="479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3200"/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/>
                        <a:t>Напад на найсильнішу турецьку фортецю  Варна</a:t>
                      </a:r>
                    </a:p>
                  </a:txBody>
                  <a:tcPr marL="68575" marR="68575" marT="0" marB="0"/>
                </a:tc>
              </a:tr>
              <a:tr h="479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3200"/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/>
                        <a:t>Похід на Кримське ханство, узяли Перекоп</a:t>
                      </a:r>
                    </a:p>
                  </a:txBody>
                  <a:tcPr marL="68575" marR="68575" marT="0" marB="0"/>
                </a:tc>
              </a:tr>
              <a:tr h="502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3200"/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/>
                        <a:t>Пограбовано Кілію, Ізмаїл, Аккерман</a:t>
                      </a:r>
                    </a:p>
                  </a:txBody>
                  <a:tcPr marL="68575" marR="68575" marT="0" marB="0"/>
                </a:tc>
              </a:tr>
              <a:tr h="479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3200"/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/>
                        <a:t>Напад на Константинополь (Стамбул)</a:t>
                      </a:r>
                    </a:p>
                  </a:txBody>
                  <a:tcPr marL="68575" marR="68575" marT="0" marB="0"/>
                </a:tc>
              </a:tr>
              <a:tr h="9904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3200"/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/>
                        <a:t>Похід на Кафу: козаки знищили 14 тисяч турецьких воїнів, потопили кораблі, звільнили полонених.</a:t>
                      </a:r>
                    </a:p>
                  </a:txBody>
                  <a:tcPr marL="68575" marR="68575" marT="0" marB="0"/>
                </a:tc>
              </a:tr>
              <a:tr h="9904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3200"/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/>
                        <a:t> Похід на Стамбул на 200 човнах: спустошили околиці столиці та взяли Варну.</a:t>
                      </a:r>
                    </a:p>
                  </a:txBody>
                  <a:tcPr marL="68575" marR="68575" marT="0" marB="0"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Тема1">
  <a:themeElements>
    <a:clrScheme name="Эркер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749</Words>
  <Application>Microsoft Office PowerPoint</Application>
  <PresentationFormat>Экран (4:3)</PresentationFormat>
  <Paragraphs>120</Paragraphs>
  <Slides>24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Book Antiqua</vt:lpstr>
      <vt:lpstr>Calibri</vt:lpstr>
      <vt:lpstr>Noto Sans Symbols</vt:lpstr>
      <vt:lpstr>Times New Roman</vt:lpstr>
      <vt:lpstr>Lucida Sans</vt:lpstr>
      <vt:lpstr>Тема1</vt:lpstr>
      <vt:lpstr>Презентация PowerPoint</vt:lpstr>
      <vt:lpstr>Презентация PowerPoint</vt:lpstr>
      <vt:lpstr>ПОХОДИ КОЗАКІВ ПЕРШОЇ ЧВЕРТІ ХVІІ СТ.  ПЕТРО КОНАШЕВИЧ-САГАЙДАЧНИЙ.   ВІЙСЬКО ЗАПОРОЗЬКЕ І ХОТИНСЬКА ВІЙНА </vt:lpstr>
      <vt:lpstr>План </vt:lpstr>
      <vt:lpstr> МЕТА:  - ВИЗНАЧИТИ  РОЛЬ УКРАЇНСЬКОГО КОЗАЦТВА В ПЕРШІЙ ЧВЕРТІ ХVІІ СТ. В БОРОТЬБІ З ІНОЗЕМНИМИ ЗАГАРБНИКАМИ НА ПОЧАТКУ ХVІІ СТ.;   - ОХАРАКТЕРИЗУВАТИ ІСТОРИЧНИЙ ПОРТРЕТ ТА ДІЯЛЬНІСТЬ ГЕТЬМАНА  ПЕТРА КОНОНОВИЧА КОНАШЕВИЧА-САГАЙДАЧНОГО ;  - ВИЗНАЧАТИ ЗНАЧЕННЯ Й НАСЛІДКИ УЧАСТІ УКРАЇНСЬКОГО КОЗАЦТВА В ХОТИНСЬКІЙ ВІЙНІ;   - ФОРМУВАТИ  В УЧНІВ НАВИЧКИ РОБОТИ З ДЖЕРЕЛАМИ ІНФОРМАЦІЇ ТА ЇХ ОСНОВІ РОБИТИ ПЕВНІ ВИСНОВКИ ПРО ІСТОРИЧНІ ФАКТИ І ПОДІЇ;  - РОЗВИВАТИ ВМІННЯ  УЗАГАЛЬНЮВАТИ ТА ВИДІЛЯТИ ГОЛОВНЕ СЕРЕД ІСТОРИЧНИХ ФАКТІВ, СТИСЛО ХАРАКТЕРИЗУВАТИ ІСТОРИЧНУ ОСОБУ ТА ВИЗНАЧАТИ ЇЇ РОЛЬ У ІСТОРИЧНОМУ ПРОЦЕСІ;  - ВИХОВУВАТИ ПАТРІОТИЗМ, ПОЧУТТЯ ПОВАГИ ДО ІСТОРИЧНОГО МИНУЛОГО УКРАЇНСЬКОГО НАРОДУ  </vt:lpstr>
      <vt:lpstr>ТЕРМІНА ТА ПОНЯТТЯ</vt:lpstr>
      <vt:lpstr> </vt:lpstr>
      <vt:lpstr>ТЕРМІНА ТА ПОНЯТТЯ</vt:lpstr>
      <vt:lpstr>Морські походи козаків</vt:lpstr>
      <vt:lpstr>Відео «Морські походи козаків»</vt:lpstr>
      <vt:lpstr>Презентация PowerPoint</vt:lpstr>
      <vt:lpstr>Презентация PowerPoint</vt:lpstr>
      <vt:lpstr>Презентация PowerPoint</vt:lpstr>
      <vt:lpstr>Петро Конашевич-Сагайдачний 1570-1622</vt:lpstr>
      <vt:lpstr>Діяльність Петра  Конашевича-Сагайдачного параграф 11, стор. 70-71</vt:lpstr>
      <vt:lpstr>Презентация PowerPoint</vt:lpstr>
      <vt:lpstr>Діяльність  Петра  Конашевич-Сагайдачного</vt:lpstr>
      <vt:lpstr>Українські козаки у Хотинській війні</vt:lpstr>
      <vt:lpstr>Презентация PowerPoint</vt:lpstr>
      <vt:lpstr> Тестова робота </vt:lpstr>
      <vt:lpstr>3.Встановити відповідність</vt:lpstr>
      <vt:lpstr>Презентация PowerPoint</vt:lpstr>
      <vt:lpstr>Ключ до тесту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Юлия</cp:lastModifiedBy>
  <cp:revision>3</cp:revision>
  <dcterms:modified xsi:type="dcterms:W3CDTF">2016-12-15T19:09:22Z</dcterms:modified>
</cp:coreProperties>
</file>