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9645" autoAdjust="0"/>
  </p:normalViewPr>
  <p:slideViewPr>
    <p:cSldViewPr snapToGrid="0">
      <p:cViewPr>
        <p:scale>
          <a:sx n="78" d="100"/>
          <a:sy n="78" d="100"/>
        </p:scale>
        <p:origin x="-106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919" y="1205382"/>
            <a:ext cx="6228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atin typeface="Georgia" panose="02040502050405020303" pitchFamily="18" charset="0"/>
              </a:rPr>
              <a:t>Математичні</a:t>
            </a:r>
            <a:r>
              <a:rPr lang="ru-RU" sz="5400" b="1" dirty="0" smtClean="0">
                <a:latin typeface="Georgia" panose="02040502050405020303" pitchFamily="18" charset="0"/>
              </a:rPr>
              <a:t> </a:t>
            </a:r>
            <a:r>
              <a:rPr lang="ru-RU" sz="5400" b="1" dirty="0" err="1" smtClean="0">
                <a:latin typeface="Georgia" panose="02040502050405020303" pitchFamily="18" charset="0"/>
              </a:rPr>
              <a:t>фокуси</a:t>
            </a:r>
            <a:endParaRPr lang="ru-RU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-33617"/>
            <a:ext cx="9034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8232" y="367022"/>
            <a:ext cx="5697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4000" b="1" dirty="0">
                <a:solidFill>
                  <a:srgbClr val="242121"/>
                </a:solidFill>
                <a:latin typeface="Georgia" panose="02040502050405020303" pitchFamily="18" charset="0"/>
              </a:rPr>
              <a:t>Фокус з календарем</a:t>
            </a:r>
            <a:endParaRPr lang="uk-UA" sz="4000" b="1" i="0" dirty="0">
              <a:solidFill>
                <a:srgbClr val="24212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"/>
          <a:stretch/>
        </p:blipFill>
        <p:spPr bwMode="auto">
          <a:xfrm>
            <a:off x="4779264" y="2944714"/>
            <a:ext cx="4364736" cy="3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75" y="974110"/>
            <a:ext cx="89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100" dirty="0" err="1">
                <a:latin typeface="Georgia" panose="02040502050405020303" pitchFamily="18" charset="0"/>
              </a:rPr>
              <a:t>Скажіть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присутнім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що</a:t>
            </a:r>
            <a:r>
              <a:rPr lang="ru-RU" sz="2100" dirty="0">
                <a:latin typeface="Georgia" panose="02040502050405020303" pitchFamily="18" charset="0"/>
              </a:rPr>
              <a:t> легко </a:t>
            </a:r>
            <a:r>
              <a:rPr lang="ru-RU" sz="2100" dirty="0" err="1">
                <a:latin typeface="Georgia" panose="02040502050405020303" pitchFamily="18" charset="0"/>
              </a:rPr>
              <a:t>зможете</a:t>
            </a:r>
            <a:r>
              <a:rPr lang="ru-RU" sz="2100" dirty="0">
                <a:latin typeface="Georgia" panose="02040502050405020303" pitchFamily="18" charset="0"/>
              </a:rPr>
              <a:t> </a:t>
            </a:r>
            <a:r>
              <a:rPr lang="ru-RU" sz="2100" dirty="0" err="1">
                <a:latin typeface="Georgia" panose="02040502050405020303" pitchFamily="18" charset="0"/>
              </a:rPr>
              <a:t>вирахувати</a:t>
            </a:r>
            <a:r>
              <a:rPr lang="ru-RU" sz="2100" dirty="0">
                <a:latin typeface="Georgia" panose="02040502050405020303" pitchFamily="18" charset="0"/>
              </a:rPr>
              <a:t> суму </a:t>
            </a:r>
            <a:r>
              <a:rPr lang="ru-RU" sz="2100" dirty="0" err="1">
                <a:latin typeface="Georgia" panose="02040502050405020303" pitchFamily="18" charset="0"/>
              </a:rPr>
              <a:t>дев'яти</a:t>
            </a:r>
            <a:r>
              <a:rPr lang="ru-RU" sz="2100" dirty="0">
                <a:latin typeface="Georgia" panose="02040502050405020303" pitchFamily="18" charset="0"/>
              </a:rPr>
              <a:t> будь-</a:t>
            </a:r>
            <a:r>
              <a:rPr lang="ru-RU" sz="2100" dirty="0" err="1">
                <a:latin typeface="Georgia" panose="02040502050405020303" pitchFamily="18" charset="0"/>
              </a:rPr>
              <a:t>яких</a:t>
            </a:r>
            <a:r>
              <a:rPr lang="ru-RU" sz="2100" dirty="0">
                <a:latin typeface="Georgia" panose="02040502050405020303" pitchFamily="18" charset="0"/>
              </a:rPr>
              <a:t> чисел, </a:t>
            </a:r>
            <a:r>
              <a:rPr lang="ru-RU" sz="2100" dirty="0" err="1">
                <a:latin typeface="Georgia" panose="02040502050405020303" pitchFamily="18" charset="0"/>
              </a:rPr>
              <a:t>які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друзі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загадають</a:t>
            </a:r>
            <a:r>
              <a:rPr lang="ru-RU" sz="2100" dirty="0">
                <a:latin typeface="Georgia" panose="02040502050405020303" pitchFamily="18" charset="0"/>
              </a:rPr>
              <a:t>, не </a:t>
            </a:r>
            <a:r>
              <a:rPr lang="ru-RU" sz="2100" dirty="0" err="1">
                <a:latin typeface="Georgia" panose="02040502050405020303" pitchFamily="18" charset="0"/>
              </a:rPr>
              <a:t>знаючи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що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це</a:t>
            </a:r>
            <a:r>
              <a:rPr lang="ru-RU" sz="2100" dirty="0">
                <a:latin typeface="Georgia" panose="02040502050405020303" pitchFamily="18" charset="0"/>
              </a:rPr>
              <a:t> за числа.</a:t>
            </a:r>
          </a:p>
          <a:p>
            <a:pPr fontAlgn="base"/>
            <a:r>
              <a:rPr lang="ru-RU" sz="2100" dirty="0">
                <a:latin typeface="Georgia" panose="02040502050405020303" pitchFamily="18" charset="0"/>
              </a:rPr>
              <a:t>Для </a:t>
            </a:r>
            <a:r>
              <a:rPr lang="ru-RU" sz="2100" dirty="0" err="1">
                <a:latin typeface="Georgia" panose="02040502050405020303" pitchFamily="18" charset="0"/>
              </a:rPr>
              <a:t>цього</a:t>
            </a:r>
            <a:r>
              <a:rPr lang="ru-RU" sz="2100" dirty="0">
                <a:latin typeface="Georgia" panose="02040502050405020303" pitchFamily="18" charset="0"/>
              </a:rPr>
              <a:t> нехай </a:t>
            </a:r>
            <a:r>
              <a:rPr lang="ru-RU" sz="2100" dirty="0" err="1">
                <a:latin typeface="Georgia" panose="02040502050405020303" pitchFamily="18" charset="0"/>
              </a:rPr>
              <a:t>хтось</a:t>
            </a:r>
            <a:r>
              <a:rPr lang="ru-RU" sz="2100" dirty="0">
                <a:latin typeface="Georgia" panose="02040502050405020303" pitchFamily="18" charset="0"/>
              </a:rPr>
              <a:t> один </a:t>
            </a:r>
            <a:r>
              <a:rPr lang="ru-RU" sz="2100" dirty="0" err="1">
                <a:latin typeface="Georgia" panose="02040502050405020303" pitchFamily="18" charset="0"/>
              </a:rPr>
              <a:t>відмітить</a:t>
            </a:r>
            <a:r>
              <a:rPr lang="ru-RU" sz="2100" dirty="0">
                <a:latin typeface="Georgia" panose="02040502050405020303" pitchFamily="18" charset="0"/>
              </a:rPr>
              <a:t> на </a:t>
            </a:r>
            <a:r>
              <a:rPr lang="ru-RU" sz="2100" dirty="0" err="1">
                <a:latin typeface="Georgia" panose="02040502050405020303" pitchFamily="18" charset="0"/>
              </a:rPr>
              <a:t>календарі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дев'ять</a:t>
            </a:r>
            <a:r>
              <a:rPr lang="ru-RU" sz="2100" dirty="0">
                <a:latin typeface="Georgia" panose="02040502050405020303" pitchFamily="18" charset="0"/>
              </a:rPr>
              <a:t> чисел так, </a:t>
            </a:r>
            <a:r>
              <a:rPr lang="ru-RU" sz="2100" dirty="0" err="1">
                <a:latin typeface="Georgia" panose="02040502050405020303" pitchFamily="18" charset="0"/>
              </a:rPr>
              <a:t>щоб</a:t>
            </a:r>
            <a:r>
              <a:rPr lang="ru-RU" sz="2100" dirty="0">
                <a:latin typeface="Georgia" panose="02040502050405020303" pitchFamily="18" charset="0"/>
              </a:rPr>
              <a:t> вони </a:t>
            </a:r>
            <a:r>
              <a:rPr lang="ru-RU" sz="2100" dirty="0" err="1">
                <a:latin typeface="Georgia" panose="02040502050405020303" pitchFamily="18" charset="0"/>
              </a:rPr>
              <a:t>утворили</a:t>
            </a:r>
            <a:r>
              <a:rPr lang="ru-RU" sz="2100" dirty="0">
                <a:latin typeface="Georgia" panose="02040502050405020303" pitchFamily="18" charset="0"/>
              </a:rPr>
              <a:t> квадрат, а вам </a:t>
            </a:r>
            <a:r>
              <a:rPr lang="ru-RU" sz="2100" dirty="0" err="1">
                <a:latin typeface="Georgia" panose="02040502050405020303" pitchFamily="18" charset="0"/>
              </a:rPr>
              <a:t>лише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 smtClean="0">
                <a:latin typeface="Georgia" panose="02040502050405020303" pitchFamily="18" charset="0"/>
              </a:rPr>
              <a:t>скаже</a:t>
            </a:r>
            <a:r>
              <a:rPr lang="ru-RU" sz="2100" dirty="0" smtClean="0">
                <a:latin typeface="Georgia" panose="02040502050405020303" pitchFamily="18" charset="0"/>
              </a:rPr>
              <a:t> </a:t>
            </a:r>
            <a:r>
              <a:rPr lang="ru-RU" sz="2100" dirty="0" err="1" smtClean="0">
                <a:latin typeface="Georgia" panose="02040502050405020303" pitchFamily="18" charset="0"/>
              </a:rPr>
              <a:t>найменше</a:t>
            </a:r>
            <a:r>
              <a:rPr lang="ru-RU" sz="2100" dirty="0" smtClean="0">
                <a:latin typeface="Georgia" panose="02040502050405020303" pitchFamily="18" charset="0"/>
              </a:rPr>
              <a:t> </a:t>
            </a:r>
            <a:r>
              <a:rPr lang="ru-RU" sz="2100" dirty="0">
                <a:latin typeface="Georgia" panose="02040502050405020303" pitchFamily="18" charset="0"/>
              </a:rPr>
              <a:t>число </a:t>
            </a:r>
            <a:r>
              <a:rPr lang="ru-RU" sz="2100" dirty="0" err="1">
                <a:latin typeface="Georgia" panose="02040502050405020303" pitchFamily="18" charset="0"/>
              </a:rPr>
              <a:t>із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відмічених</a:t>
            </a:r>
            <a:r>
              <a:rPr lang="ru-RU" sz="2100" dirty="0">
                <a:latin typeface="Georgia" panose="02040502050405020303" pitchFamily="18" charset="0"/>
              </a:rPr>
              <a:t>. І </a:t>
            </a:r>
            <a:r>
              <a:rPr lang="ru-RU" sz="2100" dirty="0" err="1">
                <a:latin typeface="Georgia" panose="02040502050405020303" pitchFamily="18" charset="0"/>
              </a:rPr>
              <a:t>ви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одразу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або</a:t>
            </a:r>
            <a:r>
              <a:rPr lang="ru-RU" sz="2100" dirty="0">
                <a:latin typeface="Georgia" panose="02040502050405020303" pitchFamily="18" charset="0"/>
              </a:rPr>
              <a:t> ж </a:t>
            </a:r>
            <a:r>
              <a:rPr lang="ru-RU" sz="2100" dirty="0" err="1">
                <a:latin typeface="Georgia" panose="02040502050405020303" pitchFamily="18" charset="0"/>
              </a:rPr>
              <a:t>трішки</a:t>
            </a:r>
            <a:r>
              <a:rPr lang="ru-RU" sz="2100" dirty="0">
                <a:latin typeface="Georgia" panose="02040502050405020303" pitchFamily="18" charset="0"/>
              </a:rPr>
              <a:t> подумавши, </a:t>
            </a:r>
            <a:r>
              <a:rPr lang="ru-RU" sz="2100" dirty="0" err="1" smtClean="0">
                <a:latin typeface="Georgia" panose="02040502050405020303" pitchFamily="18" charset="0"/>
              </a:rPr>
              <a:t>оголосите</a:t>
            </a:r>
            <a:r>
              <a:rPr lang="ru-RU" sz="2100" dirty="0" smtClean="0">
                <a:latin typeface="Georgia" panose="02040502050405020303" pitchFamily="18" charset="0"/>
              </a:rPr>
              <a:t> </a:t>
            </a:r>
            <a:r>
              <a:rPr lang="ru-RU" sz="2100" dirty="0">
                <a:latin typeface="Georgia" panose="02040502050405020303" pitchFamily="18" charset="0"/>
              </a:rPr>
              <a:t>суму</a:t>
            </a:r>
            <a:r>
              <a:rPr lang="ru-RU" sz="2100" dirty="0" smtClean="0">
                <a:latin typeface="Georgia" panose="02040502050405020303" pitchFamily="18" charset="0"/>
              </a:rPr>
              <a:t>.</a:t>
            </a:r>
            <a:endParaRPr lang="ru-RU" sz="21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47673"/>
            <a:ext cx="48594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Секрет </a:t>
            </a:r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такий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: для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цього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до названого числа 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додайте 8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, а результат </a:t>
            </a:r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помножте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 на 9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Наприклад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закреслено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так,</a:t>
            </a:r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як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 показано на </a:t>
            </a:r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малюнку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Отож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, </a:t>
            </a:r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найменшою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 є цифра 3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lvl="0" fontAlgn="base"/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Далі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робимо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таким чином: 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3 + 8 = 11, 11 х 9 = 99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Оголошуємо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суму – 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99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. Ну,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тепер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нехай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друзі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додають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і </a:t>
            </a:r>
            <a:r>
              <a:rPr lang="ru-RU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перевіряють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 результат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80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028" y="344236"/>
            <a:ext cx="1718740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Мета</a:t>
            </a:r>
            <a:r>
              <a:rPr lang="uk-UA" sz="3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028" y="990567"/>
            <a:ext cx="8472131" cy="336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С</a:t>
            </a:r>
            <a:r>
              <a:rPr lang="uk-UA" dirty="0" smtClean="0">
                <a:latin typeface="Georgia" panose="02040502050405020303" pitchFamily="18" charset="0"/>
                <a:ea typeface="Times New Roman"/>
                <a:cs typeface="Calibri"/>
              </a:rPr>
              <a:t>прияти 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розвитку в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дiтей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математичного способу мислення: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лаконiчностi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мови,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вмiння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вдало використовувати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символiку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, правильно застосовувати математичну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термiнологiю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,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вiдволiкатися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вiд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якiсних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сторiн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предмета або явища, </a:t>
            </a:r>
            <a:r>
              <a:rPr lang="uk-UA" dirty="0" smtClean="0">
                <a:latin typeface="Georgia" panose="02040502050405020303" pitchFamily="18" charset="0"/>
                <a:ea typeface="Times New Roman"/>
                <a:cs typeface="Calibri"/>
              </a:rPr>
              <a:t>і 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зосереджувати увагу на їх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кiлькiсних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характеристиках</a:t>
            </a:r>
            <a:r>
              <a:rPr lang="uk-UA" dirty="0" smtClean="0">
                <a:latin typeface="Georgia" panose="02040502050405020303" pitchFamily="18" charset="0"/>
                <a:ea typeface="Times New Roman"/>
                <a:cs typeface="Calibri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Georgia" panose="02040502050405020303" pitchFamily="18" charset="0"/>
                <a:ea typeface="Times New Roman"/>
                <a:cs typeface="Calibri"/>
              </a:rPr>
              <a:t> 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робити </a:t>
            </a:r>
            <a:r>
              <a:rPr lang="uk-UA" dirty="0" err="1">
                <a:latin typeface="Georgia" panose="02040502050405020303" pitchFamily="18" charset="0"/>
                <a:ea typeface="Times New Roman"/>
                <a:cs typeface="Calibri"/>
              </a:rPr>
              <a:t>доступнi</a:t>
            </a:r>
            <a:r>
              <a:rPr lang="uk-UA" dirty="0">
                <a:latin typeface="Georgia" panose="02040502050405020303" pitchFamily="18" charset="0"/>
                <a:ea typeface="Times New Roman"/>
                <a:cs typeface="Calibri"/>
              </a:rPr>
              <a:t> висновки й узагальнення, обґрунтовувати свої </a:t>
            </a:r>
            <a:r>
              <a:rPr lang="uk-UA" dirty="0" smtClean="0">
                <a:latin typeface="Georgia" panose="02040502050405020303" pitchFamily="18" charset="0"/>
                <a:ea typeface="Times New Roman"/>
                <a:cs typeface="Calibri"/>
              </a:rPr>
              <a:t>думки;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перевірити </a:t>
            </a:r>
            <a:r>
              <a:rPr lang="uk-UA" dirty="0">
                <a:latin typeface="Georgia" panose="02040502050405020303" pitchFamily="18" charset="0"/>
                <a:cs typeface="Times New Roman" panose="02020603050405020304" pitchFamily="18" charset="0"/>
              </a:rPr>
              <a:t>у цікавій формі знання учнів у розділі шкільного курсу </a:t>
            </a:r>
            <a:r>
              <a:rPr lang="uk-UA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математики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" y="0"/>
            <a:ext cx="902782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2490" y="373305"/>
            <a:ext cx="443859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err="1" smtClean="0">
                <a:latin typeface="Georgia" panose="02040502050405020303" pitchFamily="18" charset="0"/>
              </a:rPr>
              <a:t>Вірна</a:t>
            </a:r>
            <a:r>
              <a:rPr lang="ru-RU" sz="4000" b="1" dirty="0" smtClean="0">
                <a:latin typeface="Georgia" panose="02040502050405020303" pitchFamily="18" charset="0"/>
              </a:rPr>
              <a:t> сума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472" y="1073671"/>
            <a:ext cx="8150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dirty="0">
                <a:solidFill>
                  <a:srgbClr val="000000"/>
                </a:solidFill>
                <a:latin typeface="times new roman"/>
              </a:rPr>
              <a:t>Для 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</a:rPr>
              <a:t>фокусу 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 потрібні лише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</a:rPr>
              <a:t> два гральних к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убики. 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</a:rPr>
              <a:t>Киньте </a:t>
            </a:r>
            <a:r>
              <a:rPr lang="uk-UA" sz="2400" dirty="0" err="1" smtClean="0">
                <a:solidFill>
                  <a:srgbClr val="000000"/>
                </a:solidFill>
                <a:latin typeface="times new roman"/>
              </a:rPr>
              <a:t>їх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</a:rPr>
              <a:t> 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на стіл. 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</a:rPr>
              <a:t>Нижні межі к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убиків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</a:rPr>
              <a:t>Вам не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 видно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fontAlgn="base"/>
            <a:r>
              <a:rPr lang="uk-UA" sz="2400" dirty="0" err="1" smtClean="0">
                <a:solidFill>
                  <a:srgbClr val="000000"/>
                </a:solidFill>
                <a:latin typeface="times new roman"/>
              </a:rPr>
              <a:t>Візьміть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 кубики і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</a:rPr>
              <a:t>покажіть ці грані 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глядачеві. Нехай він складе невидимі Вам очки. Відкладіть кубики в сторону і правильно назвіть шукану суму двох нижніх граней. </a:t>
            </a:r>
            <a:endParaRPr lang="uk-UA" sz="2400" dirty="0">
              <a:solidFill>
                <a:srgbClr val="1C1C1C"/>
              </a:solidFill>
              <a:latin typeface="helvetica-w01-light"/>
            </a:endParaRPr>
          </a:p>
          <a:p>
            <a:pPr fontAlgn="base"/>
            <a:r>
              <a:rPr lang="uk-UA" sz="2400" dirty="0">
                <a:solidFill>
                  <a:srgbClr val="1C1C1C"/>
                </a:solidFill>
                <a:latin typeface="helvetica-w01-light"/>
              </a:rPr>
              <a:t> </a:t>
            </a:r>
            <a:endParaRPr lang="uk-UA" sz="2400" b="0" i="0" dirty="0">
              <a:solidFill>
                <a:srgbClr val="1C1C1C"/>
              </a:solidFill>
              <a:effectLst/>
              <a:latin typeface="helvetica-w01-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7291" y="3163883"/>
            <a:ext cx="526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/>
              </a:rPr>
              <a:t>Секрет фокусу: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    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Для цього вам потрібно з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нати, що 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на</a:t>
            </a:r>
          </a:p>
          <a:p>
            <a:r>
              <a:rPr lang="uk-UA" dirty="0" err="1" smtClean="0">
                <a:solidFill>
                  <a:srgbClr val="000000"/>
                </a:solidFill>
                <a:latin typeface="times new roman"/>
              </a:rPr>
              <a:t>гральних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 кубиках сума протилежн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их сторін дорівнює семи. Якщо з одного боку 2 очка, значить, з іншого - буде 5. Вам видно 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верхню сторону 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кубиків. Припустимо, з вашого 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бок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у 4 і 1, тобто в сумі - 5. А загальна сума 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двох протилежних сторін на обох кубиках дорівн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ює 14. Значить, щоб назвати суму, відому глядачеві, від 14 відніміть 5. Назвіть її - 9. 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Адже на г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ранях кубиків, які бачив глядач, було 3 і 6 очок.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72384"/>
            <a:ext cx="3787290" cy="3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37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Математичні цікав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51104"/>
            <a:ext cx="2609215" cy="26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264" y="451104"/>
            <a:ext cx="5193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latin typeface="Georgia" panose="02040502050405020303" pitchFamily="18" charset="0"/>
              </a:rPr>
              <a:t>Таємниця </a:t>
            </a:r>
            <a:r>
              <a:rPr lang="uk-UA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дати народження</a:t>
            </a:r>
            <a:endParaRPr lang="uk-UA" sz="32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28323"/>
            <a:ext cx="718108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Для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цього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математичного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фокусу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Тобі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потрібно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знати дату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народження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(день і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місяць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) свою,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або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будь-кого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іншого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, а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також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калькулятор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чи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папір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і ручка,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щоб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зробити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правильні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підрахунки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Ну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що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готовий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до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несподіванки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?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Тоді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вперед!</a:t>
            </a:r>
          </a:p>
          <a:p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Перший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крок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: день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народження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помножити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на 2 (два);</a:t>
            </a:r>
          </a:p>
          <a:p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Другий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крок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: до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отриманого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результату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додати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5 (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п’ять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);</a:t>
            </a:r>
          </a:p>
          <a:p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Третій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крок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отримане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число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помножити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на 50 (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п’ятдесят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);</a:t>
            </a:r>
          </a:p>
          <a:p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Четвертий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крок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додати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номер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місяця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, в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якому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народився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П’ятий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крок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від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отриманої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суми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віднімаємо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250 (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двісті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п’ятдесят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);</a:t>
            </a:r>
          </a:p>
          <a:p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Результатом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має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бути три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або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чотири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цифри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Їх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значення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Ти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, напевно, </a:t>
            </a:r>
            <a:r>
              <a:rPr lang="ru-RU" sz="1700" dirty="0" err="1">
                <a:solidFill>
                  <a:srgbClr val="000000"/>
                </a:solidFill>
                <a:latin typeface="Georgia" panose="02040502050405020303" pitchFamily="18" charset="0"/>
              </a:rPr>
              <a:t>зрозумієш</a:t>
            </a:r>
            <a:r>
              <a:rPr lang="ru-RU" sz="1700" dirty="0">
                <a:solidFill>
                  <a:srgbClr val="000000"/>
                </a:solidFill>
                <a:latin typeface="Georgia" panose="02040502050405020303" pitchFamily="18" charset="0"/>
              </a:rPr>
              <a:t> сам.</a:t>
            </a:r>
            <a:endParaRPr lang="ru-RU" sz="17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5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350"/>
            <a:ext cx="9029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8017" y="281678"/>
            <a:ext cx="4110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atin typeface="Georgia" panose="02040502050405020303" pitchFamily="18" charset="0"/>
              </a:rPr>
              <a:t>Грайливі лінії</a:t>
            </a:r>
            <a:endParaRPr lang="uk-UA" sz="4000" dirty="0">
              <a:latin typeface="Georgia" panose="020405020504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/>
          <a:stretch/>
        </p:blipFill>
        <p:spPr bwMode="auto">
          <a:xfrm>
            <a:off x="5063489" y="4199890"/>
            <a:ext cx="4023361" cy="26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24" y="989564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Математика – це цікава гра не лише цифрами, а й лініями. Не віриш? Я переконаю Тебе у цьому.</a:t>
            </a:r>
          </a:p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1. Візьми аркуш паперу прямокутної форми або ж виріж прямокутник.</a:t>
            </a:r>
          </a:p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2. Накресли 10 однакових вертикальних ліній, паралельних одна одній</a:t>
            </a:r>
          </a:p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3. Далі проведи діагональ, як показано на малюнку.</a:t>
            </a:r>
          </a:p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4. А тепер розріж прямокутник по діагоналі. Його нижню частину зсунь вниз.</a:t>
            </a:r>
          </a:p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5. Останнім кроком перед Твоїм здивуванням буде підрахунок кількості вертикальних ліній.</a:t>
            </a:r>
          </a:p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Їх стало 9</a:t>
            </a:r>
            <a:r>
              <a:rPr lang="uk-UA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!))</a:t>
            </a:r>
            <a:endParaRPr lang="uk-UA" sz="2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0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4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68" y="975432"/>
            <a:ext cx="68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Задумайте </a:t>
            </a:r>
            <a:r>
              <a:rPr lang="ru-RU" sz="2400" dirty="0">
                <a:latin typeface="Georgia" panose="02040502050405020303" pitchFamily="18" charset="0"/>
              </a:rPr>
              <a:t>число, додайте до </a:t>
            </a:r>
            <a:r>
              <a:rPr lang="ru-RU" sz="2400" dirty="0" err="1">
                <a:latin typeface="Georgia" panose="02040502050405020303" pitchFamily="18" charset="0"/>
              </a:rPr>
              <a:t>нього</a:t>
            </a:r>
            <a:r>
              <a:rPr lang="ru-RU" sz="2400" dirty="0">
                <a:latin typeface="Georgia" panose="02040502050405020303" pitchFamily="18" charset="0"/>
              </a:rPr>
              <a:t> 3, </a:t>
            </a:r>
            <a:r>
              <a:rPr lang="ru-RU" sz="2400" dirty="0" err="1">
                <a:latin typeface="Georgia" panose="02040502050405020303" pitchFamily="18" charset="0"/>
              </a:rPr>
              <a:t>помножте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отриману</a:t>
            </a:r>
            <a:r>
              <a:rPr lang="ru-RU" sz="2400" dirty="0">
                <a:latin typeface="Georgia" panose="02040502050405020303" pitchFamily="18" charset="0"/>
              </a:rPr>
              <a:t> суму на 6, </a:t>
            </a:r>
            <a:r>
              <a:rPr lang="ru-RU" sz="2400" dirty="0" err="1">
                <a:latin typeface="Georgia" panose="02040502050405020303" pitchFamily="18" charset="0"/>
              </a:rPr>
              <a:t>відніміть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добутку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задумане</a:t>
            </a:r>
            <a:r>
              <a:rPr lang="ru-RU" sz="2400" dirty="0">
                <a:latin typeface="Georgia" panose="02040502050405020303" pitchFamily="18" charset="0"/>
              </a:rPr>
              <a:t> число, </a:t>
            </a:r>
            <a:r>
              <a:rPr lang="ru-RU" sz="2400" dirty="0" err="1">
                <a:latin typeface="Georgia" panose="02040502050405020303" pitchFamily="18" charset="0"/>
              </a:rPr>
              <a:t>потім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відніміть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ще</a:t>
            </a:r>
            <a:r>
              <a:rPr lang="ru-RU" sz="2400" dirty="0">
                <a:latin typeface="Georgia" panose="02040502050405020303" pitchFamily="18" charset="0"/>
              </a:rPr>
              <a:t> 8 і, </a:t>
            </a:r>
            <a:r>
              <a:rPr lang="ru-RU" sz="2400" dirty="0" err="1">
                <a:latin typeface="Georgia" panose="02040502050405020303" pitchFamily="18" charset="0"/>
              </a:rPr>
              <a:t>нарешті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поділіть</a:t>
            </a:r>
            <a:r>
              <a:rPr lang="ru-RU" sz="2400" dirty="0">
                <a:latin typeface="Georgia" panose="02040502050405020303" pitchFamily="18" charset="0"/>
              </a:rPr>
              <a:t> результат на 5. </a:t>
            </a:r>
            <a:r>
              <a:rPr lang="ru-RU" sz="2400" dirty="0" err="1">
                <a:latin typeface="Georgia" panose="02040502050405020303" pitchFamily="18" charset="0"/>
              </a:rPr>
              <a:t>Тепер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скажіть</a:t>
            </a:r>
            <a:r>
              <a:rPr lang="ru-RU" sz="2400" dirty="0">
                <a:latin typeface="Georgia" panose="02040502050405020303" pitchFamily="18" charset="0"/>
              </a:rPr>
              <a:t> результат, а я скажу, яке число </a:t>
            </a:r>
            <a:r>
              <a:rPr lang="ru-RU" sz="2400" dirty="0" err="1">
                <a:latin typeface="Georgia" panose="02040502050405020303" pitchFamily="18" charset="0"/>
              </a:rPr>
              <a:t>ви</a:t>
            </a:r>
            <a:r>
              <a:rPr lang="ru-RU" sz="2400" dirty="0">
                <a:latin typeface="Georgia" panose="02040502050405020303" pitchFamily="18" charset="0"/>
              </a:rPr>
              <a:t> задумали.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7942" y="2675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err="1" smtClean="0">
                <a:latin typeface="Georgia" panose="02040502050405020303" pitchFamily="18" charset="0"/>
              </a:rPr>
              <a:t>Задумане</a:t>
            </a:r>
            <a:r>
              <a:rPr lang="ru-RU" sz="4000" dirty="0" smtClean="0">
                <a:latin typeface="Georgia" panose="02040502050405020303" pitchFamily="18" charset="0"/>
              </a:rPr>
              <a:t> число</a:t>
            </a:r>
            <a:endParaRPr lang="uk-UA" sz="4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999" y="410320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Секрет фокусу: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Для </a:t>
            </a:r>
            <a:r>
              <a:rPr lang="ru-RU" sz="2000" dirty="0">
                <a:latin typeface="Georgia" panose="02040502050405020303" pitchFamily="18" charset="0"/>
              </a:rPr>
              <a:t>того, </a:t>
            </a:r>
            <a:r>
              <a:rPr lang="ru-RU" sz="2000" dirty="0" err="1">
                <a:latin typeface="Georgia" panose="02040502050405020303" pitchFamily="18" charset="0"/>
              </a:rPr>
              <a:t>щоб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відгадати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задумане</a:t>
            </a:r>
            <a:r>
              <a:rPr lang="ru-RU" sz="2000" dirty="0">
                <a:latin typeface="Georgia" panose="02040502050405020303" pitchFamily="18" charset="0"/>
              </a:rPr>
              <a:t> число, </a:t>
            </a:r>
            <a:r>
              <a:rPr lang="ru-RU" sz="2000" dirty="0" err="1">
                <a:latin typeface="Georgia" panose="02040502050405020303" pitchFamily="18" charset="0"/>
              </a:rPr>
              <a:t>потрібно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від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отриманого</a:t>
            </a:r>
            <a:r>
              <a:rPr lang="ru-RU" sz="2000" dirty="0">
                <a:latin typeface="Georgia" panose="02040502050405020303" pitchFamily="18" charset="0"/>
              </a:rPr>
              <a:t> результату </a:t>
            </a:r>
            <a:r>
              <a:rPr lang="ru-RU" sz="2000" dirty="0" err="1">
                <a:latin typeface="Georgia" panose="02040502050405020303" pitchFamily="18" charset="0"/>
              </a:rPr>
              <a:t>відняти</a:t>
            </a:r>
            <a:r>
              <a:rPr lang="ru-RU" sz="2000" dirty="0">
                <a:latin typeface="Georgia" panose="02040502050405020303" pitchFamily="18" charset="0"/>
              </a:rPr>
              <a:t> 2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uk-UA" sz="2000" dirty="0">
              <a:latin typeface="Georgia" panose="02040502050405020303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2" y="3283756"/>
            <a:ext cx="4089654" cy="332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0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12903"/>
            <a:ext cx="9034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80" y="1005906"/>
            <a:ext cx="6675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Задумайте </a:t>
            </a:r>
            <a:r>
              <a:rPr lang="ru-RU" sz="2400" dirty="0" err="1">
                <a:latin typeface="Georgia" panose="02040502050405020303" pitchFamily="18" charset="0"/>
              </a:rPr>
              <a:t>двоцифрове</a:t>
            </a:r>
            <a:r>
              <a:rPr lang="ru-RU" sz="2400" dirty="0">
                <a:latin typeface="Georgia" panose="02040502050405020303" pitchFamily="18" charset="0"/>
              </a:rPr>
              <a:t> число, </a:t>
            </a:r>
            <a:r>
              <a:rPr lang="ru-RU" sz="2400" dirty="0" err="1">
                <a:latin typeface="Georgia" panose="02040502050405020303" pitchFamily="18" charset="0"/>
              </a:rPr>
              <a:t>збільшіть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кількість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десятків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цього</a:t>
            </a:r>
            <a:r>
              <a:rPr lang="ru-RU" sz="2400" dirty="0">
                <a:latin typeface="Georgia" panose="02040502050405020303" pitchFamily="18" charset="0"/>
              </a:rPr>
              <a:t> числа в 2 рази; до </a:t>
            </a:r>
            <a:r>
              <a:rPr lang="ru-RU" sz="2400" dirty="0" err="1">
                <a:latin typeface="Georgia" panose="02040502050405020303" pitchFamily="18" charset="0"/>
              </a:rPr>
              <a:t>добутку</a:t>
            </a:r>
            <a:r>
              <a:rPr lang="ru-RU" sz="2400" dirty="0">
                <a:latin typeface="Georgia" panose="02040502050405020303" pitchFamily="18" charset="0"/>
              </a:rPr>
              <a:t> додайте 5 </a:t>
            </a:r>
            <a:r>
              <a:rPr lang="ru-RU" sz="2400" dirty="0" err="1">
                <a:latin typeface="Georgia" panose="02040502050405020303" pitchFamily="18" charset="0"/>
              </a:rPr>
              <a:t>одиниць</a:t>
            </a:r>
            <a:r>
              <a:rPr lang="ru-RU" sz="2400" dirty="0">
                <a:latin typeface="Georgia" panose="02040502050405020303" pitchFamily="18" charset="0"/>
              </a:rPr>
              <a:t>; </a:t>
            </a:r>
            <a:r>
              <a:rPr lang="ru-RU" sz="2400" dirty="0" err="1">
                <a:latin typeface="Georgia" panose="02040502050405020303" pitchFamily="18" charset="0"/>
              </a:rPr>
              <a:t>отриману</a:t>
            </a:r>
            <a:r>
              <a:rPr lang="ru-RU" sz="2400" dirty="0">
                <a:latin typeface="Georgia" panose="02040502050405020303" pitchFamily="18" charset="0"/>
              </a:rPr>
              <a:t> суму </a:t>
            </a:r>
            <a:r>
              <a:rPr lang="ru-RU" sz="2400" dirty="0" err="1">
                <a:latin typeface="Georgia" panose="02040502050405020303" pitchFamily="18" charset="0"/>
              </a:rPr>
              <a:t>збільшіть</a:t>
            </a:r>
            <a:r>
              <a:rPr lang="ru-RU" sz="2400" dirty="0">
                <a:latin typeface="Georgia" panose="02040502050405020303" pitchFamily="18" charset="0"/>
              </a:rPr>
              <a:t> у 5 раз і до нового </a:t>
            </a:r>
            <a:r>
              <a:rPr lang="ru-RU" sz="2400" dirty="0" err="1">
                <a:latin typeface="Georgia" panose="02040502050405020303" pitchFamily="18" charset="0"/>
              </a:rPr>
              <a:t>добутку</a:t>
            </a:r>
            <a:r>
              <a:rPr lang="ru-RU" sz="2400" dirty="0">
                <a:latin typeface="Georgia" panose="02040502050405020303" pitchFamily="18" charset="0"/>
              </a:rPr>
              <a:t> додайте суму 10 </a:t>
            </a:r>
            <a:r>
              <a:rPr lang="ru-RU" sz="2400" dirty="0" err="1">
                <a:latin typeface="Georgia" panose="02040502050405020303" pitchFamily="18" charset="0"/>
              </a:rPr>
              <a:t>одиниць</a:t>
            </a:r>
            <a:r>
              <a:rPr lang="ru-RU" sz="2400" dirty="0">
                <a:latin typeface="Georgia" panose="02040502050405020303" pitchFamily="18" charset="0"/>
              </a:rPr>
              <a:t> і </a:t>
            </a:r>
            <a:r>
              <a:rPr lang="ru-RU" sz="2400" dirty="0" err="1">
                <a:latin typeface="Georgia" panose="02040502050405020303" pitchFamily="18" charset="0"/>
              </a:rPr>
              <a:t>кількості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одиниць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задуманого</a:t>
            </a:r>
            <a:r>
              <a:rPr lang="ru-RU" sz="2400" dirty="0">
                <a:latin typeface="Georgia" panose="02040502050405020303" pitchFamily="18" charset="0"/>
              </a:rPr>
              <a:t> числа. </a:t>
            </a:r>
            <a:r>
              <a:rPr lang="ru-RU" sz="2400" dirty="0" err="1">
                <a:latin typeface="Georgia" panose="02040502050405020303" pitchFamily="18" charset="0"/>
              </a:rPr>
              <a:t>Скажіть</a:t>
            </a:r>
            <a:r>
              <a:rPr lang="ru-RU" sz="2400" dirty="0">
                <a:latin typeface="Georgia" panose="02040502050405020303" pitchFamily="18" charset="0"/>
              </a:rPr>
              <a:t> результат, і я </a:t>
            </a:r>
            <a:r>
              <a:rPr lang="ru-RU" sz="2400" dirty="0" err="1">
                <a:latin typeface="Georgia" panose="02040502050405020303" pitchFamily="18" charset="0"/>
              </a:rPr>
              <a:t>назву</a:t>
            </a:r>
            <a:r>
              <a:rPr lang="ru-RU" sz="2400" dirty="0">
                <a:latin typeface="Georgia" panose="02040502050405020303" pitchFamily="18" charset="0"/>
              </a:rPr>
              <a:t> число, яке </a:t>
            </a:r>
            <a:r>
              <a:rPr lang="ru-RU" sz="2400" dirty="0" err="1">
                <a:latin typeface="Georgia" panose="02040502050405020303" pitchFamily="18" charset="0"/>
              </a:rPr>
              <a:t>ви</a:t>
            </a:r>
            <a:r>
              <a:rPr lang="ru-RU" sz="2400" dirty="0">
                <a:latin typeface="Georgia" panose="02040502050405020303" pitchFamily="18" charset="0"/>
              </a:rPr>
              <a:t> задумали.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1673" y="283089"/>
            <a:ext cx="4020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Задумане</a:t>
            </a:r>
            <a:r>
              <a:rPr lang="ru-RU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число</a:t>
            </a:r>
            <a:endParaRPr lang="uk-UA" sz="4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7816" y="454449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Секрет фокусу: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 err="1" smtClean="0">
                <a:latin typeface="Georgia" panose="02040502050405020303" pitchFamily="18" charset="0"/>
              </a:rPr>
              <a:t>Від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результату треба </a:t>
            </a:r>
            <a:r>
              <a:rPr lang="ru-RU" sz="2000" dirty="0" err="1" smtClean="0">
                <a:latin typeface="Georgia" panose="02040502050405020303" pitchFamily="18" charset="0"/>
              </a:rPr>
              <a:t>відняти</a:t>
            </a:r>
            <a:r>
              <a:rPr lang="ru-RU" sz="2000" dirty="0" smtClean="0">
                <a:latin typeface="Georgia" panose="02040502050405020303" pitchFamily="18" charset="0"/>
              </a:rPr>
              <a:t> 35</a:t>
            </a:r>
            <a:endParaRPr lang="uk-UA" sz="2000" dirty="0">
              <a:latin typeface="Georgia" panose="02040502050405020303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3665158"/>
            <a:ext cx="3810000" cy="317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9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9034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579"/>
            <a:ext cx="2731008" cy="23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152" y="966591"/>
            <a:ext cx="8339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Georgia" panose="02040502050405020303" pitchFamily="18" charset="0"/>
              </a:rPr>
              <a:t>Я записую на дошці чотирицифрове число (1-й доданок) і пропонуємо одному з присутніх </a:t>
            </a:r>
            <a:r>
              <a:rPr lang="uk-UA" sz="2400" dirty="0" smtClean="0">
                <a:latin typeface="Georgia" panose="02040502050405020303" pitchFamily="18" charset="0"/>
              </a:rPr>
              <a:t>підписати </a:t>
            </a:r>
            <a:r>
              <a:rPr lang="uk-UA" sz="2400" dirty="0">
                <a:latin typeface="Georgia" panose="02040502050405020303" pitchFamily="18" charset="0"/>
              </a:rPr>
              <a:t>під ним друге чотирицифрове число (2-й </a:t>
            </a:r>
            <a:r>
              <a:rPr lang="uk-UA" sz="2400" dirty="0" smtClean="0">
                <a:latin typeface="Georgia" panose="02040502050405020303" pitchFamily="18" charset="0"/>
              </a:rPr>
              <a:t>доданок</a:t>
            </a:r>
            <a:r>
              <a:rPr lang="uk-UA" sz="2400" dirty="0">
                <a:latin typeface="Georgia" panose="02040502050405020303" pitchFamily="18" charset="0"/>
              </a:rPr>
              <a:t>). Я знову запишу третій доданок. Четвертий доданок запише хтось із вас і, нарешті, п'ятий </a:t>
            </a:r>
            <a:r>
              <a:rPr lang="uk-UA" sz="2400" dirty="0" smtClean="0">
                <a:latin typeface="Georgia" panose="02040502050405020303" pitchFamily="18" charset="0"/>
              </a:rPr>
              <a:t>доданок </a:t>
            </a:r>
            <a:r>
              <a:rPr lang="uk-UA" sz="2400" dirty="0">
                <a:latin typeface="Georgia" panose="02040502050405020303" pitchFamily="18" charset="0"/>
              </a:rPr>
              <a:t>знову запишу я і відразу скажу значення суми. Наприклад: 7647 (ведучий) 2914 (учень) 7085 (ведучий) 5431 (учень) 4568 (ведучий) 27645 - значення суми.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7490" y="258705"/>
            <a:ext cx="4020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Задумане</a:t>
            </a:r>
            <a:r>
              <a:rPr lang="ru-RU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число</a:t>
            </a:r>
            <a:endParaRPr lang="uk-UA" sz="4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1008" y="4151436"/>
            <a:ext cx="6412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Секрет фокусу: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Секрет </a:t>
            </a:r>
            <a:r>
              <a:rPr lang="ru-RU" sz="2000" dirty="0" err="1">
                <a:latin typeface="Georgia" panose="02040502050405020303" pitchFamily="18" charset="0"/>
              </a:rPr>
              <a:t>блискавичного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додавання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полягає</a:t>
            </a:r>
            <a:r>
              <a:rPr lang="ru-RU" sz="2000" dirty="0">
                <a:latin typeface="Georgia" panose="02040502050405020303" pitchFamily="18" charset="0"/>
              </a:rPr>
              <a:t> в тому, </a:t>
            </a:r>
            <a:r>
              <a:rPr lang="ru-RU" sz="2000" dirty="0" err="1">
                <a:latin typeface="Georgia" panose="02040502050405020303" pitchFamily="18" charset="0"/>
              </a:rPr>
              <a:t>що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ведучий</a:t>
            </a:r>
            <a:r>
              <a:rPr lang="ru-RU" sz="2000" dirty="0">
                <a:latin typeface="Georgia" panose="02040502050405020303" pitchFamily="18" charset="0"/>
              </a:rPr>
              <a:t> цифрами </a:t>
            </a:r>
            <a:r>
              <a:rPr lang="ru-RU" sz="2000" dirty="0" err="1">
                <a:latin typeface="Georgia" panose="02040502050405020303" pitchFamily="18" charset="0"/>
              </a:rPr>
              <a:t>своїх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доданків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доповнює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latin typeface="Georgia" panose="02040502050405020303" pitchFamily="18" charset="0"/>
              </a:rPr>
              <a:t>цифри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попереднього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доданка</a:t>
            </a:r>
            <a:r>
              <a:rPr lang="ru-RU" sz="2000" dirty="0">
                <a:latin typeface="Georgia" panose="02040502050405020303" pitchFamily="18" charset="0"/>
              </a:rPr>
              <a:t> до </a:t>
            </a:r>
            <a:r>
              <a:rPr lang="ru-RU" sz="2000" dirty="0" err="1">
                <a:latin typeface="Georgia" panose="02040502050405020303" pitchFamily="18" charset="0"/>
              </a:rPr>
              <a:t>дев'яти</a:t>
            </a:r>
            <a:r>
              <a:rPr lang="ru-RU" sz="2000" dirty="0">
                <a:latin typeface="Georgia" panose="02040502050405020303" pitchFamily="18" charset="0"/>
              </a:rPr>
              <a:t>. У </a:t>
            </a:r>
            <a:r>
              <a:rPr lang="ru-RU" sz="2000" dirty="0" err="1">
                <a:latin typeface="Georgia" panose="02040502050405020303" pitchFamily="18" charset="0"/>
              </a:rPr>
              <a:t>результаті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отримаємо</a:t>
            </a:r>
            <a:r>
              <a:rPr lang="ru-RU" sz="2000" dirty="0">
                <a:latin typeface="Georgia" panose="02040502050405020303" pitchFamily="18" charset="0"/>
              </a:rPr>
              <a:t> 999 + 9999 = 20000 - 2. Тому </a:t>
            </a:r>
            <a:r>
              <a:rPr lang="ru-RU" sz="2000" dirty="0" err="1">
                <a:latin typeface="Georgia" panose="02040502050405020303" pitchFamily="18" charset="0"/>
              </a:rPr>
              <a:t>відповіддю</a:t>
            </a:r>
            <a:r>
              <a:rPr lang="ru-RU" sz="2000" dirty="0">
                <a:latin typeface="Georgia" panose="02040502050405020303" pitchFamily="18" charset="0"/>
              </a:rPr>
              <a:t> буде перший </a:t>
            </a:r>
            <a:r>
              <a:rPr lang="ru-RU" sz="2000" dirty="0" err="1">
                <a:latin typeface="Georgia" panose="02040502050405020303" pitchFamily="18" charset="0"/>
              </a:rPr>
              <a:t>доданок</a:t>
            </a:r>
            <a:r>
              <a:rPr lang="ru-RU" sz="2000" dirty="0">
                <a:latin typeface="Georgia" panose="02040502050405020303" pitchFamily="18" charset="0"/>
              </a:rPr>
              <a:t>, перед </a:t>
            </a:r>
            <a:r>
              <a:rPr lang="ru-RU" sz="2000" dirty="0" err="1">
                <a:latin typeface="Georgia" panose="02040502050405020303" pitchFamily="18" charset="0"/>
              </a:rPr>
              <a:t>яким</a:t>
            </a:r>
            <a:r>
              <a:rPr lang="ru-RU" sz="2000" dirty="0">
                <a:latin typeface="Georgia" panose="02040502050405020303" pitchFamily="18" charset="0"/>
              </a:rPr>
              <a:t> треба </a:t>
            </a:r>
            <a:r>
              <a:rPr lang="ru-RU" sz="2000" dirty="0" err="1">
                <a:latin typeface="Georgia" panose="02040502050405020303" pitchFamily="18" charset="0"/>
              </a:rPr>
              <a:t>записати</a:t>
            </a:r>
            <a:r>
              <a:rPr lang="ru-RU" sz="2000" dirty="0">
                <a:latin typeface="Georgia" panose="02040502050405020303" pitchFamily="18" charset="0"/>
              </a:rPr>
              <a:t> цифру 2, а </a:t>
            </a:r>
            <a:r>
              <a:rPr lang="ru-RU" sz="2000" dirty="0" err="1">
                <a:latin typeface="Georgia" panose="02040502050405020303" pitchFamily="18" charset="0"/>
              </a:rPr>
              <a:t>останню</a:t>
            </a:r>
            <a:r>
              <a:rPr lang="ru-RU" sz="2000" dirty="0">
                <a:latin typeface="Georgia" panose="02040502050405020303" pitchFamily="18" charset="0"/>
              </a:rPr>
              <a:t> цифру </a:t>
            </a:r>
            <a:r>
              <a:rPr lang="ru-RU" sz="2000" dirty="0" err="1">
                <a:latin typeface="Georgia" panose="02040502050405020303" pitchFamily="18" charset="0"/>
              </a:rPr>
              <a:t>зменшити</a:t>
            </a:r>
            <a:r>
              <a:rPr lang="ru-RU" sz="2000" dirty="0">
                <a:latin typeface="Georgia" panose="02040502050405020303" pitchFamily="18" charset="0"/>
              </a:rPr>
              <a:t> на 2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uk-UA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7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3175"/>
            <a:ext cx="9034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5185" y="391406"/>
            <a:ext cx="3129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atin typeface="Georgia" panose="02040502050405020303" pitchFamily="18" charset="0"/>
              </a:rPr>
              <a:t>В конверті</a:t>
            </a:r>
            <a:endParaRPr lang="uk-UA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40" y="1099292"/>
            <a:ext cx="8753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Georgia" panose="02040502050405020303" pitchFamily="18" charset="0"/>
              </a:rPr>
              <a:t>Фокусник пише на папірці число 1089, вкладає папірець в конверт і заклеює його. Пропонує кому-небудь, давши йому цей конверт, написати на ньому тризначне число таке, щоб крайні цифри в ньому були різні і відрізнялися б один від одного більше, ніж на 1. Хай потім він поміняє місцями крайні цифри і відніме із більшого тризначного числа менше. В результаті нехай він знову переставить крайні цифри і вийшло тризначне число додасть до різниці двох перших. Коли він отримає суму, фокусник пропонує йому відкрити конверт. Там він знайде папірець з числом 1089, яке у нього і вийшло.</a:t>
            </a:r>
            <a:endParaRPr lang="uk-UA" sz="2000" dirty="0">
              <a:latin typeface="Georgia" panose="02040502050405020303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04" y="3939187"/>
            <a:ext cx="4094892" cy="270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0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593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32</cp:revision>
  <dcterms:created xsi:type="dcterms:W3CDTF">2013-11-19T05:52:05Z</dcterms:created>
  <dcterms:modified xsi:type="dcterms:W3CDTF">2016-12-05T14:28:54Z</dcterms:modified>
</cp:coreProperties>
</file>