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6"/>
  </p:notesMasterIdLst>
  <p:sldIdLst>
    <p:sldId id="319" r:id="rId2"/>
    <p:sldId id="321" r:id="rId3"/>
    <p:sldId id="323" r:id="rId4"/>
    <p:sldId id="32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8" r:id="rId43"/>
    <p:sldId id="299" r:id="rId44"/>
    <p:sldId id="300" r:id="rId45"/>
    <p:sldId id="294" r:id="rId46"/>
    <p:sldId id="295" r:id="rId47"/>
    <p:sldId id="296" r:id="rId48"/>
    <p:sldId id="297" r:id="rId49"/>
    <p:sldId id="330" r:id="rId50"/>
    <p:sldId id="332" r:id="rId51"/>
    <p:sldId id="335" r:id="rId52"/>
    <p:sldId id="331" r:id="rId53"/>
    <p:sldId id="333" r:id="rId54"/>
    <p:sldId id="334" r:id="rId55"/>
    <p:sldId id="336" r:id="rId56"/>
    <p:sldId id="337" r:id="rId57"/>
    <p:sldId id="338" r:id="rId58"/>
    <p:sldId id="339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ортфоліо" id="{6D85CDB1-A670-4381-B0FE-0A9BF4378EF8}">
          <p14:sldIdLst>
            <p14:sldId id="319"/>
            <p14:sldId id="321"/>
            <p14:sldId id="323"/>
            <p14:sldId id="324"/>
          </p14:sldIdLst>
        </p14:section>
        <p14:section name="Морфологія. Титульний" id="{4FFC2BB3-FC73-43B5-9207-452288386C26}">
          <p14:sldIdLst>
            <p14:sldId id="256"/>
          </p14:sldIdLst>
        </p14:section>
        <p14:section name="Вступ" id="{5C216270-70DD-4A3A-A899-3E17EF0E95EF}">
          <p14:sldIdLst>
            <p14:sldId id="257"/>
            <p14:sldId id="258"/>
          </p14:sldIdLst>
        </p14:section>
        <p14:section name="Іменник" id="{E83DE116-B476-41AF-BD0E-66629C4A3AE4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Прикметник" id="{21ADBF18-F25A-4B09-B88C-F88A51AF3D5F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Числівник" id="{25073223-E135-41DE-BF11-7510378F770E}">
          <p14:sldIdLst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Займенник" id="{5D2CDAB1-2C98-4FC2-B212-F4E029B06D20}">
          <p14:sldIdLst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Дієслово" id="{CA87BE9E-D7CD-4B26-8A21-1DFA77C5EDDA}">
          <p14:sldIdLst>
            <p14:sldId id="292"/>
            <p14:sldId id="293"/>
            <p14:sldId id="298"/>
            <p14:sldId id="299"/>
            <p14:sldId id="300"/>
            <p14:sldId id="294"/>
            <p14:sldId id="295"/>
            <p14:sldId id="296"/>
            <p14:sldId id="297"/>
          </p14:sldIdLst>
        </p14:section>
        <p14:section name="Дієприкметник" id="{E4214E6C-9BCE-4D3E-8A46-35B87314B73E}">
          <p14:sldIdLst>
            <p14:sldId id="330"/>
            <p14:sldId id="332"/>
            <p14:sldId id="335"/>
            <p14:sldId id="331"/>
            <p14:sldId id="333"/>
            <p14:sldId id="334"/>
          </p14:sldIdLst>
        </p14:section>
        <p14:section name="Дієприслівник" id="{FBFCCBCE-9894-45C3-8ADF-7FE95D4B66E2}">
          <p14:sldIdLst>
            <p14:sldId id="336"/>
            <p14:sldId id="337"/>
            <p14:sldId id="338"/>
            <p14:sldId id="339"/>
          </p14:sldIdLst>
        </p14:section>
        <p14:section name="Прислівник" id="{69B496C9-77B3-4A37-A3EF-B01FA33558BC}">
          <p14:sldIdLst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Прийменник" id="{E4AD1B71-0C67-4ACC-98D2-D4AE8A6E8EC0}">
          <p14:sldIdLst>
            <p14:sldId id="307"/>
            <p14:sldId id="308"/>
            <p14:sldId id="309"/>
          </p14:sldIdLst>
        </p14:section>
        <p14:section name="Сполучник" id="{40AC4543-1129-4149-815B-7E4E20DF2645}">
          <p14:sldIdLst>
            <p14:sldId id="310"/>
            <p14:sldId id="311"/>
            <p14:sldId id="312"/>
          </p14:sldIdLst>
        </p14:section>
        <p14:section name="Частка" id="{8A6401B7-FBDA-4B44-94D5-A5D1F400FFC0}">
          <p14:sldIdLst>
            <p14:sldId id="313"/>
            <p14:sldId id="314"/>
          </p14:sldIdLst>
        </p14:section>
        <p14:section name="Вигук" id="{CDD32FFA-C03B-47CC-BB7C-C1DFA4A047DC}">
          <p14:sldIdLst>
            <p14:sldId id="315"/>
            <p14:sldId id="3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4620" autoAdjust="0"/>
  </p:normalViewPr>
  <p:slideViewPr>
    <p:cSldViewPr>
      <p:cViewPr varScale="1">
        <p:scale>
          <a:sx n="58" d="100"/>
          <a:sy n="58" d="100"/>
        </p:scale>
        <p:origin x="-707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A0D1E-B706-4E2C-BEB4-283D1AFC55E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48A0F-D16E-4699-8B5C-0CFD09BD96F1}">
      <dgm:prSet phldrT="[Текст]" custT="1"/>
      <dgm:spPr/>
      <dgm:t>
        <a:bodyPr/>
        <a:lstStyle/>
        <a:p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Іменник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називає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предмет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явище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хто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ru-RU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?  </a:t>
          </a:r>
          <a:endParaRPr lang="ru-RU" sz="2800" dirty="0"/>
        </a:p>
      </dgm:t>
    </dgm:pt>
    <dgm:pt modelId="{78ACE9CA-6466-452C-93A0-10E1BADFE505}" type="parTrans" cxnId="{2BDFDC68-A292-4E16-8FAE-36E6A5856EA2}">
      <dgm:prSet/>
      <dgm:spPr/>
      <dgm:t>
        <a:bodyPr/>
        <a:lstStyle/>
        <a:p>
          <a:endParaRPr lang="ru-RU"/>
        </a:p>
      </dgm:t>
    </dgm:pt>
    <dgm:pt modelId="{947D93A7-B5BB-4C77-A3B9-73A2C42FEECF}" type="sibTrans" cxnId="{2BDFDC68-A292-4E16-8FAE-36E6A5856EA2}">
      <dgm:prSet/>
      <dgm:spPr/>
      <dgm:t>
        <a:bodyPr/>
        <a:lstStyle/>
        <a:p>
          <a:endParaRPr lang="ru-RU"/>
        </a:p>
      </dgm:t>
    </dgm:pt>
    <dgm:pt modelId="{A2DBAEEE-0187-4F16-B32E-33124EE0CC5C}">
      <dgm:prSet phldrT="[Текст]" custT="1"/>
      <dgm:spPr/>
      <dgm:t>
        <a:bodyPr/>
        <a:lstStyle/>
        <a:p>
          <a:r>
            <a:rPr lang="ru-RU" sz="1600" dirty="0" err="1"/>
            <a:t>назви</a:t>
          </a:r>
          <a:r>
            <a:rPr lang="ru-RU" sz="1600" dirty="0"/>
            <a:t> </a:t>
          </a:r>
          <a:r>
            <a:rPr lang="ru-RU" sz="1600" dirty="0" err="1"/>
            <a:t>істот</a:t>
          </a:r>
          <a:r>
            <a:rPr lang="ru-RU" sz="1600" dirty="0"/>
            <a:t> - </a:t>
          </a:r>
          <a:r>
            <a:rPr lang="ru-RU" sz="1600" dirty="0" err="1">
              <a:solidFill>
                <a:srgbClr val="FF0000"/>
              </a:solidFill>
            </a:rPr>
            <a:t>хто</a:t>
          </a:r>
          <a:r>
            <a:rPr lang="ru-RU" sz="1600" dirty="0">
              <a:solidFill>
                <a:srgbClr val="FF0000"/>
              </a:solidFill>
            </a:rPr>
            <a:t>?    (</a:t>
          </a:r>
          <a:r>
            <a:rPr lang="ru-RU" sz="1600" dirty="0" err="1">
              <a:solidFill>
                <a:srgbClr val="FF0000"/>
              </a:solidFill>
            </a:rPr>
            <a:t>людина</a:t>
          </a:r>
          <a:r>
            <a:rPr lang="ru-RU" sz="1600" dirty="0">
              <a:solidFill>
                <a:srgbClr val="FF0000"/>
              </a:solidFill>
            </a:rPr>
            <a:t>, </a:t>
          </a:r>
          <a:r>
            <a:rPr lang="ru-RU" sz="1600" dirty="0" err="1">
              <a:solidFill>
                <a:srgbClr val="FF0000"/>
              </a:solidFill>
            </a:rPr>
            <a:t>учень</a:t>
          </a:r>
          <a:r>
            <a:rPr lang="ru-RU" sz="1600" dirty="0">
              <a:solidFill>
                <a:srgbClr val="FF0000"/>
              </a:solidFill>
            </a:rPr>
            <a:t>, </a:t>
          </a:r>
          <a:r>
            <a:rPr lang="ru-RU" sz="1600" dirty="0" err="1">
              <a:solidFill>
                <a:srgbClr val="FF0000"/>
              </a:solidFill>
            </a:rPr>
            <a:t>хлопець</a:t>
          </a:r>
          <a:r>
            <a:rPr lang="ru-RU" sz="1600" dirty="0">
              <a:solidFill>
                <a:srgbClr val="FF0000"/>
              </a:solidFill>
            </a:rPr>
            <a:t>, </a:t>
          </a:r>
          <a:r>
            <a:rPr lang="ru-RU" sz="1600" dirty="0" err="1">
              <a:solidFill>
                <a:srgbClr val="FF0000"/>
              </a:solidFill>
            </a:rPr>
            <a:t>кіт</a:t>
          </a:r>
          <a:r>
            <a:rPr lang="ru-RU" sz="1600" dirty="0">
              <a:solidFill>
                <a:srgbClr val="FF0000"/>
              </a:solidFill>
            </a:rPr>
            <a:t>)</a:t>
          </a:r>
        </a:p>
      </dgm:t>
    </dgm:pt>
    <dgm:pt modelId="{97DB0BA2-8036-40A8-8075-C3B8F2E5E34B}" type="parTrans" cxnId="{5618345B-83C1-4865-BEC8-4B362EFF7CDF}">
      <dgm:prSet/>
      <dgm:spPr/>
      <dgm:t>
        <a:bodyPr/>
        <a:lstStyle/>
        <a:p>
          <a:endParaRPr lang="ru-RU"/>
        </a:p>
      </dgm:t>
    </dgm:pt>
    <dgm:pt modelId="{C8239A9F-2B12-47D8-BF61-813F6885A8EF}" type="sibTrans" cxnId="{5618345B-83C1-4865-BEC8-4B362EFF7CDF}">
      <dgm:prSet/>
      <dgm:spPr/>
      <dgm:t>
        <a:bodyPr/>
        <a:lstStyle/>
        <a:p>
          <a:endParaRPr lang="ru-RU"/>
        </a:p>
      </dgm:t>
    </dgm:pt>
    <dgm:pt modelId="{0F58E287-CD26-4848-B775-215B1BEA8657}">
      <dgm:prSet phldrT="[Текст]" custT="1"/>
      <dgm:spPr/>
      <dgm:t>
        <a:bodyPr/>
        <a:lstStyle/>
        <a:p>
          <a:r>
            <a:rPr lang="ru-RU" sz="1600"/>
            <a:t>назви неістот - </a:t>
          </a:r>
          <a:r>
            <a:rPr lang="ru-RU" sz="1600">
              <a:solidFill>
                <a:srgbClr val="FF0000"/>
              </a:solidFill>
            </a:rPr>
            <a:t>що? (дерево, річка, квіти, книга) </a:t>
          </a:r>
        </a:p>
      </dgm:t>
    </dgm:pt>
    <dgm:pt modelId="{E527992A-3DFD-47A6-BC62-F28DB07F96E7}" type="parTrans" cxnId="{9A0E7D4B-DD56-4DD0-B02B-F979FC743120}">
      <dgm:prSet/>
      <dgm:spPr/>
      <dgm:t>
        <a:bodyPr/>
        <a:lstStyle/>
        <a:p>
          <a:endParaRPr lang="ru-RU"/>
        </a:p>
      </dgm:t>
    </dgm:pt>
    <dgm:pt modelId="{491AF661-A823-4507-860E-04E1CCB11583}" type="sibTrans" cxnId="{9A0E7D4B-DD56-4DD0-B02B-F979FC743120}">
      <dgm:prSet/>
      <dgm:spPr/>
      <dgm:t>
        <a:bodyPr/>
        <a:lstStyle/>
        <a:p>
          <a:endParaRPr lang="ru-RU"/>
        </a:p>
      </dgm:t>
    </dgm:pt>
    <dgm:pt modelId="{6F5B83D6-27C0-4E16-85D9-B290FBFA9E48}">
      <dgm:prSet custT="1"/>
      <dgm:spPr/>
      <dgm:t>
        <a:bodyPr/>
        <a:lstStyle/>
        <a:p>
          <a:r>
            <a:rPr lang="ru-RU" sz="1400"/>
            <a:t>Власні назви  (пишуться з великої літери: </a:t>
          </a:r>
          <a:r>
            <a:rPr lang="ru-RU" sz="1400">
              <a:solidFill>
                <a:srgbClr val="FF0000"/>
              </a:solidFill>
            </a:rPr>
            <a:t>Дніпро,  Людмила, Тарас Григорович Шевченко, кінотеатр "Оскар", Національний університет  "Києво-Могилянська академія"</a:t>
          </a:r>
        </a:p>
      </dgm:t>
    </dgm:pt>
    <dgm:pt modelId="{7BC3905F-6683-4B8C-82B3-92CAC0F1DE43}" type="parTrans" cxnId="{5C6A7FDF-9BD5-4913-8F86-21A22B3EC738}">
      <dgm:prSet/>
      <dgm:spPr/>
      <dgm:t>
        <a:bodyPr/>
        <a:lstStyle/>
        <a:p>
          <a:endParaRPr lang="ru-RU"/>
        </a:p>
      </dgm:t>
    </dgm:pt>
    <dgm:pt modelId="{83351B7A-459B-4403-B8C0-FD2B380C1F62}" type="sibTrans" cxnId="{5C6A7FDF-9BD5-4913-8F86-21A22B3EC738}">
      <dgm:prSet/>
      <dgm:spPr/>
      <dgm:t>
        <a:bodyPr/>
        <a:lstStyle/>
        <a:p>
          <a:endParaRPr lang="ru-RU"/>
        </a:p>
      </dgm:t>
    </dgm:pt>
    <dgm:pt modelId="{71FBEA94-8A60-470F-AC0C-0A8956426E38}">
      <dgm:prSet custT="1"/>
      <dgm:spPr/>
      <dgm:t>
        <a:bodyPr/>
        <a:lstStyle/>
        <a:p>
          <a:r>
            <a:rPr lang="ru-RU" sz="1400" dirty="0" err="1"/>
            <a:t>Загальні</a:t>
          </a:r>
          <a:r>
            <a:rPr lang="ru-RU" sz="1400" dirty="0"/>
            <a:t> </a:t>
          </a:r>
          <a:r>
            <a:rPr lang="ru-RU" sz="1400" dirty="0" err="1"/>
            <a:t>назви</a:t>
          </a:r>
          <a:r>
            <a:rPr lang="ru-RU" sz="1400" dirty="0"/>
            <a:t>   </a:t>
          </a:r>
        </a:p>
        <a:p>
          <a:r>
            <a:rPr lang="ru-RU" sz="1400" dirty="0"/>
            <a:t>(</a:t>
          </a:r>
          <a:r>
            <a:rPr lang="ru-RU" sz="1400" dirty="0" err="1"/>
            <a:t>пишуться</a:t>
          </a:r>
          <a:r>
            <a:rPr lang="ru-RU" sz="1400" dirty="0"/>
            <a:t> з </a:t>
          </a:r>
          <a:r>
            <a:rPr lang="ru-RU" sz="1400" dirty="0" err="1"/>
            <a:t>маленької</a:t>
          </a:r>
          <a:r>
            <a:rPr lang="ru-RU" sz="1400" dirty="0"/>
            <a:t> </a:t>
          </a:r>
          <a:r>
            <a:rPr lang="ru-RU" sz="1400" dirty="0" err="1"/>
            <a:t>літери</a:t>
          </a:r>
          <a:r>
            <a:rPr lang="ru-RU" sz="1400" dirty="0"/>
            <a:t>: </a:t>
          </a:r>
          <a:r>
            <a:rPr lang="ru-RU" sz="1400" dirty="0" err="1">
              <a:solidFill>
                <a:srgbClr val="FF0000"/>
              </a:solidFill>
            </a:rPr>
            <a:t>річка</a:t>
          </a:r>
          <a:r>
            <a:rPr lang="ru-RU" sz="1400" dirty="0">
              <a:solidFill>
                <a:srgbClr val="FF0000"/>
              </a:solidFill>
            </a:rPr>
            <a:t>, </a:t>
          </a:r>
          <a:r>
            <a:rPr lang="ru-RU" sz="1400" dirty="0" err="1">
              <a:solidFill>
                <a:srgbClr val="FF0000"/>
              </a:solidFill>
            </a:rPr>
            <a:t>кінотеатр</a:t>
          </a:r>
          <a:r>
            <a:rPr lang="ru-RU" sz="1400" dirty="0">
              <a:solidFill>
                <a:srgbClr val="FF0000"/>
              </a:solidFill>
            </a:rPr>
            <a:t>, </a:t>
          </a:r>
          <a:r>
            <a:rPr lang="ru-RU" sz="1400" dirty="0" err="1">
              <a:solidFill>
                <a:srgbClr val="FF0000"/>
              </a:solidFill>
            </a:rPr>
            <a:t>університет</a:t>
          </a:r>
          <a:r>
            <a:rPr lang="ru-RU" sz="1400" dirty="0">
              <a:solidFill>
                <a:srgbClr val="FF0000"/>
              </a:solidFill>
            </a:rPr>
            <a:t>, школа)</a:t>
          </a:r>
        </a:p>
      </dgm:t>
    </dgm:pt>
    <dgm:pt modelId="{83F1F09D-BBBD-4CFF-84E8-ED45A0850DEE}" type="parTrans" cxnId="{AFD76831-8C59-4F51-B7E2-0B89685E590A}">
      <dgm:prSet/>
      <dgm:spPr/>
      <dgm:t>
        <a:bodyPr/>
        <a:lstStyle/>
        <a:p>
          <a:endParaRPr lang="ru-RU"/>
        </a:p>
      </dgm:t>
    </dgm:pt>
    <dgm:pt modelId="{AE8135C3-8773-4F67-A97A-356BF59391FA}" type="sibTrans" cxnId="{AFD76831-8C59-4F51-B7E2-0B89685E590A}">
      <dgm:prSet/>
      <dgm:spPr/>
      <dgm:t>
        <a:bodyPr/>
        <a:lstStyle/>
        <a:p>
          <a:endParaRPr lang="ru-RU"/>
        </a:p>
      </dgm:t>
    </dgm:pt>
    <dgm:pt modelId="{3CD6E91A-DBAF-4FF7-AD2F-9C0C46484682}" type="pres">
      <dgm:prSet presAssocID="{9C2A0D1E-B706-4E2C-BEB4-283D1AFC55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E100EB-2E1D-450E-8445-1D1E93B91CD4}" type="pres">
      <dgm:prSet presAssocID="{76948A0F-D16E-4699-8B5C-0CFD09BD96F1}" presName="hierRoot1" presStyleCnt="0">
        <dgm:presLayoutVars>
          <dgm:hierBranch val="init"/>
        </dgm:presLayoutVars>
      </dgm:prSet>
      <dgm:spPr/>
    </dgm:pt>
    <dgm:pt modelId="{49B124F8-48D0-4D97-AFB9-E4D8D5AD5313}" type="pres">
      <dgm:prSet presAssocID="{76948A0F-D16E-4699-8B5C-0CFD09BD96F1}" presName="rootComposite1" presStyleCnt="0"/>
      <dgm:spPr/>
    </dgm:pt>
    <dgm:pt modelId="{E43F89AC-6B84-4795-98C8-CB4132BFD76A}" type="pres">
      <dgm:prSet presAssocID="{76948A0F-D16E-4699-8B5C-0CFD09BD96F1}" presName="rootText1" presStyleLbl="node0" presStyleIdx="0" presStyleCnt="1" custScaleX="463479" custScaleY="203594" custLinFactY="-84495" custLinFactNeighborX="-848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2AFFA2-31AA-4F61-BD5B-8B6CD5679CEB}" type="pres">
      <dgm:prSet presAssocID="{76948A0F-D16E-4699-8B5C-0CFD09BD96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D8C19E-2971-4258-966F-0A3372ADA014}" type="pres">
      <dgm:prSet presAssocID="{76948A0F-D16E-4699-8B5C-0CFD09BD96F1}" presName="hierChild2" presStyleCnt="0"/>
      <dgm:spPr/>
    </dgm:pt>
    <dgm:pt modelId="{8E5DADD0-0650-430F-95E3-FB8BA3CB16B0}" type="pres">
      <dgm:prSet presAssocID="{97DB0BA2-8036-40A8-8075-C3B8F2E5E34B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4DAC683-18EC-47FF-B9B2-01B726EAA335}" type="pres">
      <dgm:prSet presAssocID="{A2DBAEEE-0187-4F16-B32E-33124EE0CC5C}" presName="hierRoot2" presStyleCnt="0">
        <dgm:presLayoutVars>
          <dgm:hierBranch val="init"/>
        </dgm:presLayoutVars>
      </dgm:prSet>
      <dgm:spPr/>
    </dgm:pt>
    <dgm:pt modelId="{38F24DCC-3445-4350-9478-98B8869DE29A}" type="pres">
      <dgm:prSet presAssocID="{A2DBAEEE-0187-4F16-B32E-33124EE0CC5C}" presName="rootComposite" presStyleCnt="0"/>
      <dgm:spPr/>
    </dgm:pt>
    <dgm:pt modelId="{39D3B205-44EC-41A5-AAEB-9C452068C28E}" type="pres">
      <dgm:prSet presAssocID="{A2DBAEEE-0187-4F16-B32E-33124EE0CC5C}" presName="rootText" presStyleLbl="node2" presStyleIdx="0" presStyleCnt="4" custScaleY="203062" custLinFactNeighborX="-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205E2-A518-407A-B5D6-37AC9E5FB9B6}" type="pres">
      <dgm:prSet presAssocID="{A2DBAEEE-0187-4F16-B32E-33124EE0CC5C}" presName="rootConnector" presStyleLbl="node2" presStyleIdx="0" presStyleCnt="4"/>
      <dgm:spPr/>
      <dgm:t>
        <a:bodyPr/>
        <a:lstStyle/>
        <a:p>
          <a:endParaRPr lang="ru-RU"/>
        </a:p>
      </dgm:t>
    </dgm:pt>
    <dgm:pt modelId="{AB210A14-E85C-4180-BF2F-5B1B47DFCC17}" type="pres">
      <dgm:prSet presAssocID="{A2DBAEEE-0187-4F16-B32E-33124EE0CC5C}" presName="hierChild4" presStyleCnt="0"/>
      <dgm:spPr/>
    </dgm:pt>
    <dgm:pt modelId="{C8ADD027-92D6-4EA1-9F85-557F21D4365D}" type="pres">
      <dgm:prSet presAssocID="{A2DBAEEE-0187-4F16-B32E-33124EE0CC5C}" presName="hierChild5" presStyleCnt="0"/>
      <dgm:spPr/>
    </dgm:pt>
    <dgm:pt modelId="{A73ABCE0-62FC-4849-8278-62708508A688}" type="pres">
      <dgm:prSet presAssocID="{E527992A-3DFD-47A6-BC62-F28DB07F96E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425DE2E-691D-4113-9863-7479E32A0E63}" type="pres">
      <dgm:prSet presAssocID="{0F58E287-CD26-4848-B775-215B1BEA8657}" presName="hierRoot2" presStyleCnt="0">
        <dgm:presLayoutVars>
          <dgm:hierBranch val="init"/>
        </dgm:presLayoutVars>
      </dgm:prSet>
      <dgm:spPr/>
    </dgm:pt>
    <dgm:pt modelId="{571466CB-97DC-49DE-A85F-B0BE32F5428B}" type="pres">
      <dgm:prSet presAssocID="{0F58E287-CD26-4848-B775-215B1BEA8657}" presName="rootComposite" presStyleCnt="0"/>
      <dgm:spPr/>
    </dgm:pt>
    <dgm:pt modelId="{2EE6EA35-87D7-4301-B9CA-7368DDF7D43E}" type="pres">
      <dgm:prSet presAssocID="{0F58E287-CD26-4848-B775-215B1BEA8657}" presName="rootText" presStyleLbl="node2" presStyleIdx="1" presStyleCnt="4" custScaleY="195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E3298-4FCB-41D7-A47F-C5BAEB7F8E35}" type="pres">
      <dgm:prSet presAssocID="{0F58E287-CD26-4848-B775-215B1BEA8657}" presName="rootConnector" presStyleLbl="node2" presStyleIdx="1" presStyleCnt="4"/>
      <dgm:spPr/>
      <dgm:t>
        <a:bodyPr/>
        <a:lstStyle/>
        <a:p>
          <a:endParaRPr lang="ru-RU"/>
        </a:p>
      </dgm:t>
    </dgm:pt>
    <dgm:pt modelId="{EDA24E81-B0AC-4A63-A85F-AED9DDAB3543}" type="pres">
      <dgm:prSet presAssocID="{0F58E287-CD26-4848-B775-215B1BEA8657}" presName="hierChild4" presStyleCnt="0"/>
      <dgm:spPr/>
    </dgm:pt>
    <dgm:pt modelId="{88DF6697-4A7E-4319-9554-0489C1E6EADE}" type="pres">
      <dgm:prSet presAssocID="{0F58E287-CD26-4848-B775-215B1BEA8657}" presName="hierChild5" presStyleCnt="0"/>
      <dgm:spPr/>
    </dgm:pt>
    <dgm:pt modelId="{D48D3656-5DBC-4DE6-A4E0-46C9669C0254}" type="pres">
      <dgm:prSet presAssocID="{7BC3905F-6683-4B8C-82B3-92CAC0F1DE4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8E5E55B-646F-4F60-945E-21B9D045D07F}" type="pres">
      <dgm:prSet presAssocID="{6F5B83D6-27C0-4E16-85D9-B290FBFA9E48}" presName="hierRoot2" presStyleCnt="0">
        <dgm:presLayoutVars>
          <dgm:hierBranch val="init"/>
        </dgm:presLayoutVars>
      </dgm:prSet>
      <dgm:spPr/>
    </dgm:pt>
    <dgm:pt modelId="{A6B043C6-B14A-47A6-919C-B447ACF3DB1F}" type="pres">
      <dgm:prSet presAssocID="{6F5B83D6-27C0-4E16-85D9-B290FBFA9E48}" presName="rootComposite" presStyleCnt="0"/>
      <dgm:spPr/>
    </dgm:pt>
    <dgm:pt modelId="{8AFF2A77-7659-4D26-B9D8-923C5BB9F29E}" type="pres">
      <dgm:prSet presAssocID="{6F5B83D6-27C0-4E16-85D9-B290FBFA9E48}" presName="rootText" presStyleLbl="node2" presStyleIdx="2" presStyleCnt="4" custScaleX="133100" custScaleY="260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7B6C22-E564-4B42-9450-24F14B75AFBA}" type="pres">
      <dgm:prSet presAssocID="{6F5B83D6-27C0-4E16-85D9-B290FBFA9E48}" presName="rootConnector" presStyleLbl="node2" presStyleIdx="2" presStyleCnt="4"/>
      <dgm:spPr/>
      <dgm:t>
        <a:bodyPr/>
        <a:lstStyle/>
        <a:p>
          <a:endParaRPr lang="ru-RU"/>
        </a:p>
      </dgm:t>
    </dgm:pt>
    <dgm:pt modelId="{DA617602-B7EA-4B1A-BBD0-F6549EC0AB93}" type="pres">
      <dgm:prSet presAssocID="{6F5B83D6-27C0-4E16-85D9-B290FBFA9E48}" presName="hierChild4" presStyleCnt="0"/>
      <dgm:spPr/>
    </dgm:pt>
    <dgm:pt modelId="{E059FB25-0250-486F-B293-1CF522A67186}" type="pres">
      <dgm:prSet presAssocID="{6F5B83D6-27C0-4E16-85D9-B290FBFA9E48}" presName="hierChild5" presStyleCnt="0"/>
      <dgm:spPr/>
    </dgm:pt>
    <dgm:pt modelId="{D2EE1300-2777-4543-8C61-1161AE6ADF08}" type="pres">
      <dgm:prSet presAssocID="{83F1F09D-BBBD-4CFF-84E8-ED45A0850DE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41296AA-9289-4782-A92D-C9E2FC7C50DA}" type="pres">
      <dgm:prSet presAssocID="{71FBEA94-8A60-470F-AC0C-0A8956426E38}" presName="hierRoot2" presStyleCnt="0">
        <dgm:presLayoutVars>
          <dgm:hierBranch val="init"/>
        </dgm:presLayoutVars>
      </dgm:prSet>
      <dgm:spPr/>
    </dgm:pt>
    <dgm:pt modelId="{E9ED5764-BAA4-43CF-BC11-BF89FFA49D25}" type="pres">
      <dgm:prSet presAssocID="{71FBEA94-8A60-470F-AC0C-0A8956426E38}" presName="rootComposite" presStyleCnt="0"/>
      <dgm:spPr/>
    </dgm:pt>
    <dgm:pt modelId="{C715B552-6023-4D88-8AA1-2808D54B7D5C}" type="pres">
      <dgm:prSet presAssocID="{71FBEA94-8A60-470F-AC0C-0A8956426E38}" presName="rootText" presStyleLbl="node2" presStyleIdx="3" presStyleCnt="4" custScaleX="111002" custScaleY="262746" custLinFactNeighborX="8827" custLinFactNeighborY="-2878">
        <dgm:presLayoutVars>
          <dgm:chPref val="3"/>
        </dgm:presLayoutVars>
      </dgm:prSet>
      <dgm:spPr>
        <a:prstGeom prst="callout2">
          <a:avLst/>
        </a:prstGeom>
      </dgm:spPr>
      <dgm:t>
        <a:bodyPr/>
        <a:lstStyle/>
        <a:p>
          <a:endParaRPr lang="ru-RU"/>
        </a:p>
      </dgm:t>
    </dgm:pt>
    <dgm:pt modelId="{8592ECB3-00E6-4978-BDF5-EA817C546467}" type="pres">
      <dgm:prSet presAssocID="{71FBEA94-8A60-470F-AC0C-0A8956426E38}" presName="rootConnector" presStyleLbl="node2" presStyleIdx="3" presStyleCnt="4"/>
      <dgm:spPr/>
      <dgm:t>
        <a:bodyPr/>
        <a:lstStyle/>
        <a:p>
          <a:endParaRPr lang="ru-RU"/>
        </a:p>
      </dgm:t>
    </dgm:pt>
    <dgm:pt modelId="{F6C0F114-70F4-4E6B-9DEC-D8C251FF02B3}" type="pres">
      <dgm:prSet presAssocID="{71FBEA94-8A60-470F-AC0C-0A8956426E38}" presName="hierChild4" presStyleCnt="0"/>
      <dgm:spPr/>
    </dgm:pt>
    <dgm:pt modelId="{3C51B795-1175-445A-ADF7-4B25E6DC4731}" type="pres">
      <dgm:prSet presAssocID="{71FBEA94-8A60-470F-AC0C-0A8956426E38}" presName="hierChild5" presStyleCnt="0"/>
      <dgm:spPr/>
    </dgm:pt>
    <dgm:pt modelId="{944E5798-5EC0-47B5-9D78-F836AEFABF78}" type="pres">
      <dgm:prSet presAssocID="{76948A0F-D16E-4699-8B5C-0CFD09BD96F1}" presName="hierChild3" presStyleCnt="0"/>
      <dgm:spPr/>
    </dgm:pt>
  </dgm:ptLst>
  <dgm:cxnLst>
    <dgm:cxn modelId="{5618345B-83C1-4865-BEC8-4B362EFF7CDF}" srcId="{76948A0F-D16E-4699-8B5C-0CFD09BD96F1}" destId="{A2DBAEEE-0187-4F16-B32E-33124EE0CC5C}" srcOrd="0" destOrd="0" parTransId="{97DB0BA2-8036-40A8-8075-C3B8F2E5E34B}" sibTransId="{C8239A9F-2B12-47D8-BF61-813F6885A8EF}"/>
    <dgm:cxn modelId="{CA15B56D-F0E3-4E16-826A-1D5532C354BD}" type="presOf" srcId="{76948A0F-D16E-4699-8B5C-0CFD09BD96F1}" destId="{E43F89AC-6B84-4795-98C8-CB4132BFD76A}" srcOrd="0" destOrd="0" presId="urn:microsoft.com/office/officeart/2005/8/layout/orgChart1"/>
    <dgm:cxn modelId="{27CB98FF-1993-45B9-B553-157646513A15}" type="presOf" srcId="{76948A0F-D16E-4699-8B5C-0CFD09BD96F1}" destId="{812AFFA2-31AA-4F61-BD5B-8B6CD5679CEB}" srcOrd="1" destOrd="0" presId="urn:microsoft.com/office/officeart/2005/8/layout/orgChart1"/>
    <dgm:cxn modelId="{C354D0A5-FC89-4E6F-8FFF-ACBD3568ABD4}" type="presOf" srcId="{A2DBAEEE-0187-4F16-B32E-33124EE0CC5C}" destId="{3CE205E2-A518-407A-B5D6-37AC9E5FB9B6}" srcOrd="1" destOrd="0" presId="urn:microsoft.com/office/officeart/2005/8/layout/orgChart1"/>
    <dgm:cxn modelId="{9A0E7D4B-DD56-4DD0-B02B-F979FC743120}" srcId="{76948A0F-D16E-4699-8B5C-0CFD09BD96F1}" destId="{0F58E287-CD26-4848-B775-215B1BEA8657}" srcOrd="1" destOrd="0" parTransId="{E527992A-3DFD-47A6-BC62-F28DB07F96E7}" sibTransId="{491AF661-A823-4507-860E-04E1CCB11583}"/>
    <dgm:cxn modelId="{2BDFDC68-A292-4E16-8FAE-36E6A5856EA2}" srcId="{9C2A0D1E-B706-4E2C-BEB4-283D1AFC55EE}" destId="{76948A0F-D16E-4699-8B5C-0CFD09BD96F1}" srcOrd="0" destOrd="0" parTransId="{78ACE9CA-6466-452C-93A0-10E1BADFE505}" sibTransId="{947D93A7-B5BB-4C77-A3B9-73A2C42FEECF}"/>
    <dgm:cxn modelId="{87C74C6E-C4D5-410C-BC2B-C4D71A6A3B51}" type="presOf" srcId="{E527992A-3DFD-47A6-BC62-F28DB07F96E7}" destId="{A73ABCE0-62FC-4849-8278-62708508A688}" srcOrd="0" destOrd="0" presId="urn:microsoft.com/office/officeart/2005/8/layout/orgChart1"/>
    <dgm:cxn modelId="{31F1AE77-EFD9-4DFE-98CD-2DAEA98CA8A3}" type="presOf" srcId="{83F1F09D-BBBD-4CFF-84E8-ED45A0850DEE}" destId="{D2EE1300-2777-4543-8C61-1161AE6ADF08}" srcOrd="0" destOrd="0" presId="urn:microsoft.com/office/officeart/2005/8/layout/orgChart1"/>
    <dgm:cxn modelId="{E2B1583F-5139-44E1-B3E8-074EB0B4B994}" type="presOf" srcId="{9C2A0D1E-B706-4E2C-BEB4-283D1AFC55EE}" destId="{3CD6E91A-DBAF-4FF7-AD2F-9C0C46484682}" srcOrd="0" destOrd="0" presId="urn:microsoft.com/office/officeart/2005/8/layout/orgChart1"/>
    <dgm:cxn modelId="{69EC3D3B-E239-4B5D-87FE-1DA221DADCC1}" type="presOf" srcId="{0F58E287-CD26-4848-B775-215B1BEA8657}" destId="{069E3298-4FCB-41D7-A47F-C5BAEB7F8E35}" srcOrd="1" destOrd="0" presId="urn:microsoft.com/office/officeart/2005/8/layout/orgChart1"/>
    <dgm:cxn modelId="{844DDC58-BEB8-4508-8B92-F3D893E30D2C}" type="presOf" srcId="{71FBEA94-8A60-470F-AC0C-0A8956426E38}" destId="{8592ECB3-00E6-4978-BDF5-EA817C546467}" srcOrd="1" destOrd="0" presId="urn:microsoft.com/office/officeart/2005/8/layout/orgChart1"/>
    <dgm:cxn modelId="{EB29341B-87D2-43EF-9F7E-A2B7103EC3C4}" type="presOf" srcId="{0F58E287-CD26-4848-B775-215B1BEA8657}" destId="{2EE6EA35-87D7-4301-B9CA-7368DDF7D43E}" srcOrd="0" destOrd="0" presId="urn:microsoft.com/office/officeart/2005/8/layout/orgChart1"/>
    <dgm:cxn modelId="{F78BC768-F8BB-4423-AFFF-77020F102517}" type="presOf" srcId="{A2DBAEEE-0187-4F16-B32E-33124EE0CC5C}" destId="{39D3B205-44EC-41A5-AAEB-9C452068C28E}" srcOrd="0" destOrd="0" presId="urn:microsoft.com/office/officeart/2005/8/layout/orgChart1"/>
    <dgm:cxn modelId="{BB9AC8A2-1CC8-4523-8F5E-ECD1F375CC0E}" type="presOf" srcId="{6F5B83D6-27C0-4E16-85D9-B290FBFA9E48}" destId="{A97B6C22-E564-4B42-9450-24F14B75AFBA}" srcOrd="1" destOrd="0" presId="urn:microsoft.com/office/officeart/2005/8/layout/orgChart1"/>
    <dgm:cxn modelId="{5C6A7FDF-9BD5-4913-8F86-21A22B3EC738}" srcId="{76948A0F-D16E-4699-8B5C-0CFD09BD96F1}" destId="{6F5B83D6-27C0-4E16-85D9-B290FBFA9E48}" srcOrd="2" destOrd="0" parTransId="{7BC3905F-6683-4B8C-82B3-92CAC0F1DE43}" sibTransId="{83351B7A-459B-4403-B8C0-FD2B380C1F62}"/>
    <dgm:cxn modelId="{45F30CC8-75B6-41BC-BB1C-958F7503B695}" type="presOf" srcId="{97DB0BA2-8036-40A8-8075-C3B8F2E5E34B}" destId="{8E5DADD0-0650-430F-95E3-FB8BA3CB16B0}" srcOrd="0" destOrd="0" presId="urn:microsoft.com/office/officeart/2005/8/layout/orgChart1"/>
    <dgm:cxn modelId="{AFD76831-8C59-4F51-B7E2-0B89685E590A}" srcId="{76948A0F-D16E-4699-8B5C-0CFD09BD96F1}" destId="{71FBEA94-8A60-470F-AC0C-0A8956426E38}" srcOrd="3" destOrd="0" parTransId="{83F1F09D-BBBD-4CFF-84E8-ED45A0850DEE}" sibTransId="{AE8135C3-8773-4F67-A97A-356BF59391FA}"/>
    <dgm:cxn modelId="{CA4742C7-8210-4A28-B4EB-CBEF3934C526}" type="presOf" srcId="{71FBEA94-8A60-470F-AC0C-0A8956426E38}" destId="{C715B552-6023-4D88-8AA1-2808D54B7D5C}" srcOrd="0" destOrd="0" presId="urn:microsoft.com/office/officeart/2005/8/layout/orgChart1"/>
    <dgm:cxn modelId="{F9553535-4DAD-4FD8-ACD0-4E43C2AFAD17}" type="presOf" srcId="{6F5B83D6-27C0-4E16-85D9-B290FBFA9E48}" destId="{8AFF2A77-7659-4D26-B9D8-923C5BB9F29E}" srcOrd="0" destOrd="0" presId="urn:microsoft.com/office/officeart/2005/8/layout/orgChart1"/>
    <dgm:cxn modelId="{D028E9A1-588A-4F05-A28C-D7ED1CC4990E}" type="presOf" srcId="{7BC3905F-6683-4B8C-82B3-92CAC0F1DE43}" destId="{D48D3656-5DBC-4DE6-A4E0-46C9669C0254}" srcOrd="0" destOrd="0" presId="urn:microsoft.com/office/officeart/2005/8/layout/orgChart1"/>
    <dgm:cxn modelId="{80B0C24B-FB8B-47E0-BC84-495BACDB8786}" type="presParOf" srcId="{3CD6E91A-DBAF-4FF7-AD2F-9C0C46484682}" destId="{E3E100EB-2E1D-450E-8445-1D1E93B91CD4}" srcOrd="0" destOrd="0" presId="urn:microsoft.com/office/officeart/2005/8/layout/orgChart1"/>
    <dgm:cxn modelId="{97F4E74D-853F-4869-9E2D-64459C3CD03D}" type="presParOf" srcId="{E3E100EB-2E1D-450E-8445-1D1E93B91CD4}" destId="{49B124F8-48D0-4D97-AFB9-E4D8D5AD5313}" srcOrd="0" destOrd="0" presId="urn:microsoft.com/office/officeart/2005/8/layout/orgChart1"/>
    <dgm:cxn modelId="{73598794-DC2F-4770-8D61-F423AB8F4921}" type="presParOf" srcId="{49B124F8-48D0-4D97-AFB9-E4D8D5AD5313}" destId="{E43F89AC-6B84-4795-98C8-CB4132BFD76A}" srcOrd="0" destOrd="0" presId="urn:microsoft.com/office/officeart/2005/8/layout/orgChart1"/>
    <dgm:cxn modelId="{525AC703-BE3E-4B69-8ECB-F55234F70CAF}" type="presParOf" srcId="{49B124F8-48D0-4D97-AFB9-E4D8D5AD5313}" destId="{812AFFA2-31AA-4F61-BD5B-8B6CD5679CEB}" srcOrd="1" destOrd="0" presId="urn:microsoft.com/office/officeart/2005/8/layout/orgChart1"/>
    <dgm:cxn modelId="{922720B9-68C9-4458-906A-3787C1DFBB16}" type="presParOf" srcId="{E3E100EB-2E1D-450E-8445-1D1E93B91CD4}" destId="{A1D8C19E-2971-4258-966F-0A3372ADA014}" srcOrd="1" destOrd="0" presId="urn:microsoft.com/office/officeart/2005/8/layout/orgChart1"/>
    <dgm:cxn modelId="{67BD4EAD-17BF-490F-BC29-74E6AD164E93}" type="presParOf" srcId="{A1D8C19E-2971-4258-966F-0A3372ADA014}" destId="{8E5DADD0-0650-430F-95E3-FB8BA3CB16B0}" srcOrd="0" destOrd="0" presId="urn:microsoft.com/office/officeart/2005/8/layout/orgChart1"/>
    <dgm:cxn modelId="{F1EF5109-31DB-4CF8-AAA2-CE8C90B6A91A}" type="presParOf" srcId="{A1D8C19E-2971-4258-966F-0A3372ADA014}" destId="{B4DAC683-18EC-47FF-B9B2-01B726EAA335}" srcOrd="1" destOrd="0" presId="urn:microsoft.com/office/officeart/2005/8/layout/orgChart1"/>
    <dgm:cxn modelId="{692D9D60-C572-4560-AD51-B3293B2C1281}" type="presParOf" srcId="{B4DAC683-18EC-47FF-B9B2-01B726EAA335}" destId="{38F24DCC-3445-4350-9478-98B8869DE29A}" srcOrd="0" destOrd="0" presId="urn:microsoft.com/office/officeart/2005/8/layout/orgChart1"/>
    <dgm:cxn modelId="{5451DAF8-8306-4DEE-B64B-A9664D10372F}" type="presParOf" srcId="{38F24DCC-3445-4350-9478-98B8869DE29A}" destId="{39D3B205-44EC-41A5-AAEB-9C452068C28E}" srcOrd="0" destOrd="0" presId="urn:microsoft.com/office/officeart/2005/8/layout/orgChart1"/>
    <dgm:cxn modelId="{275120CB-81BC-4A30-8493-20A56DACA6E5}" type="presParOf" srcId="{38F24DCC-3445-4350-9478-98B8869DE29A}" destId="{3CE205E2-A518-407A-B5D6-37AC9E5FB9B6}" srcOrd="1" destOrd="0" presId="urn:microsoft.com/office/officeart/2005/8/layout/orgChart1"/>
    <dgm:cxn modelId="{234368F0-70F5-4F7E-BE65-655FD0BFAA49}" type="presParOf" srcId="{B4DAC683-18EC-47FF-B9B2-01B726EAA335}" destId="{AB210A14-E85C-4180-BF2F-5B1B47DFCC17}" srcOrd="1" destOrd="0" presId="urn:microsoft.com/office/officeart/2005/8/layout/orgChart1"/>
    <dgm:cxn modelId="{D003056B-0259-4BE9-A406-8265ED8ACDC7}" type="presParOf" srcId="{B4DAC683-18EC-47FF-B9B2-01B726EAA335}" destId="{C8ADD027-92D6-4EA1-9F85-557F21D4365D}" srcOrd="2" destOrd="0" presId="urn:microsoft.com/office/officeart/2005/8/layout/orgChart1"/>
    <dgm:cxn modelId="{180BB07E-DD08-486B-B97B-C9FE25C2F3B3}" type="presParOf" srcId="{A1D8C19E-2971-4258-966F-0A3372ADA014}" destId="{A73ABCE0-62FC-4849-8278-62708508A688}" srcOrd="2" destOrd="0" presId="urn:microsoft.com/office/officeart/2005/8/layout/orgChart1"/>
    <dgm:cxn modelId="{FBDCC300-372A-4AD2-854C-CF447F043BF2}" type="presParOf" srcId="{A1D8C19E-2971-4258-966F-0A3372ADA014}" destId="{0425DE2E-691D-4113-9863-7479E32A0E63}" srcOrd="3" destOrd="0" presId="urn:microsoft.com/office/officeart/2005/8/layout/orgChart1"/>
    <dgm:cxn modelId="{F6D21AB5-F9EB-4F89-8ED1-8BC3434959D1}" type="presParOf" srcId="{0425DE2E-691D-4113-9863-7479E32A0E63}" destId="{571466CB-97DC-49DE-A85F-B0BE32F5428B}" srcOrd="0" destOrd="0" presId="urn:microsoft.com/office/officeart/2005/8/layout/orgChart1"/>
    <dgm:cxn modelId="{C32D06CD-ED27-45AA-A857-B04D0EF3F3B9}" type="presParOf" srcId="{571466CB-97DC-49DE-A85F-B0BE32F5428B}" destId="{2EE6EA35-87D7-4301-B9CA-7368DDF7D43E}" srcOrd="0" destOrd="0" presId="urn:microsoft.com/office/officeart/2005/8/layout/orgChart1"/>
    <dgm:cxn modelId="{2DFA01E7-6AEB-468F-A1F2-F26830C9AD45}" type="presParOf" srcId="{571466CB-97DC-49DE-A85F-B0BE32F5428B}" destId="{069E3298-4FCB-41D7-A47F-C5BAEB7F8E35}" srcOrd="1" destOrd="0" presId="urn:microsoft.com/office/officeart/2005/8/layout/orgChart1"/>
    <dgm:cxn modelId="{416C4962-1F41-4F2F-A659-0173A18EC9C5}" type="presParOf" srcId="{0425DE2E-691D-4113-9863-7479E32A0E63}" destId="{EDA24E81-B0AC-4A63-A85F-AED9DDAB3543}" srcOrd="1" destOrd="0" presId="urn:microsoft.com/office/officeart/2005/8/layout/orgChart1"/>
    <dgm:cxn modelId="{913F6454-80D1-4481-8309-90E129210171}" type="presParOf" srcId="{0425DE2E-691D-4113-9863-7479E32A0E63}" destId="{88DF6697-4A7E-4319-9554-0489C1E6EADE}" srcOrd="2" destOrd="0" presId="urn:microsoft.com/office/officeart/2005/8/layout/orgChart1"/>
    <dgm:cxn modelId="{399947B9-995B-42A7-B921-BAB62A1BC6D4}" type="presParOf" srcId="{A1D8C19E-2971-4258-966F-0A3372ADA014}" destId="{D48D3656-5DBC-4DE6-A4E0-46C9669C0254}" srcOrd="4" destOrd="0" presId="urn:microsoft.com/office/officeart/2005/8/layout/orgChart1"/>
    <dgm:cxn modelId="{9DCA07F6-CF0E-4C88-917A-9DF0B9B61C94}" type="presParOf" srcId="{A1D8C19E-2971-4258-966F-0A3372ADA014}" destId="{18E5E55B-646F-4F60-945E-21B9D045D07F}" srcOrd="5" destOrd="0" presId="urn:microsoft.com/office/officeart/2005/8/layout/orgChart1"/>
    <dgm:cxn modelId="{CC347CB3-2D2F-4FE6-8D85-90356EA95188}" type="presParOf" srcId="{18E5E55B-646F-4F60-945E-21B9D045D07F}" destId="{A6B043C6-B14A-47A6-919C-B447ACF3DB1F}" srcOrd="0" destOrd="0" presId="urn:microsoft.com/office/officeart/2005/8/layout/orgChart1"/>
    <dgm:cxn modelId="{35D61062-CD8B-4BB5-A29D-AD140BC97FFC}" type="presParOf" srcId="{A6B043C6-B14A-47A6-919C-B447ACF3DB1F}" destId="{8AFF2A77-7659-4D26-B9D8-923C5BB9F29E}" srcOrd="0" destOrd="0" presId="urn:microsoft.com/office/officeart/2005/8/layout/orgChart1"/>
    <dgm:cxn modelId="{DA9FFD2B-0E53-4FDB-AB72-112800615D93}" type="presParOf" srcId="{A6B043C6-B14A-47A6-919C-B447ACF3DB1F}" destId="{A97B6C22-E564-4B42-9450-24F14B75AFBA}" srcOrd="1" destOrd="0" presId="urn:microsoft.com/office/officeart/2005/8/layout/orgChart1"/>
    <dgm:cxn modelId="{C5D2F5A5-80C8-44F4-9EE9-CD353753F2F1}" type="presParOf" srcId="{18E5E55B-646F-4F60-945E-21B9D045D07F}" destId="{DA617602-B7EA-4B1A-BBD0-F6549EC0AB93}" srcOrd="1" destOrd="0" presId="urn:microsoft.com/office/officeart/2005/8/layout/orgChart1"/>
    <dgm:cxn modelId="{9AABABBC-4F24-4B53-AF10-6D74A18C1E2F}" type="presParOf" srcId="{18E5E55B-646F-4F60-945E-21B9D045D07F}" destId="{E059FB25-0250-486F-B293-1CF522A67186}" srcOrd="2" destOrd="0" presId="urn:microsoft.com/office/officeart/2005/8/layout/orgChart1"/>
    <dgm:cxn modelId="{A80DF417-DFD7-4FFB-802F-7AEC2EEDF444}" type="presParOf" srcId="{A1D8C19E-2971-4258-966F-0A3372ADA014}" destId="{D2EE1300-2777-4543-8C61-1161AE6ADF08}" srcOrd="6" destOrd="0" presId="urn:microsoft.com/office/officeart/2005/8/layout/orgChart1"/>
    <dgm:cxn modelId="{97CC2A70-807D-400B-B3C8-84633484B95B}" type="presParOf" srcId="{A1D8C19E-2971-4258-966F-0A3372ADA014}" destId="{C41296AA-9289-4782-A92D-C9E2FC7C50DA}" srcOrd="7" destOrd="0" presId="urn:microsoft.com/office/officeart/2005/8/layout/orgChart1"/>
    <dgm:cxn modelId="{E5582350-5009-45DE-A392-5021C19D97FC}" type="presParOf" srcId="{C41296AA-9289-4782-A92D-C9E2FC7C50DA}" destId="{E9ED5764-BAA4-43CF-BC11-BF89FFA49D25}" srcOrd="0" destOrd="0" presId="urn:microsoft.com/office/officeart/2005/8/layout/orgChart1"/>
    <dgm:cxn modelId="{FA04EB67-54E7-4E46-ADB2-7F62E7FD203E}" type="presParOf" srcId="{E9ED5764-BAA4-43CF-BC11-BF89FFA49D25}" destId="{C715B552-6023-4D88-8AA1-2808D54B7D5C}" srcOrd="0" destOrd="0" presId="urn:microsoft.com/office/officeart/2005/8/layout/orgChart1"/>
    <dgm:cxn modelId="{65CBCB3A-3ED9-4B68-A2E9-0652330189DF}" type="presParOf" srcId="{E9ED5764-BAA4-43CF-BC11-BF89FFA49D25}" destId="{8592ECB3-00E6-4978-BDF5-EA817C546467}" srcOrd="1" destOrd="0" presId="urn:microsoft.com/office/officeart/2005/8/layout/orgChart1"/>
    <dgm:cxn modelId="{106A5AE9-76BB-4D46-8B13-392832288314}" type="presParOf" srcId="{C41296AA-9289-4782-A92D-C9E2FC7C50DA}" destId="{F6C0F114-70F4-4E6B-9DEC-D8C251FF02B3}" srcOrd="1" destOrd="0" presId="urn:microsoft.com/office/officeart/2005/8/layout/orgChart1"/>
    <dgm:cxn modelId="{D45657F7-41EB-444D-A237-BD1C7F15E458}" type="presParOf" srcId="{C41296AA-9289-4782-A92D-C9E2FC7C50DA}" destId="{3C51B795-1175-445A-ADF7-4B25E6DC4731}" srcOrd="2" destOrd="0" presId="urn:microsoft.com/office/officeart/2005/8/layout/orgChart1"/>
    <dgm:cxn modelId="{0D39C7F2-5179-46BC-845D-E3C3B37162A8}" type="presParOf" srcId="{E3E100EB-2E1D-450E-8445-1D1E93B91CD4}" destId="{944E5798-5EC0-47B5-9D78-F836AEFABF78}" srcOrd="2" destOrd="0" presId="urn:microsoft.com/office/officeart/2005/8/layout/orgChart1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E1300-2777-4543-8C61-1161AE6ADF08}">
      <dsp:nvSpPr>
        <dsp:cNvPr id="0" name=""/>
        <dsp:cNvSpPr/>
      </dsp:nvSpPr>
      <dsp:spPr>
        <a:xfrm>
          <a:off x="4419096" y="1835074"/>
          <a:ext cx="3724397" cy="1490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404"/>
              </a:lnTo>
              <a:lnTo>
                <a:pt x="3724397" y="1301404"/>
              </a:lnTo>
              <a:lnTo>
                <a:pt x="3724397" y="149068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D3656-5DBC-4DE6-A4E0-46C9669C0254}">
      <dsp:nvSpPr>
        <dsp:cNvPr id="0" name=""/>
        <dsp:cNvSpPr/>
      </dsp:nvSpPr>
      <dsp:spPr>
        <a:xfrm>
          <a:off x="4419096" y="1835074"/>
          <a:ext cx="1144359" cy="1516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344"/>
              </a:lnTo>
              <a:lnTo>
                <a:pt x="1144359" y="1327344"/>
              </a:lnTo>
              <a:lnTo>
                <a:pt x="1144359" y="151662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ABCE0-62FC-4849-8278-62708508A688}">
      <dsp:nvSpPr>
        <dsp:cNvPr id="0" name=""/>
        <dsp:cNvSpPr/>
      </dsp:nvSpPr>
      <dsp:spPr>
        <a:xfrm>
          <a:off x="3083869" y="1835074"/>
          <a:ext cx="1335227" cy="1516626"/>
        </a:xfrm>
        <a:custGeom>
          <a:avLst/>
          <a:gdLst/>
          <a:ahLst/>
          <a:cxnLst/>
          <a:rect l="0" t="0" r="0" b="0"/>
          <a:pathLst>
            <a:path>
              <a:moveTo>
                <a:pt x="1335227" y="0"/>
              </a:moveTo>
              <a:lnTo>
                <a:pt x="1335227" y="1327344"/>
              </a:lnTo>
              <a:lnTo>
                <a:pt x="0" y="1327344"/>
              </a:lnTo>
              <a:lnTo>
                <a:pt x="0" y="151662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DADD0-0650-430F-95E3-FB8BA3CB16B0}">
      <dsp:nvSpPr>
        <dsp:cNvPr id="0" name=""/>
        <dsp:cNvSpPr/>
      </dsp:nvSpPr>
      <dsp:spPr>
        <a:xfrm>
          <a:off x="901340" y="1835074"/>
          <a:ext cx="3517756" cy="1516626"/>
        </a:xfrm>
        <a:custGeom>
          <a:avLst/>
          <a:gdLst/>
          <a:ahLst/>
          <a:cxnLst/>
          <a:rect l="0" t="0" r="0" b="0"/>
          <a:pathLst>
            <a:path>
              <a:moveTo>
                <a:pt x="3517756" y="0"/>
              </a:moveTo>
              <a:lnTo>
                <a:pt x="3517756" y="1327344"/>
              </a:lnTo>
              <a:lnTo>
                <a:pt x="0" y="1327344"/>
              </a:lnTo>
              <a:lnTo>
                <a:pt x="0" y="151662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F89AC-6B84-4795-98C8-CB4132BFD76A}">
      <dsp:nvSpPr>
        <dsp:cNvPr id="0" name=""/>
        <dsp:cNvSpPr/>
      </dsp:nvSpPr>
      <dsp:spPr>
        <a:xfrm>
          <a:off x="241573" y="0"/>
          <a:ext cx="8355046" cy="183507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Іменник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самостійна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мова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яка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називає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предмет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явище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питання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хто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 </a:t>
          </a:r>
          <a:r>
            <a:rPr lang="ru-RU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  </a:t>
          </a:r>
          <a:endParaRPr lang="ru-RU" sz="2800" kern="1200" dirty="0"/>
        </a:p>
      </dsp:txBody>
      <dsp:txXfrm>
        <a:off x="241573" y="0"/>
        <a:ext cx="8355046" cy="1835074"/>
      </dsp:txXfrm>
    </dsp:sp>
    <dsp:sp modelId="{39D3B205-44EC-41A5-AAEB-9C452068C28E}">
      <dsp:nvSpPr>
        <dsp:cNvPr id="0" name=""/>
        <dsp:cNvSpPr/>
      </dsp:nvSpPr>
      <dsp:spPr>
        <a:xfrm>
          <a:off x="0" y="3351701"/>
          <a:ext cx="1802680" cy="183027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назви</a:t>
          </a:r>
          <a:r>
            <a:rPr lang="ru-RU" sz="1600" kern="1200" dirty="0"/>
            <a:t> </a:t>
          </a:r>
          <a:r>
            <a:rPr lang="ru-RU" sz="1600" kern="1200" dirty="0" err="1"/>
            <a:t>істот</a:t>
          </a:r>
          <a:r>
            <a:rPr lang="ru-RU" sz="1600" kern="1200" dirty="0"/>
            <a:t> - </a:t>
          </a:r>
          <a:r>
            <a:rPr lang="ru-RU" sz="1600" kern="1200" dirty="0" err="1">
              <a:solidFill>
                <a:srgbClr val="FF0000"/>
              </a:solidFill>
            </a:rPr>
            <a:t>хто</a:t>
          </a:r>
          <a:r>
            <a:rPr lang="ru-RU" sz="1600" kern="1200" dirty="0">
              <a:solidFill>
                <a:srgbClr val="FF0000"/>
              </a:solidFill>
            </a:rPr>
            <a:t>?    (</a:t>
          </a:r>
          <a:r>
            <a:rPr lang="ru-RU" sz="1600" kern="1200" dirty="0" err="1">
              <a:solidFill>
                <a:srgbClr val="FF0000"/>
              </a:solidFill>
            </a:rPr>
            <a:t>людина</a:t>
          </a:r>
          <a:r>
            <a:rPr lang="ru-RU" sz="1600" kern="1200" dirty="0">
              <a:solidFill>
                <a:srgbClr val="FF0000"/>
              </a:solidFill>
            </a:rPr>
            <a:t>, </a:t>
          </a:r>
          <a:r>
            <a:rPr lang="ru-RU" sz="1600" kern="1200" dirty="0" err="1">
              <a:solidFill>
                <a:srgbClr val="FF0000"/>
              </a:solidFill>
            </a:rPr>
            <a:t>учень</a:t>
          </a:r>
          <a:r>
            <a:rPr lang="ru-RU" sz="1600" kern="1200" dirty="0">
              <a:solidFill>
                <a:srgbClr val="FF0000"/>
              </a:solidFill>
            </a:rPr>
            <a:t>, </a:t>
          </a:r>
          <a:r>
            <a:rPr lang="ru-RU" sz="1600" kern="1200" dirty="0" err="1">
              <a:solidFill>
                <a:srgbClr val="FF0000"/>
              </a:solidFill>
            </a:rPr>
            <a:t>хлопець</a:t>
          </a:r>
          <a:r>
            <a:rPr lang="ru-RU" sz="1600" kern="1200" dirty="0">
              <a:solidFill>
                <a:srgbClr val="FF0000"/>
              </a:solidFill>
            </a:rPr>
            <a:t>, </a:t>
          </a:r>
          <a:r>
            <a:rPr lang="ru-RU" sz="1600" kern="1200" dirty="0" err="1">
              <a:solidFill>
                <a:srgbClr val="FF0000"/>
              </a:solidFill>
            </a:rPr>
            <a:t>кіт</a:t>
          </a:r>
          <a:r>
            <a:rPr lang="ru-RU" sz="1600" kern="1200" dirty="0">
              <a:solidFill>
                <a:srgbClr val="FF0000"/>
              </a:solidFill>
            </a:rPr>
            <a:t>)</a:t>
          </a:r>
        </a:p>
      </dsp:txBody>
      <dsp:txXfrm>
        <a:off x="0" y="3351701"/>
        <a:ext cx="1802680" cy="1830279"/>
      </dsp:txXfrm>
    </dsp:sp>
    <dsp:sp modelId="{2EE6EA35-87D7-4301-B9CA-7368DDF7D43E}">
      <dsp:nvSpPr>
        <dsp:cNvPr id="0" name=""/>
        <dsp:cNvSpPr/>
      </dsp:nvSpPr>
      <dsp:spPr>
        <a:xfrm>
          <a:off x="2182528" y="3351701"/>
          <a:ext cx="1802680" cy="176575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назви неістот - </a:t>
          </a:r>
          <a:r>
            <a:rPr lang="ru-RU" sz="1600" kern="1200">
              <a:solidFill>
                <a:srgbClr val="FF0000"/>
              </a:solidFill>
            </a:rPr>
            <a:t>що? (дерево, річка, квіти, книга) </a:t>
          </a:r>
        </a:p>
      </dsp:txBody>
      <dsp:txXfrm>
        <a:off x="2182528" y="3351701"/>
        <a:ext cx="1802680" cy="1765752"/>
      </dsp:txXfrm>
    </dsp:sp>
    <dsp:sp modelId="{8AFF2A77-7659-4D26-B9D8-923C5BB9F29E}">
      <dsp:nvSpPr>
        <dsp:cNvPr id="0" name=""/>
        <dsp:cNvSpPr/>
      </dsp:nvSpPr>
      <dsp:spPr>
        <a:xfrm>
          <a:off x="4363772" y="3351701"/>
          <a:ext cx="2399367" cy="23443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/>
            <a:t>Власні назви  (пишуться з великої літери: </a:t>
          </a:r>
          <a:r>
            <a:rPr lang="ru-RU" sz="1400" kern="1200">
              <a:solidFill>
                <a:srgbClr val="FF0000"/>
              </a:solidFill>
            </a:rPr>
            <a:t>Дніпро,  Людмила, Тарас Григорович Шевченко, кінотеатр "Оскар", Національний університет  "Києво-Могилянська академія"</a:t>
          </a:r>
        </a:p>
      </dsp:txBody>
      <dsp:txXfrm>
        <a:off x="4363772" y="3351701"/>
        <a:ext cx="2399367" cy="2344395"/>
      </dsp:txXfrm>
    </dsp:sp>
    <dsp:sp modelId="{C715B552-6023-4D88-8AA1-2808D54B7D5C}">
      <dsp:nvSpPr>
        <dsp:cNvPr id="0" name=""/>
        <dsp:cNvSpPr/>
      </dsp:nvSpPr>
      <dsp:spPr>
        <a:xfrm>
          <a:off x="7142988" y="3325760"/>
          <a:ext cx="2001011" cy="2368235"/>
        </a:xfrm>
        <a:prstGeom prst="callout2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Загальні</a:t>
          </a:r>
          <a:r>
            <a:rPr lang="ru-RU" sz="1400" kern="1200" dirty="0"/>
            <a:t> </a:t>
          </a:r>
          <a:r>
            <a:rPr lang="ru-RU" sz="1400" kern="1200" dirty="0" err="1"/>
            <a:t>назви</a:t>
          </a:r>
          <a:r>
            <a:rPr lang="ru-RU" sz="1400" kern="1200" dirty="0"/>
            <a:t>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</a:t>
          </a:r>
          <a:r>
            <a:rPr lang="ru-RU" sz="1400" kern="1200" dirty="0" err="1"/>
            <a:t>пишуться</a:t>
          </a:r>
          <a:r>
            <a:rPr lang="ru-RU" sz="1400" kern="1200" dirty="0"/>
            <a:t> з </a:t>
          </a:r>
          <a:r>
            <a:rPr lang="ru-RU" sz="1400" kern="1200" dirty="0" err="1"/>
            <a:t>маленької</a:t>
          </a:r>
          <a:r>
            <a:rPr lang="ru-RU" sz="1400" kern="1200" dirty="0"/>
            <a:t> </a:t>
          </a:r>
          <a:r>
            <a:rPr lang="ru-RU" sz="1400" kern="1200" dirty="0" err="1"/>
            <a:t>літери</a:t>
          </a:r>
          <a:r>
            <a:rPr lang="ru-RU" sz="1400" kern="1200" dirty="0"/>
            <a:t>: </a:t>
          </a:r>
          <a:r>
            <a:rPr lang="ru-RU" sz="1400" kern="1200" dirty="0" err="1">
              <a:solidFill>
                <a:srgbClr val="FF0000"/>
              </a:solidFill>
            </a:rPr>
            <a:t>річка</a:t>
          </a:r>
          <a:r>
            <a:rPr lang="ru-RU" sz="1400" kern="1200" dirty="0">
              <a:solidFill>
                <a:srgbClr val="FF0000"/>
              </a:solidFill>
            </a:rPr>
            <a:t>, </a:t>
          </a:r>
          <a:r>
            <a:rPr lang="ru-RU" sz="1400" kern="1200" dirty="0" err="1">
              <a:solidFill>
                <a:srgbClr val="FF0000"/>
              </a:solidFill>
            </a:rPr>
            <a:t>кінотеатр</a:t>
          </a:r>
          <a:r>
            <a:rPr lang="ru-RU" sz="1400" kern="1200" dirty="0">
              <a:solidFill>
                <a:srgbClr val="FF0000"/>
              </a:solidFill>
            </a:rPr>
            <a:t>, </a:t>
          </a:r>
          <a:r>
            <a:rPr lang="ru-RU" sz="1400" kern="1200" dirty="0" err="1">
              <a:solidFill>
                <a:srgbClr val="FF0000"/>
              </a:solidFill>
            </a:rPr>
            <a:t>університет</a:t>
          </a:r>
          <a:r>
            <a:rPr lang="ru-RU" sz="1400" kern="1200" dirty="0">
              <a:solidFill>
                <a:srgbClr val="FF0000"/>
              </a:solidFill>
            </a:rPr>
            <a:t>, школа)</a:t>
          </a:r>
        </a:p>
      </dsp:txBody>
      <dsp:txXfrm>
        <a:off x="7142988" y="3325760"/>
        <a:ext cx="2001011" cy="236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B23E2-BD23-4C08-AAEE-0BB0CC40C642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997DF-B070-4A53-9452-06DA0D8C7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6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7504" y="764704"/>
            <a:ext cx="8784976" cy="6093296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  <a:ea typeface="GungsuhChe" panose="02030609000101010101" pitchFamily="49" charset="-127"/>
              </a:rPr>
              <a:t> БУДЬМО  ЗНАЙОМІ</a:t>
            </a:r>
            <a:r>
              <a:rPr lang="uk-UA" sz="5400" b="1" dirty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  <a:ea typeface="GungsuhChe" panose="02030609000101010101" pitchFamily="49" charset="-127"/>
              </a:rPr>
              <a:t/>
            </a:r>
            <a:br>
              <a:rPr lang="uk-UA" sz="5400" b="1" dirty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  <a:ea typeface="GungsuhChe" panose="02030609000101010101" pitchFamily="49" charset="-127"/>
              </a:rPr>
            </a:br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  <a:ea typeface="GungsuhChe" panose="02030609000101010101" pitchFamily="49" charset="-127"/>
              </a:rPr>
              <a:t/>
            </a:r>
            <a:br>
              <a:rPr lang="uk-UA" sz="60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  <a:ea typeface="GungsuhChe" panose="02030609000101010101" pitchFamily="49" charset="-127"/>
              </a:rPr>
            </a:b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Михайлик Катерина Іванівна</a:t>
            </a:r>
            <a:b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</a:b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Освіта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 – вища</a:t>
            </a:r>
            <a:b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</a:b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ВНЗ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 – Київський національний університет імені Тараса Шевченка, філологічний факультет, 2003 р.</a:t>
            </a:r>
            <a:b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</a:b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Спеціальність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  <a:t> -  філолог, викладач української мови та літератури</a:t>
            </a:r>
            <a:b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  <a:ea typeface="GungsuhChe" panose="02030609000101010101" pitchFamily="49" charset="-127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  <a:ea typeface="GungsuhChe" panose="02030609000101010101" pitchFamily="49" charset="-127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5656" y="1556792"/>
            <a:ext cx="6624736" cy="432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uk-UA" alt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90000"/>
              </a:lnSpc>
            </a:pPr>
            <a:endParaRPr lang="uk-UA" altLang="ru-RU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uk-UA" altLang="ru-RU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ru-RU" altLang="ru-RU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107504" y="417830"/>
            <a:ext cx="8784975" cy="23691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Відмінювання іменників другої відміни.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Запишіть подані іменники у родовому відмінку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4077720" y="2787015"/>
            <a:ext cx="484505" cy="1759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107505" y="4546600"/>
            <a:ext cx="8784975" cy="2146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Дунай, коридор, грім, розум,  Мороз, футбол, скляр, мороз, іній, ліс, край, звичай           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9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107505" y="214371"/>
            <a:ext cx="8856983" cy="196723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Відмінювання іменників третьої відміни.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Подані іменники запишіть в орудному відмінку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3851920" y="2202396"/>
            <a:ext cx="484505" cy="177355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>
            <a:spLocks/>
          </p:cNvSpPr>
          <p:nvPr/>
        </p:nvSpPr>
        <p:spPr>
          <a:xfrm>
            <a:off x="107505" y="4221088"/>
            <a:ext cx="8856983" cy="1676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Чверть, мазь, радість, відданість, кров, мідь, подорож, любов, ніжність, повінь, тінь, гордість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107504" y="116632"/>
            <a:ext cx="9036496" cy="22952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Написання </a:t>
            </a: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власних і загальних назв.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Перепишіть, розкривши дужки і вибравши правильне написання. Підкресліть іменники – загальні назви – однією лінією, а власні – двома лініями.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224136" y="2943485"/>
            <a:ext cx="8803232" cy="3725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Життя багатьох видатних діячів української літератури зв’язане з (П,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олтавщиною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(П,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олтаві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народився (І, і)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(П,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етрович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(К,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отляревський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автор поеми «(Е,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неїда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та п’єси  «(Н,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аталка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(П,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олтавка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(П,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олтавський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край оспіваний  і у творах (М,м)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иколи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(Г,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оголя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зокрема в його збірці «(В,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ечори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хутори біля (Д,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иканьки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>
            <a:spLocks/>
          </p:cNvSpPr>
          <p:nvPr/>
        </p:nvSpPr>
        <p:spPr>
          <a:xfrm>
            <a:off x="4154258" y="2276872"/>
            <a:ext cx="775970" cy="66661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034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1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288000" y="228600"/>
            <a:ext cx="8567995" cy="2174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Написання та відмінювання прізвищ, імен та імен по батькові. 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Провідміняйте подані власні назви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4329746" y="2192232"/>
            <a:ext cx="484505" cy="8047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1510347" y="2996952"/>
            <a:ext cx="6123305" cy="33843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 err="1">
                <a:effectLst/>
                <a:latin typeface="Times New Roman"/>
                <a:ea typeface="Calibri"/>
                <a:cs typeface="Times New Roman"/>
              </a:rPr>
              <a:t>Турченко</a:t>
            </a: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 Ілля Савич, </a:t>
            </a:r>
            <a:r>
              <a:rPr lang="uk-UA" sz="2600" dirty="0" err="1">
                <a:effectLst/>
                <a:latin typeface="Times New Roman"/>
                <a:ea typeface="Calibri"/>
                <a:cs typeface="Times New Roman"/>
              </a:rPr>
              <a:t>Глущенко</a:t>
            </a: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 Любов Анатоліївна,  Самара Геннадій Васильович,  </a:t>
            </a:r>
            <a:r>
              <a:rPr lang="uk-UA" sz="2600" dirty="0" err="1">
                <a:effectLst/>
                <a:latin typeface="Times New Roman"/>
                <a:ea typeface="Calibri"/>
                <a:cs typeface="Times New Roman"/>
              </a:rPr>
              <a:t>Діжна</a:t>
            </a: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   Євгенія Георгіївна,  Коваль Олег  Якович,  </a:t>
            </a:r>
            <a:r>
              <a:rPr lang="uk-UA" sz="2600" dirty="0" err="1">
                <a:effectLst/>
                <a:latin typeface="Times New Roman"/>
                <a:ea typeface="Calibri"/>
                <a:cs typeface="Times New Roman"/>
              </a:rPr>
              <a:t>Форзе</a:t>
            </a: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 Соломія Арсеніївна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9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1127125" y="205528"/>
            <a:ext cx="6206490" cy="1884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не з іменниками. </a:t>
            </a: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Перепишіть, знявши риску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3434715" y="1916832"/>
            <a:ext cx="1454150" cy="144081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827584" y="3376484"/>
            <a:ext cx="7128791" cy="2500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Не/щастя; не/билиця; не/догляд; не/ річка; не/довір’я; не/слава, а ганьба; не/одмінність, не/</a:t>
            </a:r>
            <a:r>
              <a:rPr lang="uk-UA" sz="2400" dirty="0" err="1">
                <a:effectLst/>
                <a:latin typeface="Times New Roman"/>
                <a:ea typeface="Calibri"/>
                <a:cs typeface="Times New Roman"/>
              </a:rPr>
              <a:t>чема</a:t>
            </a: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; напустити на Саву не/славу; не/увага; не/довір’я; </a:t>
            </a:r>
            <a:r>
              <a:rPr lang="uk-UA" sz="2400" dirty="0" err="1">
                <a:effectLst/>
                <a:latin typeface="Times New Roman"/>
                <a:ea typeface="Calibri"/>
                <a:cs typeface="Times New Roman"/>
              </a:rPr>
              <a:t>перемогай</a:t>
            </a: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 труднощі розумом, а не/безпеку – досвідом.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4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393700" y="403225"/>
            <a:ext cx="8354764" cy="16071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Незмінювані  іменники.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Складіть і запишіть речення з поданими словами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4328829" y="1916832"/>
            <a:ext cx="484505" cy="177292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Блок-схема: альтернативный процесс 3"/>
          <p:cNvSpPr>
            <a:spLocks/>
          </p:cNvSpPr>
          <p:nvPr/>
        </p:nvSpPr>
        <p:spPr>
          <a:xfrm>
            <a:off x="1558607" y="3861048"/>
            <a:ext cx="6026785" cy="1224136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Кафе, меню, журі, піаніно, метро, радіо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5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/>
          </p:cNvSpPr>
          <p:nvPr/>
        </p:nvSpPr>
        <p:spPr>
          <a:xfrm>
            <a:off x="107504" y="26247"/>
            <a:ext cx="8928992" cy="26600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Творення іменників.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Написання складних іменників.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З поданих пар слів утворіть і запишіть складні іменники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4329747" y="2492897"/>
            <a:ext cx="484505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>
            <a:spLocks/>
          </p:cNvSpPr>
          <p:nvPr/>
        </p:nvSpPr>
        <p:spPr>
          <a:xfrm>
            <a:off x="971600" y="3212976"/>
            <a:ext cx="6984775" cy="266429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Ліс, степ;  небо, схил;  кіно, хроніка;  сто, річчя;  авіа, база;  земля, трусити; сам, різати;  сон, трава; пішки, ходити; жар, птиця; пів, Європа; птахи, ферма.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34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28600"/>
            <a:ext cx="8651433" cy="38403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Прикметник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це самостійна частина мови, що виражає ознаку предмета або його належність комусь та відповідає на питання який? яка? яке? які? чий? чия? чиє? чиї?:  </a:t>
            </a:r>
            <a:r>
              <a:rPr lang="uk-UA" sz="2800" b="1" i="1" dirty="0">
                <a:solidFill>
                  <a:srgbClr val="4F622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рідний, гарна , сестрин, Ігорів</a:t>
            </a:r>
            <a:r>
              <a:rPr lang="uk-UA" sz="2800" dirty="0">
                <a:solidFill>
                  <a:srgbClr val="4F622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Початковою формою для прикметника є форма називного відмінка однини чоловічого роду: </a:t>
            </a:r>
            <a:r>
              <a:rPr lang="uk-UA" sz="2800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красивою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початкова форма  </a:t>
            </a:r>
            <a:r>
              <a:rPr lang="uk-UA" sz="2800" b="1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красивий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9554" y="4052770"/>
            <a:ext cx="7762875" cy="492760"/>
          </a:xfrm>
          <a:prstGeom prst="roundRec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ea typeface="Calibri"/>
                <a:cs typeface="Times New Roman"/>
              </a:rPr>
              <a:t>За значенням прикметники поділяються: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-552008" y="3087317"/>
            <a:ext cx="731520" cy="1216025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778240" y="3167952"/>
            <a:ext cx="731520" cy="1216025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324927" y="4465475"/>
            <a:ext cx="484505" cy="24257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86397" y="4478211"/>
            <a:ext cx="484505" cy="2298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95507" y="4473737"/>
            <a:ext cx="484505" cy="2343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024" y="4710291"/>
            <a:ext cx="2915816" cy="2011072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4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effectLst/>
                <a:latin typeface="Times New Roman"/>
                <a:ea typeface="Calibri"/>
                <a:cs typeface="Times New Roman"/>
              </a:rPr>
              <a:t>Якісні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широкий пояс, красива</a:t>
            </a:r>
            <a:r>
              <a:rPr lang="uk-UA" sz="2400" b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сукня, високий хлопець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4742503"/>
            <a:ext cx="2808312" cy="1978860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Присвійні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Іванова сорочка, вчителів зошит, мамина сумка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5836" y="4742503"/>
            <a:ext cx="2952328" cy="1978860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Відносні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дерев’яний стіл, літній день, срібний ланцюжок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4155" y="12700"/>
            <a:ext cx="8888730" cy="7213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Ступені порівняння прикметників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8890317" y="304982"/>
            <a:ext cx="566420" cy="1110615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19849" y="3133695"/>
            <a:ext cx="1453515" cy="13785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слова більш, менш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1219" y="3133695"/>
            <a:ext cx="1647825" cy="13785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суфікси </a:t>
            </a:r>
            <a:endParaRPr lang="ru-RU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–іш-, -ш-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9849" y="2158970"/>
            <a:ext cx="145351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Складена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81219" y="2158970"/>
            <a:ext cx="16478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Проста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909" y="2083405"/>
            <a:ext cx="1978025" cy="454152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ЯСКРАВИЙ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74" y="1214725"/>
            <a:ext cx="2023110" cy="854075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Прикметник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81219" y="1229965"/>
            <a:ext cx="3191510" cy="854075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Вищий ступінь порівняння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3859" y="1229965"/>
            <a:ext cx="3372485" cy="854075"/>
          </a:xfrm>
          <a:prstGeom prst="round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Найвищий ступінь порівняння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19849" y="4632295"/>
            <a:ext cx="1452245" cy="199263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більш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яскравий, </a:t>
            </a: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менш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яскравий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48929" y="5232370"/>
            <a:ext cx="2023110" cy="139192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най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яскравіший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23859" y="2158970"/>
            <a:ext cx="194818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Проста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62844" y="2158970"/>
            <a:ext cx="143764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Складена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3859" y="3133695"/>
            <a:ext cx="1948180" cy="20085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префікс най-   і проста форма вищого ступеня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62844" y="3133695"/>
            <a:ext cx="1437640" cy="1573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слова найбільш, найменш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67884" y="4604355"/>
            <a:ext cx="1663065" cy="200787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яскрав</a:t>
            </a: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іш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62844" y="4812635"/>
            <a:ext cx="1438275" cy="1811020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найбільш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яскравий, </a:t>
            </a: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найменш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яскравий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-292100" y="322868"/>
            <a:ext cx="584200" cy="1110615"/>
          </a:xfrm>
          <a:prstGeom prst="curvedRightArrow">
            <a:avLst>
              <a:gd name="adj1" fmla="val 25000"/>
              <a:gd name="adj2" fmla="val 50000"/>
              <a:gd name="adj3" fmla="val 3783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07504" y="228601"/>
            <a:ext cx="9036495" cy="11121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Групи прикметників за значенням</a:t>
            </a:r>
            <a:endParaRPr lang="ru-RU" sz="2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Випишіть із тексту прикметники та вкажіть їх групу за значенням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614948" y="1342385"/>
            <a:ext cx="2083435" cy="28479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49" y="1627182"/>
            <a:ext cx="8835940" cy="502831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Вранішнє сонце почало підніматися десь далеко за лісом, і його ясний світ слався в лісі по снігу, а на опушених інеєм білих гілках стрибало його блискуче проміння, висвічуючи срібними іскорками. Наче зачарований велетень, стояв ліс, прикритий і пронизаний наскрізь сонячним сяйвом. У ньому було тихо: холодне повітря від лютого морозу, здається, загусло, ані ворухнеться – чисте, прозоре, спокійне.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…Уже чулося Миколине вйокання та  стукіт кінських копит по мерзлій землі… (за П. Мирним)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17178" cy="1152127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ПРОФЕСІЙНИЙ ШЛЯХ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8197298" cy="860400"/>
          </a:xfrm>
        </p:spPr>
        <p:txBody>
          <a:bodyPr>
            <a:noAutofit/>
          </a:bodyPr>
          <a:lstStyle/>
          <a:p>
            <a:pPr algn="l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М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ісце роботи – </a:t>
            </a:r>
            <a:r>
              <a:rPr lang="uk-UA" sz="2800" b="1" dirty="0" err="1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Новосілківська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 загальноосвітня школа І- ІІ ступенів</a:t>
            </a:r>
          </a:p>
          <a:p>
            <a:pPr algn="l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Посада – вчитель української мови та літератури</a:t>
            </a:r>
          </a:p>
          <a:p>
            <a:pPr algn="l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Кваліфікаційна категорія – спеціаліст вищої категорії</a:t>
            </a:r>
          </a:p>
          <a:p>
            <a:pPr algn="l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Педагогічний стаж – 20 років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2" descr="C:\Users\Администратор\Desktop\Изображение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57395"/>
            <a:ext cx="2304256" cy="1772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8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9394" y="37678"/>
            <a:ext cx="8653085" cy="26375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Ступені порівняння прикметників.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Від поданих слів утворіть і запишіть прикметники вищого і найвищого ступенів. До будь-якого з цих прикметників доберіть іменники і складіть з ними речення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912552" y="2675220"/>
            <a:ext cx="1318895" cy="825238"/>
          </a:xfrm>
          <a:prstGeom prst="downArrow">
            <a:avLst>
              <a:gd name="adj1" fmla="val 50000"/>
              <a:gd name="adj2" fmla="val 76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49512" y="3459530"/>
            <a:ext cx="7632848" cy="29938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i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Сухе, круте, бурхлива, дорога, привітний, вимогливий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" y="1"/>
            <a:ext cx="9144000" cy="6926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</a:t>
            </a:r>
            <a:r>
              <a:rPr lang="uk-UA" sz="2800">
                <a:solidFill>
                  <a:srgbClr val="632423"/>
                </a:solidFill>
                <a:effectLst/>
                <a:latin typeface="Times New Roman"/>
                <a:ea typeface="Calibri"/>
                <a:cs typeface="Times New Roman"/>
              </a:rPr>
              <a:t>не</a:t>
            </a: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з прикметниками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564905"/>
            <a:ext cx="8928992" cy="40324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(Не) самовите гавкання собак викликало з юрти старого кочівника.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У тінистому саду молоді персикові дерева чергувалися з темно-зеленим (не) прорізним листям високих карагачів. 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Стара орлиця на вершині скелі в (не) приступному гнізді оберігає своїх голошиїх пташенят. 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Під горбами миготіли (не) зліченні вогники багать. Це був табір (не) відомого племені 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3608705" algn="just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( Я. Баш)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827584" y="692697"/>
            <a:ext cx="7416824" cy="1872208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Спишіть, розкривши дужки. Поясніть написання складних прикметників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3357" y="76200"/>
            <a:ext cx="9144000" cy="6250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прикметників із суфіксами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71600" y="1642879"/>
            <a:ext cx="2653030" cy="49466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750058"/>
            <a:ext cx="8451031" cy="806734"/>
          </a:xfrm>
          <a:prstGeom prst="round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Від поданих слів утворіть і запишіть прикметники за допомогою: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7362" y="2219592"/>
            <a:ext cx="4421505" cy="422719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суфіксів -ськ-, -зьк-, 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-цьк-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чех, Париж, француз, словак, товариш, Запоріжжя, студент, Волга, місто, узбек, Кременчук, козак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7432" y="2272298"/>
            <a:ext cx="4421505" cy="412178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суфіксів -ин-, -їн-, -ів-, 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-їв-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дядько, мати, Андрій, Неля, Марія, Ольга, Іван, дочка, Наталія, Тимофій,  дідусь,  дід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461669" y="1664970"/>
            <a:ext cx="2653030" cy="49403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723325" y="1923798"/>
            <a:ext cx="2653030" cy="68897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5508104" y="2011322"/>
            <a:ext cx="2653030" cy="688975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932040" y="2785161"/>
            <a:ext cx="3596640" cy="385191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суфікса -н-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ціна, сніг, туман, ранок, оборона, виїзд, дорога, телефон, картина, район, область, стіна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2780928"/>
            <a:ext cx="3596640" cy="385191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суфіксів -енн-, -анн-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високий, товстий, не подолати, не сказати, не примирити, не вблагати, довгий, широкий, не злічити, глибокий, не зрівняти, не здійснити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6954"/>
            <a:ext cx="8667054" cy="5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прикметників із суфіксами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3" y="890516"/>
            <a:ext cx="8451031" cy="806734"/>
          </a:xfrm>
          <a:prstGeom prst="round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Від поданих слів утворіть і запишіть прикметники за допомогою: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1" y="59765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0007"/>
            <a:ext cx="5905500" cy="7943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складних прикметників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539552" y="1628800"/>
            <a:ext cx="2682875" cy="4062095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Від поданих слів утворіть і запишіть складні прикметники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2427" y="1412776"/>
            <a:ext cx="5742061" cy="4680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215868"/>
                </a:solidFill>
                <a:effectLst/>
                <a:ea typeface="Calibri"/>
                <a:cs typeface="Times New Roman"/>
              </a:rPr>
              <a:t>Кілька поверхів, сільське господарство, Східна Європа, світлий і зелений, високий і інтелект, чорні вуса, сім років, науковий і дослідний, темний і червоний, народний і поетичний, жовтий і гарячий, кислий і солодкий.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60006"/>
            <a:ext cx="8892480" cy="39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49" y="60007"/>
            <a:ext cx="5905500" cy="7943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складних прикметників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792570"/>
            <a:ext cx="8928991" cy="38047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600" b="1" i="1" dirty="0" smtClean="0">
                <a:solidFill>
                  <a:srgbClr val="21586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Весь </a:t>
            </a:r>
            <a:r>
              <a:rPr lang="uk-UA" sz="2600" b="1" i="1" dirty="0">
                <a:solidFill>
                  <a:srgbClr val="21586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Дніпро бив чарівними вогняними фонтанами і сміявся ( тисяча голосів) молодечим сміхом. Вода займалась мінливим полум’ям: то (жовтий, гарячий), то фіолетовим. Загадкова синя смужка на обрії вабила, як спіле (червоні боки) яблуко. Надія побігла через (буйний, зелений) скверик до берега… (В. Козаченко</a:t>
            </a:r>
            <a:r>
              <a:rPr lang="uk-UA" sz="2600" b="1" i="1" dirty="0">
                <a:solidFill>
                  <a:srgbClr val="215868"/>
                </a:solidFill>
                <a:effectLst/>
                <a:ea typeface="Calibri"/>
                <a:cs typeface="Times New Roman"/>
              </a:rPr>
              <a:t>)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0" y="1196752"/>
            <a:ext cx="9036495" cy="1584176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Спишіть, розкривши дужки. Від слів, що у дужках, утворіть складні прикметники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4155" y="66308"/>
            <a:ext cx="8812342" cy="7042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Творення та написання присвійних прикметників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-41189" y="342264"/>
            <a:ext cx="731520" cy="1216025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8412480" y="358468"/>
            <a:ext cx="731520" cy="1216025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4571" y="1558289"/>
            <a:ext cx="2235835" cy="3717290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Від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поданих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іменників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утворіть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і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запишіть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присвійні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прикметники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підкресліть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 у них </a:t>
            </a:r>
            <a:r>
              <a:rPr lang="ru-RU" sz="2400" dirty="0" err="1">
                <a:effectLst/>
                <a:latin typeface="Times New Roman"/>
                <a:ea typeface="Calibri"/>
                <a:cs typeface="Times New Roman"/>
              </a:rPr>
              <a:t>суфікси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703007" y="2855277"/>
            <a:ext cx="569595" cy="158877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19431" y="1574493"/>
            <a:ext cx="2428240" cy="3912235"/>
          </a:xfrm>
          <a:prstGeom prst="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Складіть з двома будь-якими утвореними прикметниками речення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6069142" y="2855277"/>
            <a:ext cx="539115" cy="1588770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3272602" y="1052735"/>
            <a:ext cx="2847340" cy="544131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effectLst/>
                <a:latin typeface="Times New Roman"/>
                <a:ea typeface="Calibri"/>
                <a:cs typeface="Times New Roman"/>
              </a:rPr>
              <a:t>вовк, тигр, лисиця, </a:t>
            </a: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Геннадій, </a:t>
            </a:r>
            <a:r>
              <a:rPr lang="ru-RU" sz="2400">
                <a:effectLst/>
                <a:latin typeface="Times New Roman"/>
                <a:ea typeface="Calibri"/>
                <a:cs typeface="Times New Roman"/>
              </a:rPr>
              <a:t>кіт,</a:t>
            </a: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 Матвій</a:t>
            </a:r>
            <a:r>
              <a:rPr lang="ru-RU" sz="2400">
                <a:effectLst/>
                <a:latin typeface="Times New Roman"/>
                <a:ea typeface="Calibri"/>
                <a:cs typeface="Times New Roman"/>
              </a:rPr>
              <a:t>, ведмідь, кролик,  </a:t>
            </a: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Ганна,</a:t>
            </a:r>
            <a:r>
              <a:rPr lang="ru-RU" sz="2400">
                <a:effectLst/>
                <a:latin typeface="Times New Roman"/>
                <a:ea typeface="Calibri"/>
                <a:cs typeface="Times New Roman"/>
              </a:rPr>
              <a:t> теля, коза</a:t>
            </a: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, Ольга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-472123" y="3077"/>
            <a:ext cx="10088245" cy="6801583"/>
          </a:xfrm>
          <a:prstGeom prst="verticalScroll">
            <a:avLst>
              <a:gd name="adj" fmla="val 59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170" y="230945"/>
            <a:ext cx="9053830" cy="1603375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Числівник – самостійна частина мови, яка означає число, кількість або порядок предметів при лічбі і відповідає на питання скільки? котрий? котра? котре? котрі?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Выноска со стрелками влево/вправо 3"/>
          <p:cNvSpPr/>
          <p:nvPr/>
        </p:nvSpPr>
        <p:spPr>
          <a:xfrm>
            <a:off x="2771800" y="2204864"/>
            <a:ext cx="3281680" cy="4001770"/>
          </a:xfrm>
          <a:prstGeom prst="left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За значенням та граматичними ознаками числівники поділяються на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1556" y="2249949"/>
            <a:ext cx="2487930" cy="3956685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Кількісні </a:t>
            </a: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(відповідають на питання</a:t>
            </a:r>
            <a:r>
              <a:rPr lang="uk-UA" sz="28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скільки?) </a:t>
            </a:r>
            <a:r>
              <a:rPr lang="uk-UA" sz="20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три, сто сорок два, четверо, сім десятих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07125" y="2249949"/>
            <a:ext cx="2936875" cy="4241165"/>
          </a:xfrm>
          <a:prstGeom prst="ellipse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Порядкові </a:t>
            </a: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(відповідають на питання</a:t>
            </a:r>
            <a:r>
              <a:rPr lang="uk-UA" sz="28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котрий? котра? котре? котрі?)  </a:t>
            </a:r>
            <a:r>
              <a:rPr lang="uk-UA" sz="20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третій, двадцяті, тисячна, сотий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6995" y="120015"/>
            <a:ext cx="8970010" cy="749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Кількісні числівники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316037" y="922549"/>
            <a:ext cx="484505" cy="40449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1789" y="1391814"/>
            <a:ext cx="2413000" cy="5141595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ЦІЛІ  ЧИСЛА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десять, сорок два, п’ятсот двадцять один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47050" y="1415415"/>
            <a:ext cx="2502535" cy="5141595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ЗБІРНІ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Троє, обидва, обоє, обидві, двадцятеро, тридцятеро, сімнадцятеро </a:t>
            </a:r>
            <a:r>
              <a:rPr lang="uk-UA" sz="240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(творяться тільки від числівників два-двадцять, тридцять)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3247" y="1412134"/>
            <a:ext cx="2413000" cy="5141595"/>
          </a:xfrm>
          <a:prstGeom prst="round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ДРОБОВІ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Дві цілих і три сьомих, півтора, півтораста, шість десятих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356066" y="960648"/>
            <a:ext cx="484505" cy="40449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87495" y="960648"/>
            <a:ext cx="484505" cy="40449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0" y="0"/>
            <a:ext cx="9144001" cy="536104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ЗБІРНІ ЧИСЛІВНИКИ ВЖИВАЮТЬСЯ З ІМЕННИКАМИ: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011" y="1074757"/>
            <a:ext cx="2158365" cy="4511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Назвами істот чоловічого роду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п’ятеро хлопців, четверо коней, двадцятеро кроликів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017164" y="536104"/>
            <a:ext cx="484505" cy="4946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4003" y="1163272"/>
            <a:ext cx="2143125" cy="4511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Що вживаються тільки у множині </a:t>
            </a:r>
            <a:r>
              <a:rPr lang="uk-UA" sz="2200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троє саней,  двоє очей, двадцятеро штанів,  семеро окулярів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2130" y="1163271"/>
            <a:ext cx="2202815" cy="4511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Назвами неістот середнього роду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четверо вікон, двоє імен, шестеро коліс, десятеро відер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60602" y="1163272"/>
            <a:ext cx="2053590" cy="4511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Які належать до четвертої відміни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шестеро телят, двоє гусенят, дев’ятеро кошенят, тридцятеро пташенят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843751" y="580092"/>
            <a:ext cx="484505" cy="4946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51503" y="565462"/>
            <a:ext cx="484505" cy="4946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245145" y="565461"/>
            <a:ext cx="484505" cy="4946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010" y="5877272"/>
            <a:ext cx="9121989" cy="674370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effectLst/>
                <a:latin typeface="Times New Roman"/>
                <a:ea typeface="Calibri"/>
                <a:cs typeface="Times New Roman"/>
              </a:rPr>
              <a:t>З іменниками жіночого роду та з іменниками чоловічого роду – назвами неістот збірні числівники не вживаються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24936" cy="1468800"/>
          </a:xfrm>
        </p:spPr>
        <p:txBody>
          <a:bodyPr/>
          <a:lstStyle/>
          <a:p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  <a:latin typeface="Mistral" panose="03090702030407020403" pitchFamily="66" charset="0"/>
              </a:rPr>
              <a:t>НАВЧАЛЬНО-МЕТОДИЧНА ПРОБЛЕМА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8424936" cy="367240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Використання інформаційно-комунікаційних технологій на уроках української мови та літератури як  ефективний засіб підвищення 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пізнавально-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 дослідницької та творчої діяльності учнів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Picture 2" descr="C:\Users\Администратор\Desktop\Изображение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9" y="5373216"/>
            <a:ext cx="2304256" cy="17728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705"/>
            <a:ext cx="8964487" cy="808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ГРУПИ  ЧИСЛІВНИКІВ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869950" y="980728"/>
            <a:ext cx="7374458" cy="1656184"/>
          </a:xfrm>
          <a:prstGeom prst="downArrowCallout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ea typeface="Calibri"/>
                <a:cs typeface="Times New Roman"/>
              </a:rPr>
              <a:t>Кількісні і порядкові числівники випишіть у дві колонки. Які слова не увійшли до жодної з колонок?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636913"/>
            <a:ext cx="7776864" cy="3888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effectLst/>
                <a:ea typeface="Calibri"/>
                <a:cs typeface="Times New Roman"/>
              </a:rPr>
              <a:t>П’ять, двадцятий, одна восьма, по-третє,  половина, сто вісімнадцять, дев’ятнадцятеро, тридцять восьмий, чотириста тридцять другий, нуль цілих  шість десятих, четвірка,  подвійний, восьмиповерховий, обидва, три четверті,  дев’яносто, утретє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01387"/>
            <a:ext cx="9032433" cy="5913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/>
                <a:ea typeface="Calibri"/>
                <a:cs typeface="Times New Roman"/>
              </a:rPr>
              <a:t>ЗА  БУДОВОЮ  ЧИСЛІВНИКИ ПОДІЛЯЮТЬСЯ  НА  :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827584" y="954828"/>
            <a:ext cx="838835" cy="4641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-191909" y="1628800"/>
            <a:ext cx="2877820" cy="391223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ПРОСТІ </a:t>
            </a: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(мають один корінь)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два, десятеро, сорок,  сто, тисяча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53039" y="1670524"/>
            <a:ext cx="3612515" cy="40767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СКЛАДЕНІ 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(два і більше простих і складних числівників) </a:t>
            </a:r>
            <a:r>
              <a:rPr lang="uk-UA" sz="22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тридцять два,  тисяча вісімсот чотири, три сьомих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43808" y="1676637"/>
            <a:ext cx="2877820" cy="38811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СКЛАДНІ </a:t>
            </a: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(поєднано два корені)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шістдесят, дев’яносто, сімсот,  дев’ятсот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074531" y="954827"/>
            <a:ext cx="838835" cy="4641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33164" y="961389"/>
            <a:ext cx="838835" cy="46418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1840" y="149860"/>
            <a:ext cx="8712968" cy="659130"/>
          </a:xfrm>
          <a:prstGeom prst="round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ВІДМІНЮВАННЯ ЧИСЛІВНИКІВ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83569" y="837673"/>
            <a:ext cx="7560840" cy="3402330"/>
          </a:xfrm>
          <a:prstGeom prst="downArrowCallout">
            <a:avLst>
              <a:gd name="adj1" fmla="val 8518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Провідміняйте подані числівники з іменниками, записуючи їх словами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6552" y="4258342"/>
            <a:ext cx="5890895" cy="22783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i="1">
                <a:effectLst/>
                <a:latin typeface="Times New Roman"/>
                <a:ea typeface="Calibri"/>
                <a:cs typeface="Times New Roman"/>
              </a:rPr>
              <a:t>2014 рік,  483 сторінка, 80 кілограмів, 142  сторінки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01" y="150177"/>
            <a:ext cx="8503225" cy="614045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ПРАВОПИС  ЧИСЛІВНИКІВ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684913" y="792574"/>
            <a:ext cx="7200800" cy="128985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Спишіть, числа запишіть словами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084121"/>
            <a:ext cx="8424936" cy="429720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Земля проходить свій шлях по орбіті за 365 днів і 6 годин. Час обертання Землі навколо сонця називається роком. Для зручності в році лічать 365 днів, а через 4 роки,  коли по 6 годин збереться 24 години, у році вже буде не 365, а 366 діб. Цей рік називають високосним, і якщо завжди у лютому 28 днів, то у високосному році  29. Той, у кого день народження 29 лютого, відзначає його тільки раз в чотири роки.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Выноска со стрелкой вниз 63"/>
          <p:cNvSpPr/>
          <p:nvPr/>
        </p:nvSpPr>
        <p:spPr>
          <a:xfrm>
            <a:off x="162909" y="1775878"/>
            <a:ext cx="9144000" cy="808360"/>
          </a:xfrm>
          <a:prstGeom prst="downArrowCallou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Займенники за значенням та граматичними ознаками діляться на розряди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-35316" y="2509168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особові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79396" y="2509168"/>
            <a:ext cx="6961155" cy="4318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я, ти, він, вона, воно, ми, ви, вони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0" y="2946813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зворотний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0" y="3407801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питальні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-35316" y="3943773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відносні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-35316" y="4377153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неозначені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563691" y="2992511"/>
            <a:ext cx="6976859" cy="41529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себе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93340" y="3417473"/>
            <a:ext cx="6947210" cy="4318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хто? що? який? чий? котрий? скільки?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631097" y="3929217"/>
            <a:ext cx="6909453" cy="4318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хто, що, який, чий, котрий, скільки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647864" y="4385408"/>
            <a:ext cx="6892685" cy="407035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хтось, хто-небудь, абихто, щось, казна-що, дехто, деякий, хтозна-який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-360548" y="0"/>
            <a:ext cx="9865096" cy="17008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Займенник – самостійна частина мови, яка вказує на особу, предмет, ознаку, кількість, але не називає їх.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Займенники відповідають  на питання хто? що? який? чий? скільки?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2" name="Rectangle 1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" name="Rectangle 140"/>
          <p:cNvSpPr>
            <a:spLocks noChangeArrowheads="1"/>
          </p:cNvSpPr>
          <p:nvPr/>
        </p:nvSpPr>
        <p:spPr bwMode="auto">
          <a:xfrm>
            <a:off x="-180528" y="-175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5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endParaRPr kumimoji="0" lang="ru-RU" alt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1829" y="4805876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заперечні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647864" y="4805877"/>
            <a:ext cx="6909452" cy="41529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ffectLst/>
                <a:latin typeface="Times New Roman"/>
                <a:ea typeface="Calibri"/>
                <a:cs typeface="Times New Roman"/>
              </a:rPr>
              <a:t>ніхто, ніщо, ніякий, нічий, нікотрий, ніскільки, жодний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87" name="Rectangle 15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352" y="5221167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присвійні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5695" y="5673690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вказівні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13242" y="6259325"/>
            <a:ext cx="2593340" cy="415290"/>
          </a:xfrm>
          <a:prstGeom prst="round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означальні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647865" y="5249845"/>
            <a:ext cx="6909452" cy="4318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ffectLst/>
                <a:latin typeface="Times New Roman"/>
                <a:ea typeface="Calibri"/>
                <a:cs typeface="Times New Roman"/>
              </a:rPr>
              <a:t>мій, твій, наш, ваш, свій, </a:t>
            </a:r>
            <a:r>
              <a:rPr lang="uk-UA" b="1" dirty="0" smtClean="0">
                <a:effectLst/>
                <a:latin typeface="Times New Roman"/>
                <a:ea typeface="Calibri"/>
                <a:cs typeface="Times New Roman"/>
              </a:rPr>
              <a:t>їхній, </a:t>
            </a:r>
            <a:r>
              <a:rPr lang="uk-UA" b="1" dirty="0">
                <a:effectLst/>
                <a:latin typeface="Times New Roman"/>
                <a:ea typeface="Calibri"/>
                <a:cs typeface="Times New Roman"/>
              </a:rPr>
              <a:t>його, її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644889" y="5726612"/>
            <a:ext cx="6895660" cy="4318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effectLst/>
                <a:latin typeface="Times New Roman"/>
                <a:ea typeface="Calibri"/>
                <a:cs typeface="Times New Roman"/>
              </a:rPr>
              <a:t>той (ото</a:t>
            </a:r>
            <a:r>
              <a:rPr lang="ru-RU" dirty="0">
                <a:effectLst/>
                <a:ea typeface="Calibri"/>
                <a:cs typeface="Times New Roman"/>
              </a:rPr>
              <a:t>	</a:t>
            </a:r>
            <a:r>
              <a:rPr lang="uk-UA" b="1" dirty="0">
                <a:effectLst/>
                <a:latin typeface="Times New Roman"/>
                <a:ea typeface="Calibri"/>
                <a:cs typeface="Times New Roman"/>
              </a:rPr>
              <a:t>й), цей (оцей), такий (отакий), стільки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709835" y="6242815"/>
            <a:ext cx="6794713" cy="431800"/>
          </a:xfrm>
          <a:prstGeom prst="roundRect">
            <a:avLst/>
          </a:prstGeom>
        </p:spPr>
        <p:style>
          <a:lnRef idx="2">
            <a:schemeClr val="accent6"/>
          </a:lnRef>
          <a:fillRef idx="1003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весь, всякий, кожний, сам, самий, інший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4" name="Rectangle 16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7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56950"/>
            <a:ext cx="9110027" cy="4819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ПРАВОПИС ЗАЙМЕННИКІВ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3542135"/>
            <a:ext cx="2593340" cy="199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аби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хто,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де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що, чия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сь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91973" y="3713796"/>
            <a:ext cx="2293620" cy="19945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аби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до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 кого, хтозна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 ким</a:t>
            </a: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9299" y="3740678"/>
            <a:ext cx="2609850" cy="1728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будь</a:t>
            </a: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-що, </a:t>
            </a:r>
            <a:r>
              <a:rPr lang="uk-UA" sz="2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хтозна</a:t>
            </a: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-чиїми, </a:t>
            </a:r>
            <a:r>
              <a:rPr lang="uk-UA" sz="2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казна</a:t>
            </a:r>
            <a:r>
              <a:rPr lang="uk-UA" sz="2200" b="1" dirty="0">
                <a:effectLst/>
                <a:latin typeface="Times New Roman"/>
                <a:ea typeface="Calibri"/>
                <a:cs typeface="Times New Roman"/>
              </a:rPr>
              <a:t>-скільки, який-</a:t>
            </a:r>
            <a:r>
              <a:rPr lang="uk-UA" sz="2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небудь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3492" y="928370"/>
            <a:ext cx="4920615" cy="431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/>
                <a:ea typeface="Calibri"/>
                <a:cs typeface="Times New Roman"/>
              </a:rPr>
              <a:t>Неозначені займенники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-75248" y="1886584"/>
            <a:ext cx="1945005" cy="17621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Раз</a:t>
            </a:r>
            <a:r>
              <a:rPr lang="uk-UA" sz="2200" i="1"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м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3461296" y="1537334"/>
            <a:ext cx="1945005" cy="211137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Через дефіс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660232" y="1778633"/>
            <a:ext cx="2160905" cy="162877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Окремо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891790"/>
            <a:ext cx="3225165" cy="24104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ні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хто,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ні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що,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ні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чия,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ні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якими,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ні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скільки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8081" y="3058795"/>
            <a:ext cx="3157855" cy="22434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ні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до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 кого, ні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з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 ким</a:t>
            </a: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ні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 чию,  ні </a:t>
            </a:r>
            <a:r>
              <a:rPr lang="uk-UA" sz="22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про</a:t>
            </a: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 скільки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8940" y="241935"/>
            <a:ext cx="4920615" cy="431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>
                <a:effectLst/>
                <a:latin typeface="Times New Roman"/>
                <a:ea typeface="Calibri"/>
                <a:cs typeface="Times New Roman"/>
              </a:rPr>
              <a:t>Заперечні  займенники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266078" y="1661795"/>
            <a:ext cx="1945005" cy="176212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Раз</a:t>
            </a:r>
            <a:r>
              <a:rPr lang="uk-UA" sz="2200" i="1"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м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427009" y="1916832"/>
            <a:ext cx="2160905" cy="1628775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Окремо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1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ПРАВОПИС  ЗАЙМЕННИКІВ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755576" y="639233"/>
            <a:ext cx="7992888" cy="2141695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Запишіть подані займенники, знімаючи риску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807175"/>
            <a:ext cx="8784976" cy="38621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i="1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Ні/про/що, хто/сь, аби/який, ні/від/кого, казна/до/кого, хтозна/на/кому, будь/що, де/хто, ні/для/кого, що/небудь, який/сь, будь/до/кого, аби/хто, де/що, чий/небудь, аби\в\кого, скільки\небудь, де/який, котрий/сь, ні/про/що, бозна/скільки, ні/що, аби/чий, будь/скільки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03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5823"/>
            <a:ext cx="8784976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>
                <a:solidFill>
                  <a:srgbClr val="FF0000"/>
                </a:solidFill>
                <a:effectLst/>
                <a:ea typeface="Calibri"/>
                <a:cs typeface="Times New Roman"/>
              </a:rPr>
              <a:t>ВІДМІНЮВАННЯ ЗАЙМЕННИКІВ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23528" y="940223"/>
            <a:ext cx="8352928" cy="1953260"/>
          </a:xfrm>
          <a:prstGeom prst="downArrowCallou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Запишіть подані займенники у родовому та орудному відмінках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16114" y="2893483"/>
            <a:ext cx="6167755" cy="35598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Будь-хто, ніхто, вони, ми, чий-небудь, я, абищо, якийсь, вона, отой, весь, оті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8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964488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ВИКОРИСТАННЯ  ЗАЙМЕННИКІВ  У  МОВЛЕННІ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95536" y="620688"/>
            <a:ext cx="8352927" cy="1296144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Спишіть текст, замість крапок вставте потрібні займенники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061" y="1916832"/>
            <a:ext cx="8776427" cy="47525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Старий дув жив багато років у лісі. Ніхто з … не сперечався. Всі дерева … слухали, і навіть вітер, який налітав з степу, вгамовувався в … міцному гіллі. 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 … дубом діти часто гралися. Одного разу … прийшли сюди, назбирали жолудів і посадили … в степу.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кілька років там виріс чудесний ліс. І кожної весни, коли поверталися птахи з теплого краю, молоденькі дубки простягали до них … гілки і казали: « …  діти старого дуба! Вітайте … від нас».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697480"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(О. Іваненко)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20688"/>
            <a:ext cx="7117178" cy="583264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uk-UA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latin typeface="Mistral" panose="03090702030407020403" pitchFamily="66" charset="0"/>
              </a:rPr>
              <a:t>ПЕДАГОГІЧНЕ  КРЕДО</a:t>
            </a:r>
            <a:br>
              <a:rPr lang="uk-UA" sz="5400" b="1" dirty="0" smtClean="0">
                <a:solidFill>
                  <a:schemeClr val="accent6">
                    <a:lumMod val="50000"/>
                  </a:schemeClr>
                </a:solidFill>
                <a:latin typeface="Mistral" panose="03090702030407020403" pitchFamily="66" charset="0"/>
              </a:rPr>
            </a:br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Mistral" panose="03090702030407020403" pitchFamily="66" charset="0"/>
              </a:rPr>
              <a:t/>
            </a:r>
            <a:b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Mistral" panose="03090702030407020403" pitchFamily="66" charset="0"/>
              </a:rPr>
            </a:b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Розкажи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мені – і я забуду.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                                                      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Покажи мені – і я зрозумію.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Примусь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мене зробити – і я навчуся!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												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												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>Конфуцій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Segoe Print" panose="02000600000000000000" pitchFamily="2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0" y="1"/>
            <a:ext cx="8964488" cy="2852936"/>
          </a:xfrm>
          <a:prstGeom prst="downArrowCallout">
            <a:avLst>
              <a:gd name="adj1" fmla="val 9807"/>
              <a:gd name="adj2" fmla="val 29576"/>
              <a:gd name="adj3" fmla="val 21655"/>
              <a:gd name="adj4" fmla="val 743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Дієслово – це самостійна  частина  мови, яка означає дію або стан предмета чи явища  і відповідає на питання </a:t>
            </a:r>
            <a:r>
              <a:rPr lang="uk-UA" sz="2600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що робити? що зробити? що робить? що робитиме?  що зробив би? що робили? тощо (</a:t>
            </a:r>
            <a:r>
              <a:rPr lang="uk-UA" sz="26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пишемо, стрибатимеш, намалюю, говорити</a:t>
            </a:r>
            <a:r>
              <a:rPr lang="uk-UA" sz="2600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 …)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4584" y="2852937"/>
            <a:ext cx="5735320" cy="548640"/>
          </a:xfrm>
          <a:prstGeom prst="roundRect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Морфологічні ознаки дієслова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9707" y="3460550"/>
            <a:ext cx="8748464" cy="3151712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>
                <a:effectLst/>
                <a:latin typeface="Times New Roman"/>
                <a:ea typeface="Calibri"/>
                <a:cs typeface="Times New Roman"/>
              </a:rPr>
              <a:t>Вид </a:t>
            </a:r>
            <a:r>
              <a:rPr lang="uk-UA" sz="2600" b="1" i="1" dirty="0">
                <a:effectLst/>
                <a:latin typeface="Times New Roman"/>
                <a:ea typeface="Calibri"/>
                <a:cs typeface="Times New Roman"/>
              </a:rPr>
              <a:t>(доконаний, недоконаний)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>
                <a:effectLst/>
                <a:latin typeface="Times New Roman"/>
                <a:ea typeface="Calibri"/>
                <a:cs typeface="Times New Roman"/>
              </a:rPr>
              <a:t>Перехідність або неперехідність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b="1" dirty="0">
                <a:effectLst/>
                <a:latin typeface="Times New Roman"/>
                <a:ea typeface="Calibri"/>
                <a:cs typeface="Times New Roman"/>
              </a:rPr>
              <a:t>Змінюється за часом, числом, особами, за родом </a:t>
            </a:r>
            <a:r>
              <a:rPr lang="uk-UA" sz="2600" b="1" i="1" dirty="0">
                <a:effectLst/>
                <a:latin typeface="Times New Roman"/>
                <a:ea typeface="Calibri"/>
                <a:cs typeface="Times New Roman"/>
              </a:rPr>
              <a:t>(минулий час), </a:t>
            </a:r>
            <a:r>
              <a:rPr lang="uk-UA" sz="2600" b="1" dirty="0">
                <a:effectLst/>
                <a:latin typeface="Times New Roman"/>
                <a:ea typeface="Calibri"/>
                <a:cs typeface="Times New Roman"/>
              </a:rPr>
              <a:t>способом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07" y="1052736"/>
            <a:ext cx="916553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7"/>
          <p:cNvSpPr>
            <a:spLocks noChangeArrowheads="1"/>
          </p:cNvSpPr>
          <p:nvPr/>
        </p:nvSpPr>
        <p:spPr bwMode="gray">
          <a:xfrm>
            <a:off x="28977" y="74930"/>
            <a:ext cx="9126855" cy="76454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36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ФОРМИ ДІЄСЛОВА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7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48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ФОРМИ ДІЄСЛОВА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80811" y="692696"/>
            <a:ext cx="7920880" cy="2327275"/>
          </a:xfrm>
          <a:prstGeom prst="downArrowCallout">
            <a:avLst/>
          </a:prstGeom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Спишіть подані слова, вкажіть до якої форми дієслова належить кожне з них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019971"/>
            <a:ext cx="7776864" cy="3403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i="1">
                <a:effectLst/>
                <a:latin typeface="Times New Roman"/>
                <a:ea typeface="Calibri"/>
                <a:cs typeface="Times New Roman"/>
              </a:rPr>
              <a:t>Готуюся, написавши, світає, подивитися, обсипаний, гаптувати, наклеїла, вирізьблений, дощить,  прославлю, заквітчаний, роздивившись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581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ЧАС  І  ВИД  ДІЄСЛІВ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853882" y="625475"/>
            <a:ext cx="5436235" cy="1219349"/>
          </a:xfrm>
          <a:prstGeom prst="wedgeRoundRectCallout">
            <a:avLst>
              <a:gd name="adj1" fmla="val -17462"/>
              <a:gd name="adj2" fmla="val 11612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Спишіть, замінивши дієслова теперішнього часу дієсловами майбутнього часу,  вкажіть їх вид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3" y="2683189"/>
            <a:ext cx="8712968" cy="39861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Березень – перший місяць весни. Летять до нас з далеких країв заклопотані шпаки. Спочатку з’являються самці, а через кілька днів і їхні подруги – самочки. Так само прилітають по черзі і жайворонки та зяблики.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24406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Жайворонки поселяються на ланах. Зяблики зупиняються в лісах, гайках, парках, садах. Незабаром ми чуємо їхні гучні, веселі, весняні пісні.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3" y="6985"/>
            <a:ext cx="8784976" cy="15792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ОСОБА, ЧИСЛО ТА ДІЄВІДМІНА  ДІЄСЛІВ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3343870"/>
            <a:ext cx="7488832" cy="26054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i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Казати, мести, купити, говорити, сіяти, носити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67544" y="1586231"/>
            <a:ext cx="8208911" cy="1986785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Змініть подані дієслова за особами та числами у теперішньому часі, вкажіть їх дієвідміну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gray">
          <a:xfrm>
            <a:off x="539552" y="871855"/>
            <a:ext cx="1993265" cy="1512570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b="1">
                <a:solidFill>
                  <a:srgbClr val="1F497D"/>
                </a:solidFill>
                <a:effectLst/>
                <a:latin typeface="Times New Roman"/>
                <a:ea typeface="Calibri"/>
                <a:cs typeface="Times New Roman"/>
              </a:rPr>
              <a:t>ДІЙСНИЙ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gray">
          <a:xfrm>
            <a:off x="3788410" y="930910"/>
            <a:ext cx="2096770" cy="1512570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ru-RU"/>
          </a:p>
        </p:txBody>
      </p:sp>
      <p:sp>
        <p:nvSpPr>
          <p:cNvPr id="4" name="Oval 17"/>
          <p:cNvSpPr>
            <a:spLocks noChangeArrowheads="1"/>
          </p:cNvSpPr>
          <p:nvPr/>
        </p:nvSpPr>
        <p:spPr bwMode="gray">
          <a:xfrm>
            <a:off x="6840729" y="900207"/>
            <a:ext cx="1978025" cy="1512570"/>
          </a:xfrm>
          <a:prstGeom prst="ellipse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ru-RU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959661" y="1377949"/>
            <a:ext cx="1788795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1800" b="1" kern="12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УМОВНИЙ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104044" y="1394776"/>
            <a:ext cx="170370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1800" b="1" kern="12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НАКАЗОВИ</a:t>
            </a:r>
            <a:r>
              <a:rPr lang="uk-UA" sz="2000" b="1" kern="12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247769" y="2375735"/>
            <a:ext cx="2576830" cy="428879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782" tIns="47891" rIns="95782" bIns="47891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Дієслова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дійсного способу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означають дію,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яка відбувається,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відбулась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або відбудеться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реально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6649595" y="2412777"/>
            <a:ext cx="2360295" cy="428879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782" tIns="47891" rIns="95782" bIns="47891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Дієслова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наказового способу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виражають прохання,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побажання, спонукання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або наказ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3623310" y="2400924"/>
            <a:ext cx="2426970" cy="4288790"/>
          </a:xfrm>
          <a:prstGeom prst="roundRect">
            <a:avLst>
              <a:gd name="adj" fmla="val 13745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5782" tIns="47891" rIns="95782" bIns="47891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Дієслова умовного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способу означають дію не реальну,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 а бажану  або можливу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</a:rPr>
              <a:t>за певних умов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gray">
          <a:xfrm>
            <a:off x="0" y="61277"/>
            <a:ext cx="8964488" cy="79184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СПОСОБИ ДІЄСЛІВ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947420" y="1878330"/>
            <a:ext cx="8743315" cy="504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gray">
          <a:xfrm>
            <a:off x="5724128" y="1743179"/>
            <a:ext cx="3823335" cy="4328160"/>
          </a:xfrm>
          <a:prstGeom prst="chevron">
            <a:avLst>
              <a:gd name="adj" fmla="val 1728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ФІЗИЧНИЙ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АБО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ПСИХІЧНИЙ СТАН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ЛЮДИНИ: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ЛИХОМАНИТЬ,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НЕ СПИТЬСЯ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gray">
          <a:xfrm>
            <a:off x="635" y="2386118"/>
            <a:ext cx="3074670" cy="3042285"/>
          </a:xfrm>
          <a:prstGeom prst="chevron">
            <a:avLst>
              <a:gd name="adj" fmla="val 2000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ЯВИЩА ПРИРОДИ: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СВІТАЄ,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ДОЩИТЬ,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СМЕРКАЄ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gray">
          <a:xfrm>
            <a:off x="0" y="126999"/>
            <a:ext cx="9309735" cy="142938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32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Times New Roman"/>
                <a:cs typeface="Times New Roman"/>
              </a:rPr>
              <a:t>БЕЗОСОБОВІ ДІЄСЛОВА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uk-UA" sz="20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Times New Roman"/>
                <a:cs typeface="Times New Roman"/>
              </a:rPr>
              <a:t>ОЗНАЧАЮТЬ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b="1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2594292" y="2070522"/>
            <a:ext cx="3706495" cy="3673475"/>
          </a:xfrm>
          <a:prstGeom prst="chevron">
            <a:avLst>
              <a:gd name="adj" fmla="val 2373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СТИХІЙНІ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>
                <a:solidFill>
                  <a:srgbClr val="C050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ЯВИЩА: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ЗАМЕЛО,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ЗАНЕСЛО,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</a:rPr>
              <a:t>ЗАТОПИЛО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0" y="200237"/>
            <a:ext cx="9062882" cy="7042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3200" b="1" kern="1200">
                <a:solidFill>
                  <a:srgbClr val="FFFFFF"/>
                </a:solidFill>
                <a:effectLst/>
                <a:latin typeface="Arial"/>
                <a:ea typeface="Times New Roman"/>
                <a:cs typeface="Times New Roman"/>
              </a:rPr>
              <a:t>  </a:t>
            </a:r>
            <a:r>
              <a:rPr lang="uk-UA" sz="2800" b="1" kern="120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НЕ  З  ДІЄСЛОВАМИ 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770023" y="2316586"/>
            <a:ext cx="3540760" cy="397319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4860032" y="2333096"/>
            <a:ext cx="3469005" cy="395668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43608" y="2307167"/>
            <a:ext cx="29523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якщо без</a:t>
            </a:r>
            <a:r>
              <a:rPr lang="uk-UA" sz="24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400" b="1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</a:t>
            </a:r>
            <a:r>
              <a:rPr lang="uk-UA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дієслово не вживається: </a:t>
            </a:r>
            <a:r>
              <a:rPr lang="uk-UA" sz="24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ненавидіти,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нехтувати, незчутися; 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якщо дієслово має префікс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i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недо</a:t>
            </a:r>
            <a:r>
              <a:rPr lang="uk-UA" sz="24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:</a:t>
            </a:r>
            <a:r>
              <a:rPr lang="uk-UA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 недо</a:t>
            </a:r>
            <a:r>
              <a:rPr lang="uk-UA" sz="24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чувати,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недо</a:t>
            </a:r>
            <a:r>
              <a:rPr lang="uk-UA" sz="24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бачати</a:t>
            </a:r>
            <a:r>
              <a:rPr lang="uk-UA" sz="2400" kern="1200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415339" y="2832105"/>
            <a:ext cx="2358390" cy="301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uk-UA" sz="2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в усіх інших випадках: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uk-UA" sz="2400" b="1" i="1" kern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 цвісти,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uk-UA" sz="2400" b="1" i="1" kern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 встигати,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uk-UA" sz="2400" b="1" i="1" kern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 допомагати,  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uk-UA" sz="2400" b="1" i="1" kern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не  здужати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uk-UA" sz="2400" b="1" i="1" kern="12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</a:rPr>
              <a:t>(не змогти)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 rot="3900671">
            <a:off x="180426" y="1166386"/>
            <a:ext cx="1179195" cy="15144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rot="10800000" vert="eaVert" wrap="square" anchor="ctr"/>
          <a:lstStyle/>
          <a:p>
            <a:pPr algn="ctr" fontAlgn="base">
              <a:spcAft>
                <a:spcPts val="0"/>
              </a:spcAft>
            </a:pPr>
            <a:r>
              <a:rPr lang="uk-UA" sz="1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ПИШУТЬ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РАЗОМ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6372333">
            <a:off x="858621" y="2149168"/>
            <a:ext cx="633095" cy="909320"/>
          </a:xfrm>
          <a:prstGeom prst="leftArrow">
            <a:avLst>
              <a:gd name="adj1" fmla="val 24509"/>
              <a:gd name="adj2" fmla="val 106316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 rot="7886496">
            <a:off x="8064499" y="867996"/>
            <a:ext cx="967740" cy="19272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rot="10800000" vert="eaVert" wrap="square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1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ПИШУТЬ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ОКРЕМО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4615037">
            <a:off x="7700763" y="1880210"/>
            <a:ext cx="633095" cy="909320"/>
          </a:xfrm>
          <a:prstGeom prst="leftArrow">
            <a:avLst>
              <a:gd name="adj1" fmla="val 24509"/>
              <a:gd name="adj2" fmla="val 106316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4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7"/>
            <a:ext cx="8712968" cy="4968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Де господар (не) ходить, там нивка  (не) родить. (Нар. творчість)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Воїни бачили перед собою сміливу людину, яка гордовито (не) </a:t>
            </a:r>
            <a:r>
              <a:rPr lang="uk-UA" sz="2400" dirty="0" err="1">
                <a:effectLst/>
                <a:latin typeface="Times New Roman"/>
                <a:ea typeface="Calibri"/>
                <a:cs typeface="Times New Roman"/>
              </a:rPr>
              <a:t>хтувала</a:t>
            </a: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 смерть. (С. Скляренко)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Я  (не) люблю тебе, (не) навиджу Беркуте. (І. Франко)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І ніхто їх і (не) догляне, і  (не) спитає, і (не) заплаче потім. (О. Довженко)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За споришем його теж  (не) було. Де ж він? (Не) міг же кораблик так раптом потонути? (Б. Антоненко-Давидович)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Бійці ще ніколи (не) билися з таким лютим гнівом… Німці  (не) витримали і подалися назад. (О.Довженко)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608705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245360" y="685801"/>
            <a:ext cx="4751070" cy="108701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>
                <a:effectLst/>
                <a:latin typeface="Times New Roman"/>
                <a:ea typeface="Calibri"/>
                <a:cs typeface="Times New Roman"/>
              </a:rPr>
              <a:t>Спишіть, розкривши дужки.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" y="45085"/>
            <a:ext cx="9144000" cy="6407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Написання </a:t>
            </a:r>
            <a:r>
              <a:rPr lang="uk-UA" sz="2800">
                <a:solidFill>
                  <a:srgbClr val="632423"/>
                </a:solidFill>
                <a:effectLst/>
                <a:latin typeface="Times New Roman"/>
                <a:ea typeface="Calibri"/>
                <a:cs typeface="Times New Roman"/>
              </a:rPr>
              <a:t>не</a:t>
            </a: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з дієсловами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690704" cy="681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5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427982" y="1772815"/>
            <a:ext cx="4464497" cy="1728193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МОРФОЛОГІЯ: таблиці, вправи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9" y="5157192"/>
            <a:ext cx="4032448" cy="1584176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  <a:latin typeface="Mistral" panose="03090702030407020403" pitchFamily="66" charset="0"/>
              </a:rPr>
              <a:t>Підготувала –  вчитель української мови та літератури </a:t>
            </a:r>
          </a:p>
          <a:p>
            <a:r>
              <a:rPr lang="uk-UA" sz="2400" b="1" i="1" dirty="0" smtClean="0">
                <a:solidFill>
                  <a:schemeClr val="accent4">
                    <a:lumMod val="50000"/>
                  </a:schemeClr>
                </a:solidFill>
                <a:latin typeface="Mistral" panose="03090702030407020403" pitchFamily="66" charset="0"/>
              </a:rPr>
              <a:t>МИХАЙЛИК  КАТЕРИНА  ІВАНІВНА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1" y="560874"/>
            <a:ext cx="63367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НОВОСІЛКІВСЬКА ЗАГАЛЬНООСВІТНЯ ШКОЛА  І - ІІ СТУПЕНІВ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Природа\2013-10-16 08.24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3" y="967988"/>
            <a:ext cx="4716016" cy="4890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808831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 І  ВИД  ДІЄПРИКМЕТНИКІВ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1259632" y="808831"/>
            <a:ext cx="6192687" cy="891977"/>
          </a:xfrm>
          <a:prstGeom prst="wedgeRoundRectCallout">
            <a:avLst>
              <a:gd name="adj1" fmla="val -17463"/>
              <a:gd name="adj2" fmla="val 116120"/>
              <a:gd name="adj3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поданих дієслів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утворіть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дієприкметники, вкажіть їх вид та стан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носка-облако 6"/>
          <p:cNvSpPr>
            <a:spLocks noChangeArrowheads="1"/>
          </p:cNvSpPr>
          <p:nvPr/>
        </p:nvSpPr>
        <p:spPr bwMode="auto">
          <a:xfrm>
            <a:off x="1259632" y="1916832"/>
            <a:ext cx="6102350" cy="5112568"/>
          </a:xfrm>
          <a:prstGeom prst="cloudCallout">
            <a:avLst>
              <a:gd name="adj1" fmla="val -12583"/>
              <a:gd name="adj2" fmla="val 35847"/>
            </a:avLst>
          </a:prstGeom>
          <a:gradFill rotWithShape="1">
            <a:gsLst>
              <a:gs pos="0">
                <a:srgbClr val="FEFCEE"/>
              </a:gs>
              <a:gs pos="39999">
                <a:srgbClr val="FDFAEA"/>
              </a:gs>
              <a:gs pos="100000">
                <a:srgbClr val="787567"/>
              </a:gs>
            </a:gsLst>
            <a:path path="rect">
              <a:fillToRect l="50000" t="-80000" r="50000" b="180000"/>
            </a:path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хвилювати, крокувати, розквітнути, посивіти, відпочивати, носити, скосити, почорніти, спекти, бажати, змарніти, зробити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996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124619" y="9525"/>
            <a:ext cx="9268619" cy="1579562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Дієприкметниковий зворот  - це дієприкметник із залежним словом або кількома словами. </a:t>
            </a:r>
            <a:r>
              <a:rPr lang="uk-UA" altLang="uk-UA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реченні діє</a:t>
            </a:r>
            <a:r>
              <a:rPr lang="uk-UA" altLang="uk-UA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прикметниковий 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зворот виконує роль поширеного означення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4"/>
          <p:cNvSpPr>
            <a:spLocks noChangeArrowheads="1"/>
          </p:cNvSpPr>
          <p:nvPr/>
        </p:nvSpPr>
        <p:spPr bwMode="auto">
          <a:xfrm>
            <a:off x="179511" y="1772816"/>
            <a:ext cx="4101281" cy="4772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64A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Дієприкметниковий зворот відокремлюється комою, якщо він стоїть після означуваного слова. В середині речення дієприкметниковий зворот відокремлюється з двох боків комами.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стіні висів рушник,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вишитий руками мами.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галявині пролісок,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осяяний теплими променями сонця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весело погойдував білявою голівкою.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5"/>
          <p:cNvSpPr>
            <a:spLocks noChangeArrowheads="1"/>
          </p:cNvSpPr>
          <p:nvPr/>
        </p:nvSpPr>
        <p:spPr bwMode="auto">
          <a:xfrm>
            <a:off x="4544095" y="1872829"/>
            <a:ext cx="4492402" cy="46720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64A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дієприкметниковий зворот стоїть перед означуваним словом, то він комою не відокремлюється.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Приємно вдихати на повні груди пахощі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политих дощем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трав.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Виняток: дієприкметниковий зворот має відтінок причини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Вражений небаченим видовищем,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хірург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прикіпив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місця (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О.Довженко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41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3999" cy="7647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Використання дієприкметників у мовленні</a:t>
            </a:r>
            <a:endParaRPr lang="uk-UA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764705"/>
            <a:ext cx="5832648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2039144"/>
            <a:ext cx="8784976" cy="4649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праворуч збігає вниз (побіліти) шлях, наче змій-велетень. А там далі за річкою розіслались (не виорати) лани, де блакитний край неба зливається з (позеленіти) далечиною. І над усім оцим (співати) шатром розкинулося високе та глибоке небо, сяє іскристе сонце і обдає все  </a:t>
            </a:r>
            <a:endParaRPr lang="uk-UA" sz="2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(палити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світом. 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 так далеко все видно: і темно-зелену долину, (огорнути) горами, і гори, (покрити) лісом, і луки, (порізати) синьою річкою. 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Панас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Мирний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332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244"/>
          <p:cNvSpPr>
            <a:spLocks noChangeArrowheads="1"/>
          </p:cNvSpPr>
          <p:nvPr/>
        </p:nvSpPr>
        <p:spPr bwMode="gray">
          <a:xfrm>
            <a:off x="-69675" y="0"/>
            <a:ext cx="9132558" cy="704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altLang="uk-UA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 З  ДІЄПРИКМЕТНИКАМИ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611560" y="2574107"/>
            <a:ext cx="3740150" cy="39735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64A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дієприкметник не має залежних слів і стоїть перед означуваним словом: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незакінчена робота, невисловлена думка.</a:t>
            </a:r>
            <a:endParaRPr kumimoji="0" lang="ru-RU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складі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префікса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</a:t>
            </a: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недописаний, недоїдений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10245"/>
          <p:cNvSpPr>
            <a:spLocks noChangeArrowheads="1"/>
          </p:cNvSpPr>
          <p:nvPr/>
        </p:nvSpPr>
        <p:spPr bwMode="auto">
          <a:xfrm>
            <a:off x="4764088" y="2569925"/>
            <a:ext cx="3956050" cy="3956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8064A2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Коли в реченні є протиставлення: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пиляний, а зрубаний.</a:t>
            </a:r>
            <a:endParaRPr kumimoji="0" lang="ru-RU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Дієприкметник має залежне слово: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прочитана учнем книга.</a:t>
            </a:r>
            <a:endParaRPr kumimoji="0" lang="ru-RU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Дієприкметник виступає в реченні присудком:</a:t>
            </a:r>
            <a:r>
              <a:rPr kumimoji="0" lang="uk-UA" alt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20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край села не засіяне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10249"/>
          <p:cNvSpPr>
            <a:spLocks noChangeArrowheads="1"/>
          </p:cNvSpPr>
          <p:nvPr/>
        </p:nvSpPr>
        <p:spPr bwMode="gray">
          <a:xfrm rot="3462591">
            <a:off x="544942" y="1175496"/>
            <a:ext cx="1179513" cy="1514475"/>
          </a:xfrm>
          <a:prstGeom prst="rect">
            <a:avLst/>
          </a:prstGeom>
          <a:solidFill>
            <a:srgbClr val="8064A2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rgbClr val="CCC0D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ПИШУТЬ</a:t>
            </a:r>
            <a:endParaRPr kumimoji="0" lang="ru-RU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rgbClr val="CCC0D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РАЗОМ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лево 5"/>
          <p:cNvSpPr>
            <a:spLocks noChangeArrowheads="1"/>
          </p:cNvSpPr>
          <p:nvPr/>
        </p:nvSpPr>
        <p:spPr bwMode="auto">
          <a:xfrm rot="6372333">
            <a:off x="1343089" y="2002155"/>
            <a:ext cx="633095" cy="909320"/>
          </a:xfrm>
          <a:prstGeom prst="leftArrow">
            <a:avLst>
              <a:gd name="adj1" fmla="val 24509"/>
              <a:gd name="adj2" fmla="val 106316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Прямоугольник 10251"/>
          <p:cNvSpPr>
            <a:spLocks noChangeArrowheads="1"/>
          </p:cNvSpPr>
          <p:nvPr/>
        </p:nvSpPr>
        <p:spPr bwMode="gray">
          <a:xfrm rot="7851071">
            <a:off x="7869710" y="1146511"/>
            <a:ext cx="968375" cy="1927225"/>
          </a:xfrm>
          <a:prstGeom prst="rect">
            <a:avLst/>
          </a:prstGeom>
          <a:solidFill>
            <a:srgbClr val="8064A2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rgbClr val="CCC0D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ПИШУТЬ</a:t>
            </a:r>
            <a:endParaRPr kumimoji="0" lang="ru-RU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800" b="1" i="0" u="none" strike="noStrike" cap="none" normalizeH="0" baseline="0" dirty="0" smtClean="0">
                <a:ln>
                  <a:noFill/>
                </a:ln>
                <a:solidFill>
                  <a:srgbClr val="CCC0D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ОКРЕМО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лево 7"/>
          <p:cNvSpPr>
            <a:spLocks noChangeArrowheads="1"/>
          </p:cNvSpPr>
          <p:nvPr/>
        </p:nvSpPr>
        <p:spPr bwMode="auto">
          <a:xfrm rot="4615037">
            <a:off x="7374565" y="2002155"/>
            <a:ext cx="633095" cy="909320"/>
          </a:xfrm>
          <a:prstGeom prst="leftArrow">
            <a:avLst>
              <a:gd name="adj1" fmla="val 24509"/>
              <a:gd name="adj2" fmla="val 106316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92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1547664" y="1700808"/>
            <a:ext cx="6330950" cy="48425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Ми йшли (не) ораним полем, а безмежними квітучими луками.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Вулиця (не) заасфальтована.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усю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Вербівку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стеляться сукупні городи та левади, (не) огороджені тинами. (І. Н.-Левицький)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Чіпка встав та (не) вмитий, (не) розчесаний побрався прямо в Піски. (Панас Мирний)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(Не) званому гостю місце за дверима. (Нар.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(Не) виправдані людські втрати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найбільша ганьба для командира.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(О. Гончар)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ыноска со стрелкой вниз 5"/>
          <p:cNvSpPr>
            <a:spLocks noChangeArrowheads="1"/>
          </p:cNvSpPr>
          <p:nvPr/>
        </p:nvSpPr>
        <p:spPr bwMode="auto">
          <a:xfrm>
            <a:off x="2160910" y="764704"/>
            <a:ext cx="4751387" cy="1034256"/>
          </a:xfrm>
          <a:prstGeom prst="downArrowCallout">
            <a:avLst>
              <a:gd name="adj1" fmla="val 24991"/>
              <a:gd name="adj2" fmla="val 20857"/>
              <a:gd name="adj3" fmla="val 25000"/>
              <a:gd name="adj4" fmla="val 6497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Спишіть, розкривши дужки. 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2"/>
          <p:cNvSpPr>
            <a:spLocks noChangeArrowheads="1"/>
          </p:cNvSpPr>
          <p:nvPr/>
        </p:nvSpPr>
        <p:spPr bwMode="auto">
          <a:xfrm>
            <a:off x="-35396" y="0"/>
            <a:ext cx="9144000" cy="76470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95D9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Написання </a:t>
            </a:r>
            <a:r>
              <a:rPr kumimoji="0" lang="uk-UA" altLang="uk-UA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дієприкметниками</a:t>
            </a:r>
            <a:endParaRPr kumimoji="0" lang="uk-UA" alt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2"/>
          <p:cNvSpPr>
            <a:spLocks noChangeArrowheads="1"/>
          </p:cNvSpPr>
          <p:nvPr/>
        </p:nvSpPr>
        <p:spPr bwMode="auto">
          <a:xfrm>
            <a:off x="1452535" y="2780928"/>
            <a:ext cx="2974975" cy="28484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4BACC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 дієслова: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перехідність або неперехідність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 мати залежні слова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13"/>
          <p:cNvSpPr>
            <a:spLocks noChangeArrowheads="1"/>
          </p:cNvSpPr>
          <p:nvPr/>
        </p:nvSpPr>
        <p:spPr bwMode="auto">
          <a:xfrm>
            <a:off x="4572000" y="2780929"/>
            <a:ext cx="3321697" cy="28484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4BACC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Ознаки  прислівника: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2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незмінність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2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реченні виконує   роль обставини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956376" y="1797990"/>
            <a:ext cx="731520" cy="1216025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624177" y="1845143"/>
            <a:ext cx="731520" cy="1216025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uk-UA"/>
          </a:p>
        </p:txBody>
      </p:sp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1452535" y="1484784"/>
            <a:ext cx="6364287" cy="1096963"/>
          </a:xfrm>
          <a:prstGeom prst="roundRect">
            <a:avLst>
              <a:gd name="adj" fmla="val 16667"/>
            </a:avLst>
          </a:prstGeom>
          <a:solidFill>
            <a:srgbClr val="4BACC6"/>
          </a:solidFill>
          <a:ln w="25400">
            <a:solidFill>
              <a:srgbClr val="205867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Дієприслівник поєднує в собі ознаки дієслова і прислівника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1"/>
          <p:cNvSpPr>
            <a:spLocks noChangeArrowheads="1"/>
          </p:cNvSpPr>
          <p:nvPr/>
        </p:nvSpPr>
        <p:spPr bwMode="auto">
          <a:xfrm>
            <a:off x="-144524" y="0"/>
            <a:ext cx="9433048" cy="13407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Дієприслівник – особлива незмінна форма дієслова, яка виражає додаткову дію  і відповідає на питання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роблячи? що зробивши?</a:t>
            </a:r>
            <a:r>
              <a:rPr lang="uk-UA" alt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(читаючи, написавши)</a:t>
            </a:r>
            <a:endParaRPr kumimoji="0" lang="uk-UA" alt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912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87350" y="1"/>
            <a:ext cx="8577138" cy="83671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дієприслівників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1854200" y="851025"/>
            <a:ext cx="5435600" cy="993799"/>
          </a:xfrm>
          <a:prstGeom prst="wedgeRoundRectCallout">
            <a:avLst>
              <a:gd name="adj1" fmla="val -17463"/>
              <a:gd name="adj2" fmla="val 116120"/>
              <a:gd name="adj3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поданих дієслів утворіть дієприслівники, вкажіть їх вид 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-облако 6"/>
          <p:cNvSpPr>
            <a:spLocks noChangeArrowheads="1"/>
          </p:cNvSpPr>
          <p:nvPr/>
        </p:nvSpPr>
        <p:spPr bwMode="auto">
          <a:xfrm>
            <a:off x="1624744" y="1988841"/>
            <a:ext cx="6102350" cy="4392488"/>
          </a:xfrm>
          <a:prstGeom prst="cloudCallout">
            <a:avLst>
              <a:gd name="adj1" fmla="val -12583"/>
              <a:gd name="adj2" fmla="val 35847"/>
            </a:avLst>
          </a:prstGeom>
          <a:gradFill rotWithShape="1">
            <a:gsLst>
              <a:gs pos="0">
                <a:srgbClr val="FFFFFF"/>
              </a:gs>
              <a:gs pos="100000">
                <a:srgbClr val="4C4C4C"/>
              </a:gs>
            </a:gsLst>
            <a:path path="rect">
              <a:fillToRect l="50000" t="50000" r="50000" b="50000"/>
            </a:path>
          </a:gradFill>
          <a:ln w="25400">
            <a:solidFill>
              <a:srgbClr val="4BACC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1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хвилювати, крокувати, розквітнути, посивіти, відпочивати, носити, скосити, почорніти, спекти, бажати, змарніти, зробити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94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>
            <a:spLocks noChangeArrowheads="1"/>
          </p:cNvSpPr>
          <p:nvPr/>
        </p:nvSpPr>
        <p:spPr bwMode="auto">
          <a:xfrm>
            <a:off x="126901" y="2276872"/>
            <a:ext cx="9017099" cy="37734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4BACC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Дієприслівниковий зворот завжди відокремлюється  комою. В середині речення дієприкметниковий зворот відокремлюється з двох боків комами.</a:t>
            </a:r>
            <a:endParaRPr kumimoji="0" lang="uk-UA" alt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туман загорнувшись</a:t>
            </a:r>
            <a:r>
              <a:rPr kumimoji="0" lang="uk-UA" altLang="uk-UA" sz="2200" b="1" i="1" u="none" strike="noStrike" cap="none" normalizeH="0" baseline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далекі тополі в душі виграють мінорную гаму. (П.Тичина)</a:t>
            </a:r>
            <a:endParaRPr kumimoji="0" lang="uk-UA" alt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200" b="1" i="1" u="none" strike="noStrike" cap="none" normalizeH="0" baseline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Вітер притомлений, </a:t>
            </a:r>
            <a:r>
              <a:rPr kumimoji="0" lang="uk-UA" altLang="uk-UA" sz="2200" b="1" i="1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взявшись у боки</a:t>
            </a:r>
            <a:r>
              <a:rPr kumimoji="0" lang="uk-UA" altLang="uk-UA" sz="2200" b="1" i="1" u="none" strike="noStrike" cap="none" normalizeH="0" baseline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спочити сів на стареньку ялину.</a:t>
            </a:r>
            <a:endParaRPr kumimoji="0" lang="uk-UA" altLang="uk-UA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200" b="1" i="1" u="none" strike="noStrike" cap="none" normalizeH="0" baseline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(К. Мандрик)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26901" y="2332"/>
            <a:ext cx="8837587" cy="1579562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Дієприслівниковий зворот </a:t>
            </a:r>
            <a:r>
              <a:rPr kumimoji="0" lang="uk-UA" alt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altLang="uk-UA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дієприслівник із залежним словом або кількома словами, у реченні дієприслівниковий зворот виконує роль поширеної обставини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50818" y="1616769"/>
            <a:ext cx="484632" cy="660103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436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39688"/>
            <a:ext cx="9144000" cy="981075"/>
          </a:xfrm>
          <a:prstGeom prst="rect">
            <a:avLst/>
          </a:prstGeom>
          <a:solidFill>
            <a:srgbClr val="00B0F0"/>
          </a:solidFill>
          <a:ln w="9525">
            <a:solidFill>
              <a:srgbClr val="795D9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дієприслівників у мовленні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1619672" y="1050504"/>
            <a:ext cx="5435600" cy="1154360"/>
          </a:xfrm>
          <a:prstGeom prst="wedgeRoundRectCallout">
            <a:avLst>
              <a:gd name="adj1" fmla="val -16852"/>
              <a:gd name="adj2" fmla="val 73389"/>
              <a:gd name="adj3" fmla="val 16667"/>
            </a:avLst>
          </a:prstGeom>
          <a:solidFill>
            <a:srgbClr val="EEECE1"/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Спишіть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замінивши дієслова у дужках дієприслівниками, </a:t>
            </a:r>
            <a:r>
              <a:rPr kumimoji="0" lang="uk-UA" altLang="uk-UA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розставте</a:t>
            </a: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розділові знаки, де треба.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67545" y="2564904"/>
            <a:ext cx="7848872" cy="39604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Тремтить хвиля вогню (здійматись) високо вгору і  (схилятись) набік.  Праворуч мигнула блискавка і (відбити) у дзеркалі,  у  ту ж мить блиснула вдалині. Тим часом на узліссі заревли танки і (розметати) зелене гілля маскування ринулися з усіх кінців до річки. Козаков посувався вгору (хапатись) за колючі кущі шкарубкими руками вкритими ластовинням</a:t>
            </a:r>
            <a:r>
              <a:rPr kumimoji="0" lang="uk-UA" altLang="uk-UA" sz="2600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altLang="uk-UA" sz="2600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alt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600" b="1" i="1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(О. Гончар)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5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6198" y="1844824"/>
            <a:ext cx="9144000" cy="664299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 smtClean="0">
                <a:ea typeface="Calibri"/>
                <a:cs typeface="Times New Roman"/>
              </a:rPr>
              <a:t>Прислівники</a:t>
            </a:r>
            <a:r>
              <a:rPr lang="uk-UA" sz="2200" dirty="0" smtClean="0">
                <a:effectLst/>
                <a:ea typeface="Calibri"/>
                <a:cs typeface="Times New Roman"/>
              </a:rPr>
              <a:t>  за  значенням  </a:t>
            </a:r>
            <a:r>
              <a:rPr lang="uk-UA" sz="2200" dirty="0">
                <a:effectLst/>
                <a:ea typeface="Calibri"/>
                <a:cs typeface="Times New Roman"/>
              </a:rPr>
              <a:t>діляться на розряди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2465631"/>
            <a:ext cx="2578735" cy="5441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способу дії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8731" y="2465631"/>
            <a:ext cx="6781800" cy="7499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як? яким способом? </a:t>
            </a:r>
            <a:r>
              <a:rPr lang="uk-UA" sz="2000" i="1" dirty="0">
                <a:effectLst/>
                <a:latin typeface="Times New Roman"/>
                <a:ea typeface="Calibri"/>
                <a:cs typeface="Times New Roman"/>
              </a:rPr>
              <a:t>(красиво, тихо, по-нашому, по-дитячому)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64135" y="4689"/>
            <a:ext cx="9424666" cy="1840135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/>
                <a:ea typeface="Calibri"/>
                <a:cs typeface="Times New Roman"/>
              </a:rPr>
              <a:t>Прислівник – самостійна незмінна частина мови, яка виражає ознаку дії чи стану, ознаку іншої ознаки,  рідше - ознаку предмета. Прислівники відповідають  на питання як? де? коли? куди? звідки? скільки? чому? для чого? тощо</a:t>
            </a:r>
            <a:endParaRPr lang="ru-RU" sz="2400" b="1" dirty="0">
              <a:effectLst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39321" y="3185435"/>
            <a:ext cx="2578735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міри і ступеня дії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40306" y="4034155"/>
            <a:ext cx="2578735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часу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-64135" y="4913630"/>
            <a:ext cx="2578735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місця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6316133"/>
            <a:ext cx="2578735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effectLst/>
                <a:latin typeface="Times New Roman"/>
                <a:ea typeface="Calibri"/>
                <a:cs typeface="Times New Roman"/>
              </a:rPr>
              <a:t>мети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64135" y="5664835"/>
            <a:ext cx="2578735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причини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78731" y="3139959"/>
            <a:ext cx="6781800" cy="8013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скільки? якою мірою? </a:t>
            </a:r>
            <a:r>
              <a:rPr lang="uk-UA" sz="2000" i="1" dirty="0"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надто</a:t>
            </a:r>
            <a:r>
              <a:rPr lang="uk-UA" sz="2000" i="1" dirty="0">
                <a:effectLst/>
                <a:latin typeface="Times New Roman"/>
                <a:ea typeface="Calibri"/>
                <a:cs typeface="Times New Roman"/>
              </a:rPr>
              <a:t> поспішати, 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дуже</a:t>
            </a:r>
            <a:r>
              <a:rPr lang="uk-UA" sz="2000" i="1" dirty="0">
                <a:effectLst/>
                <a:latin typeface="Times New Roman"/>
                <a:ea typeface="Calibri"/>
                <a:cs typeface="Times New Roman"/>
              </a:rPr>
              <a:t> смачний, 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надзвичайно</a:t>
            </a:r>
            <a:r>
              <a:rPr lang="uk-UA" sz="2000" i="1" dirty="0">
                <a:effectLst/>
                <a:latin typeface="Times New Roman"/>
                <a:ea typeface="Calibri"/>
                <a:cs typeface="Times New Roman"/>
              </a:rPr>
              <a:t> терміново)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04714" y="4876970"/>
            <a:ext cx="6781800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де? куди? звідки?</a:t>
            </a:r>
            <a:r>
              <a:rPr lang="uk-UA" sz="2000" i="1" dirty="0">
                <a:effectLst/>
                <a:latin typeface="Times New Roman"/>
                <a:ea typeface="Calibri"/>
                <a:cs typeface="Times New Roman"/>
              </a:rPr>
              <a:t>(навколо, угору, ліворуч, скрізь, знизу)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4714" y="3962570"/>
            <a:ext cx="6781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коли? доки? </a:t>
            </a:r>
            <a:r>
              <a:rPr lang="uk-UA" sz="2000" i="1">
                <a:effectLst/>
                <a:latin typeface="Times New Roman"/>
                <a:ea typeface="Calibri"/>
                <a:cs typeface="Times New Roman"/>
              </a:rPr>
              <a:t>(завтра, тепер, завжди, восени, з давніх-давен)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8731" y="5644727"/>
            <a:ext cx="6781800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чому? від чого?</a:t>
            </a:r>
            <a:r>
              <a:rPr lang="uk-UA" sz="2000" i="1">
                <a:effectLst/>
                <a:latin typeface="Times New Roman"/>
                <a:ea typeface="Calibri"/>
                <a:cs typeface="Times New Roman"/>
              </a:rPr>
              <a:t>(спросоння, мимохіть, зосліпу)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90214" y="6316133"/>
            <a:ext cx="6781800" cy="6159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для чого? з якою метою?</a:t>
            </a:r>
            <a:r>
              <a:rPr lang="uk-UA" sz="2000" i="1">
                <a:effectLst/>
                <a:latin typeface="Times New Roman"/>
                <a:ea typeface="Calibri"/>
                <a:cs typeface="Times New Roman"/>
              </a:rPr>
              <a:t>(навмисно, на радість, на зло)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227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350"/>
            <a:ext cx="41148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2673350"/>
            <a:ext cx="43084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2561"/>
            <a:ext cx="5094288" cy="11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8"/>
          <p:cNvSpPr>
            <a:spLocks noChangeArrowheads="1"/>
          </p:cNvSpPr>
          <p:nvPr/>
        </p:nvSpPr>
        <p:spPr bwMode="gray">
          <a:xfrm>
            <a:off x="688022" y="4005064"/>
            <a:ext cx="3282950" cy="955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400" b="1" i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СЛУЖБОВІ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gray">
          <a:xfrm>
            <a:off x="1451610" y="5147415"/>
            <a:ext cx="1755775" cy="525145"/>
          </a:xfrm>
          <a:prstGeom prst="downArrow">
            <a:avLst>
              <a:gd name="adj1" fmla="val 67093"/>
              <a:gd name="adj2" fmla="val 64051"/>
            </a:avLst>
          </a:prstGeom>
          <a:ln/>
          <a:extLst/>
        </p:spPr>
        <p:style>
          <a:lnRef idx="1">
            <a:schemeClr val="accent2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blackWhite">
          <a:xfrm>
            <a:off x="2547352" y="1533207"/>
            <a:ext cx="4724400" cy="6527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400" b="1" kern="12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Times New Roman"/>
                <a:cs typeface="Times New Roman"/>
              </a:rPr>
              <a:t>САМОСТІЙНІ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 bwMode="auto">
          <a:xfrm>
            <a:off x="135255" y="186267"/>
            <a:ext cx="8873490" cy="11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R="39370" algn="ctr" fontAlgn="base">
              <a:spcAft>
                <a:spcPts val="0"/>
              </a:spcAft>
            </a:pPr>
            <a:r>
              <a:rPr lang="uk-UA" sz="32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Морфологія – це розділ науки про  мову, у якому вивчаються слова як частини мови</a:t>
            </a:r>
            <a:endParaRPr lang="ru-RU" sz="32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AutoShape 40"/>
          <p:cNvSpPr>
            <a:spLocks noChangeArrowheads="1"/>
          </p:cNvSpPr>
          <p:nvPr/>
        </p:nvSpPr>
        <p:spPr bwMode="gray">
          <a:xfrm>
            <a:off x="5515977" y="2215000"/>
            <a:ext cx="1755775" cy="525145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C99FF"/>
          </a:soli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gray">
          <a:xfrm>
            <a:off x="2497732" y="2215000"/>
            <a:ext cx="1755775" cy="525145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CC99FF"/>
          </a:solidFill>
          <a:ln>
            <a:solidFill>
              <a:srgbClr val="FF9999"/>
            </a:solidFill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gray">
          <a:xfrm>
            <a:off x="5223827" y="4095234"/>
            <a:ext cx="3531870" cy="8718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400" b="1" kern="1200" dirty="0">
                <a:solidFill>
                  <a:srgbClr val="2159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Times New Roman"/>
                <a:cs typeface="Times New Roman"/>
              </a:rPr>
              <a:t>ОСОБЛИВА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20" y="5787442"/>
            <a:ext cx="3116263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0"/>
          <p:cNvSpPr>
            <a:spLocks noChangeArrowheads="1"/>
          </p:cNvSpPr>
          <p:nvPr/>
        </p:nvSpPr>
        <p:spPr bwMode="gray">
          <a:xfrm>
            <a:off x="6111874" y="5225519"/>
            <a:ext cx="1755775" cy="525145"/>
          </a:xfrm>
          <a:prstGeom prst="downArrow">
            <a:avLst>
              <a:gd name="adj1" fmla="val 67093"/>
              <a:gd name="adj2" fmla="val 64051"/>
            </a:avLst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право стрелка 1"/>
          <p:cNvSpPr/>
          <p:nvPr/>
        </p:nvSpPr>
        <p:spPr>
          <a:xfrm>
            <a:off x="8759313" y="550276"/>
            <a:ext cx="566420" cy="111125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74769" y="3215786"/>
            <a:ext cx="1453515" cy="13785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слова більш, менш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9389" y="3215787"/>
            <a:ext cx="1647825" cy="13785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суфікси </a:t>
            </a:r>
            <a:endParaRPr lang="ru-RU" sz="110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–іш-, -ш-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96677" y="2121217"/>
            <a:ext cx="1453515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Складена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81128" y="2121217"/>
            <a:ext cx="1647825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Проста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12" y="2121217"/>
            <a:ext cx="1978025" cy="454152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СМАЧНО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27" y="1063844"/>
            <a:ext cx="2023110" cy="854075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effectLst/>
                <a:latin typeface="Times New Roman"/>
                <a:ea typeface="Calibri"/>
                <a:cs typeface="Times New Roman"/>
              </a:rPr>
              <a:t>Прислівник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2637" y="1063844"/>
            <a:ext cx="3191510" cy="854075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Вищий ступінь порівняння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4147" y="1105901"/>
            <a:ext cx="3372485" cy="854075"/>
          </a:xfrm>
          <a:prstGeom prst="roundRect">
            <a:avLst/>
          </a:prstGeom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Найвищий ступінь порівняння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78127" y="4672500"/>
            <a:ext cx="1452245" cy="199263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більш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смачно, </a:t>
            </a: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менш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смачно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1773" y="5276215"/>
            <a:ext cx="2023110" cy="139192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най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смачніше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80112" y="2125125"/>
            <a:ext cx="194818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Проста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06360" y="2125125"/>
            <a:ext cx="143764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Складена форма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7540" y="3209680"/>
            <a:ext cx="1948180" cy="20085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префікс най-   і проста форма вищого ступеня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04883" y="3387725"/>
            <a:ext cx="1437640" cy="15735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слова найбільш, найменш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91849" y="4654867"/>
            <a:ext cx="1663065" cy="200787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смачн</a:t>
            </a: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іш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е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35252" y="5066665"/>
            <a:ext cx="1438275" cy="1811020"/>
          </a:xfrm>
          <a:prstGeom prst="round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найбільш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смачно, </a:t>
            </a:r>
            <a:r>
              <a:rPr lang="uk-UA" sz="20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найменш </a:t>
            </a:r>
            <a:r>
              <a:rPr lang="uk-UA" sz="2000">
                <a:effectLst/>
                <a:latin typeface="Times New Roman"/>
                <a:ea typeface="Calibri"/>
                <a:cs typeface="Times New Roman"/>
              </a:rPr>
              <a:t>смачно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-217488" y="650631"/>
            <a:ext cx="584200" cy="1110615"/>
          </a:xfrm>
          <a:prstGeom prst="curvedRightArrow">
            <a:avLst>
              <a:gd name="adj1" fmla="val 25000"/>
              <a:gd name="adj2" fmla="val 50000"/>
              <a:gd name="adj3" fmla="val 3783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96520"/>
            <a:ext cx="8889365" cy="721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Ступені порівняння прислівників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27" y="298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63618"/>
            <a:ext cx="9144000" cy="4819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effectLst/>
                <a:latin typeface="Times New Roman"/>
                <a:ea typeface="Calibri"/>
                <a:cs typeface="Times New Roman"/>
              </a:rPr>
              <a:t>ПРАВОПИС ПРИСЛІВНИКІВ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111761" y="1556792"/>
            <a:ext cx="3277235" cy="53012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Прийменник сполучений із самостійною частиною мови:  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угору, зранку, передусім, додому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 Прислівники, утворені з кількох основ: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босоніж,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мимохідь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З префіксами: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аби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як,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де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коли,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як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раз,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що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далі,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ані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скільки,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чи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мдуж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-418148" y="485140"/>
            <a:ext cx="1945005" cy="1071652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Раз</a:t>
            </a:r>
            <a:r>
              <a:rPr lang="uk-UA" sz="2200" i="1">
                <a:effectLst/>
                <a:latin typeface="Times New Roman"/>
                <a:ea typeface="Calibri"/>
                <a:cs typeface="Times New Roman"/>
              </a:rPr>
              <a:t>о</a:t>
            </a: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м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60887" y="1556792"/>
            <a:ext cx="3042920" cy="53012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2000" b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Сполуки, що складаються з іменника і прийменника (умовно можна поставити до іменника означення)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: </a:t>
            </a:r>
            <a:r>
              <a:rPr lang="uk-UA" sz="2000" b="1" i="1" dirty="0">
                <a:effectLst/>
                <a:latin typeface="Times New Roman"/>
                <a:ea typeface="Calibri"/>
                <a:cs typeface="Times New Roman"/>
              </a:rPr>
              <a:t>на жаль, до вподоби, без жалю, з переляку, в міру, з року в рік, з краю в край, на диво, раз у раз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646757" y="577018"/>
            <a:ext cx="2161540" cy="979774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i="1">
                <a:effectLst/>
                <a:latin typeface="Times New Roman"/>
                <a:ea typeface="Calibri"/>
                <a:cs typeface="Times New Roman"/>
              </a:rPr>
              <a:t>Окремо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49604" y="1556792"/>
            <a:ext cx="3041015" cy="530120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будь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-коли,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хтозна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-як,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казна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-куди, як-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небудь, 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як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-от, 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якось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-то, 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звідки-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таки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мо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єму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по-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дружнь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ому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,  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сусідськ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и, по-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перш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е, по-</a:t>
            </a: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трет</a:t>
            </a: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є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далеко-далеко, мало-помалу, рано-вранці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843808" y="567803"/>
            <a:ext cx="3041015" cy="988989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effectLst/>
                <a:latin typeface="Times New Roman"/>
                <a:ea typeface="Calibri"/>
                <a:cs typeface="Times New Roman"/>
              </a:rPr>
              <a:t>Через дефіс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2543"/>
            <a:ext cx="8856984" cy="4346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Творення прислівників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25547"/>
            <a:ext cx="7632848" cy="4599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з, вечір;        в, три;            у, зима;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з, високий;      від, нині;      по, маленький;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по, ніч;        по, середина;       ліва, рука;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мимо, ходити;      як, </a:t>
            </a:r>
            <a:r>
              <a:rPr lang="uk-UA" sz="2400" dirty="0" err="1">
                <a:effectLst/>
                <a:latin typeface="Times New Roman"/>
                <a:ea typeface="Calibri"/>
                <a:cs typeface="Times New Roman"/>
              </a:rPr>
              <a:t>небудь</a:t>
            </a: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,     по, твій;    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по, український;     будь, де;      по, інший;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о, південь;            до, низ;           до, купа;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ані, телень;        в, поперек;        с, початок;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Calibri"/>
                <a:cs typeface="Times New Roman"/>
              </a:rPr>
              <a:t>коли, не, коли;       без, вісті;       рік, у, рік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59160" y="491068"/>
            <a:ext cx="7992887" cy="1434479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Від поданих слів утворіть і запишіть прислівники разом, окремо або через дефіс: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-36004" y="22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611561" y="647912"/>
            <a:ext cx="7848872" cy="148494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Спишіть, замість крапок  вставте потрібні за змістом прислівники з довідки: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2276872"/>
            <a:ext cx="8640960" cy="43204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лісі посутеніло. Настав вечір. Василько їхав лісом, коні … поринали в сніг і …  переступали з ноги на ногу. Василько помітив, що їде не дорогою, а так, лісом … . Він став, повернув коней і поїхав … . Довго їхав Василько проти вітру та снігу.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лісі … потемніло. На землі і в повітрі білів сніг та манячили цупкі, замерзлі стовбури дерев, закурених снігом.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Василько заблудився. Йому було … й … . Він … затяв коней, вхопився за гриву і помчав … холодному вітрові (М. Коцюбинський)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984806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Довідка: назустріч, щосили, страшно, зовсім, холодно, назад, навмання, глибоко, ледве-ледве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09220"/>
            <a:ext cx="8640960" cy="492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ВИКОРИСТАННЯ ПРИСЛІВНИКІВ У МОВЛЕННІ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467545" y="982768"/>
            <a:ext cx="7704856" cy="201418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600" dirty="0">
                <a:effectLst/>
                <a:latin typeface="Times New Roman"/>
                <a:ea typeface="Calibri"/>
                <a:cs typeface="Times New Roman"/>
              </a:rPr>
              <a:t>Складіть і запишіть невеликий твір на тему «Біля річки», використавши подані прислівники та правильно їх записавши: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90805" y="3212976"/>
            <a:ext cx="4458335" cy="341058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solidFill>
                  <a:srgbClr val="984806"/>
                </a:solidFill>
                <a:effectLst/>
                <a:ea typeface="Calibri"/>
                <a:cs typeface="Times New Roman"/>
              </a:rPr>
              <a:t>в/літку, на/дворі, рано/в/ранці, в/день, у/вечері, на/ радість, тихо/тихо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>
                <a:effectLst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53153"/>
            <a:ext cx="8640960" cy="4927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ВИКОРИСТАННЯ ПРИСЛІВНИКІВ У МОВЛЕННІ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9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"/>
            <a:ext cx="9144000" cy="22768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Прийменник – службова частина мови, що виражає залежність іменника, числівника або займенника від інших слів у словосполученні або реченні й указує на просторові, часові, причинові, допустові, означальні та інші відношення</a:t>
            </a: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200" i="1">
                <a:solidFill>
                  <a:srgbClr val="632423"/>
                </a:solidFill>
                <a:effectLst/>
                <a:latin typeface="Times New Roman"/>
                <a:ea typeface="Calibri"/>
                <a:cs typeface="Times New Roman"/>
              </a:rPr>
              <a:t>(стояти серед кімнати, зошит для письма, рости з-під землі)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99592" y="4608195"/>
            <a:ext cx="2730500" cy="224980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ПОХІДНІ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Понад, із-за, близько, відповідно до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60032" y="4656454"/>
            <a:ext cx="2766695" cy="21532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НЕПОХІДНІ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Під, на, в, з, через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Двойная стрелка влево/вверх 4"/>
          <p:cNvSpPr/>
          <p:nvPr/>
        </p:nvSpPr>
        <p:spPr>
          <a:xfrm rot="13447244">
            <a:off x="3596292" y="3503188"/>
            <a:ext cx="1699895" cy="1626870"/>
          </a:xfrm>
          <a:prstGeom prst="leftUp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55770" y="2564904"/>
            <a:ext cx="4980940" cy="829945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>
                <a:effectLst/>
                <a:latin typeface="Times New Roman"/>
                <a:ea typeface="Calibri"/>
                <a:cs typeface="Times New Roman"/>
              </a:rPr>
              <a:t>За способом творення прийменники поділяються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8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75468" y="1659783"/>
            <a:ext cx="2526030" cy="2376170"/>
          </a:xfrm>
          <a:prstGeom prst="roundRect">
            <a:avLst>
              <a:gd name="adj" fmla="val 4690"/>
            </a:avLst>
          </a:prstGeom>
          <a:ln w="5715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1370" y="2199555"/>
            <a:ext cx="2054225" cy="1172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ПОХІДНІ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ПРИЙМЕННИКИ,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УТВОРЕНІ ВІД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ПРИСЛІВНИКІВ </a:t>
            </a:r>
            <a:b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ТА ІМЕННИКІВ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97717" y="1683383"/>
            <a:ext cx="3128010" cy="237617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1D08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211917" y="1650576"/>
            <a:ext cx="2719070" cy="2447925"/>
          </a:xfrm>
          <a:prstGeom prst="roundRect">
            <a:avLst>
              <a:gd name="adj" fmla="val 4690"/>
            </a:avLst>
          </a:prstGeom>
          <a:ln w="5715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16921" y="1754609"/>
            <a:ext cx="228960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ПОХІДНІ ПРИЙМЕННИКИ,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УТВОРЕНІ</a:t>
            </a:r>
            <a:b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ПОЄДНАННЯ</a:t>
            </a:r>
            <a:b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ПРИЙМЕННИКІВ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З, ІЗ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З ІНШИМИ ПРИЙМЕННИКАМИ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356379" y="1781336"/>
            <a:ext cx="2430145" cy="223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ПОХІДНІ</a:t>
            </a:r>
            <a:b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ПРИЙМЕННИКИ,</a:t>
            </a:r>
            <a:b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УТВОРЕНІ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ПОЄДНАННЯМ</a:t>
            </a:r>
            <a:b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ПРИСЛІВНИКІВ ТА ІМЕННИКІВ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З НЕПОХІДНИМИ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uk-UA" sz="1600" b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  <a:cs typeface="Times New Roman"/>
              </a:rPr>
              <a:t>ПРИЙМЕННИКАМИ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222885" y="93980"/>
            <a:ext cx="8698230" cy="76200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5782" tIns="47891" rIns="95782" bIns="47891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800" b="1" kern="1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Times New Roman"/>
              </a:rPr>
              <a:t>ПРАВОПИС ПРИЙМЕННИКІВ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gray">
          <a:xfrm>
            <a:off x="6545997" y="956945"/>
            <a:ext cx="2045335" cy="575945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base">
              <a:spcAft>
                <a:spcPts val="0"/>
              </a:spcAft>
            </a:pPr>
            <a:r>
              <a:rPr lang="uk-UA" sz="2000" b="1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ОКРЕМО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gray">
          <a:xfrm>
            <a:off x="3316921" y="982768"/>
            <a:ext cx="1986915" cy="647700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Aft>
                <a:spcPts val="0"/>
              </a:spcAft>
            </a:pPr>
            <a:r>
              <a:rPr lang="uk-UA" sz="1800" b="1" kern="120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ЧЕРЕЗ ДЕФІС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417792" y="956945"/>
            <a:ext cx="2053590" cy="575945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base">
              <a:spcAft>
                <a:spcPts val="0"/>
              </a:spcAft>
            </a:pPr>
            <a:r>
              <a:rPr lang="uk-UA" sz="2000" b="1" kern="12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РАЗОМ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177043" y="4424257"/>
            <a:ext cx="2174240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782" tIns="47891" rIns="95782" bIns="47891" anchor="ctr"/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000" b="1" i="1" kern="120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Поруч, навкруги,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uk-UA" sz="2000" b="1" i="1" kern="120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внаслідок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blackWhite">
          <a:xfrm>
            <a:off x="6245883" y="4447117"/>
            <a:ext cx="2718435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5782" tIns="47891" rIns="95782" bIns="47891" anchor="ctr"/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000" b="1" i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Під час,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uk-UA" sz="2000" b="1" i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згідно з,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uk-UA" sz="2000" b="1" i="1" kern="1200" dirty="0">
                <a:solidFill>
                  <a:srgbClr val="0000CC"/>
                </a:solidFill>
                <a:effectLst/>
                <a:latin typeface="Times New Roman"/>
                <a:ea typeface="Times New Roman"/>
              </a:rPr>
              <a:t>незалежно від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AutoShape 19"/>
          <p:cNvSpPr>
            <a:spLocks noChangeArrowheads="1"/>
          </p:cNvSpPr>
          <p:nvPr/>
        </p:nvSpPr>
        <p:spPr bwMode="blackWhite">
          <a:xfrm>
            <a:off x="2909250" y="4430607"/>
            <a:ext cx="2802255" cy="990600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5782" tIns="47891" rIns="95782" bIns="47891" anchor="ctr"/>
          <a:lstStyle/>
          <a:p>
            <a:pPr algn="ctr" eaLnBrk="0" fontAlgn="base" hangingPunct="0">
              <a:spcAft>
                <a:spcPts val="0"/>
              </a:spcAft>
            </a:pPr>
            <a:r>
              <a:rPr lang="uk-UA" sz="2400" b="1" i="1" kern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З-під, з-над,</a:t>
            </a:r>
            <a:endParaRPr lang="ru-RU" sz="1200">
              <a:effectLst/>
              <a:latin typeface="Times New Roman"/>
              <a:ea typeface="Times New Roman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uk-UA" sz="2400" b="1" i="1" kern="120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із-за, із-над</a:t>
            </a:r>
            <a:endParaRPr lang="ru-RU" sz="1200">
              <a:effectLst/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07504" y="191347"/>
            <a:ext cx="9036496" cy="1581469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>
                <a:effectLst/>
                <a:latin typeface="Times New Roman"/>
                <a:ea typeface="Calibri"/>
                <a:cs typeface="Times New Roman"/>
              </a:rPr>
              <a:t>Спишіть, розкривши дужки. Підкресліть непохідні прийменники однією лінією, а похідні - двома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10800000" flipV="1">
            <a:off x="899592" y="1772816"/>
            <a:ext cx="7848872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Подекуди (з) поміж верб та садів виринають білі хати та чорніють покрівлі високих клунь. Стежка (по) між деревами веде до зеленої галявини. </a:t>
            </a:r>
            <a:endParaRPr lang="ru-RU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i="1" dirty="0" smtClean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Праворуч </a:t>
            </a: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від греблі (з) під млина вода з шумом падає в глибокий яр і в’ється далі шумливим потоком (по)над селом. </a:t>
            </a:r>
            <a:endParaRPr lang="ru-RU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i="1" dirty="0" smtClean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Хмари виринали (з)за обрію, зі сходу і йшли проти </a:t>
            </a:r>
            <a:r>
              <a:rPr lang="uk-UA" sz="2000" b="1" i="1" dirty="0" smtClean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вітру.</a:t>
            </a:r>
            <a:endParaRPr lang="ru-RU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b="1" i="1" dirty="0" smtClean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Великий </a:t>
            </a: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шлях із степової долини виходить із (за) обрію. А (з) під ніг, (з) під греблі рветься,  шумить водоспад.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1348740"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 smtClean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            (</a:t>
            </a:r>
            <a:r>
              <a:rPr lang="uk-UA" sz="2000" b="1" i="1" dirty="0">
                <a:solidFill>
                  <a:srgbClr val="984806"/>
                </a:solidFill>
                <a:effectLst/>
                <a:latin typeface="Times New Roman"/>
                <a:ea typeface="Calibri"/>
                <a:cs typeface="Times New Roman"/>
              </a:rPr>
              <a:t>За і. Нечуй-Левицьким)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143508" y="-46567"/>
            <a:ext cx="8856984" cy="302433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/>
                <a:ea typeface="Times New Roman"/>
                <a:cs typeface="Times New Roman"/>
              </a:rPr>
              <a:t>Сполучник – це службова частина мови, яка служить для зв’язку однорідних членів речення або частин складного речення. 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effectLst/>
                <a:latin typeface="Times New Roman"/>
                <a:ea typeface="Times New Roman"/>
                <a:cs typeface="Times New Roman"/>
              </a:rPr>
              <a:t>Українська пісня – частинка нашої історії </a:t>
            </a:r>
            <a:r>
              <a:rPr lang="uk-UA" sz="2200" b="1" i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і </a:t>
            </a:r>
            <a:r>
              <a:rPr lang="uk-UA" sz="2200" b="1" i="1" dirty="0">
                <a:effectLst/>
                <a:latin typeface="Times New Roman"/>
                <a:ea typeface="Times New Roman"/>
                <a:cs typeface="Times New Roman"/>
              </a:rPr>
              <a:t>культури, душі </a:t>
            </a:r>
            <a:r>
              <a:rPr lang="uk-UA" sz="2200" b="1" i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й</a:t>
            </a:r>
            <a:r>
              <a:rPr lang="uk-UA" sz="2200" b="1" i="1" dirty="0">
                <a:effectLst/>
                <a:latin typeface="Times New Roman"/>
                <a:ea typeface="Times New Roman"/>
                <a:cs typeface="Times New Roman"/>
              </a:rPr>
              <a:t> найвищих почувань… ( З журналу</a:t>
            </a:r>
            <a:r>
              <a:rPr lang="uk-UA" sz="2200" dirty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200" b="1" i="1" dirty="0">
                <a:effectLst/>
                <a:latin typeface="Times New Roman"/>
                <a:ea typeface="Times New Roman"/>
                <a:cs typeface="Times New Roman"/>
              </a:rPr>
              <a:t>Український народ в давнину славив світлі небесні сили, </a:t>
            </a:r>
            <a:r>
              <a:rPr lang="uk-UA" sz="2200" b="1" i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що</a:t>
            </a:r>
            <a:r>
              <a:rPr lang="uk-UA" sz="2200" b="1" i="1" dirty="0">
                <a:effectLst/>
                <a:latin typeface="Times New Roman"/>
                <a:ea typeface="Times New Roman"/>
                <a:cs typeface="Times New Roman"/>
              </a:rPr>
              <a:t>б пригорнути до себе ласку неба. ( З журналу</a:t>
            </a:r>
            <a:r>
              <a:rPr lang="uk-UA" sz="2200" dirty="0" smtClean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899592" y="2977769"/>
            <a:ext cx="7344816" cy="52324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Times New Roman"/>
                <a:ea typeface="Times New Roman"/>
                <a:cs typeface="Times New Roman"/>
              </a:rPr>
              <a:t>За роллю в реченні  сполучники поділяються: </a:t>
            </a:r>
            <a:endParaRPr lang="ru-RU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 rot="13526828">
            <a:off x="3757531" y="3449552"/>
            <a:ext cx="1127000" cy="1085981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gradFill rotWithShape="0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100000"/>
                  <a:lumOff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12700" cmpd="sng">
            <a:solidFill>
              <a:schemeClr val="accent3">
                <a:lumMod val="100000"/>
                <a:lumOff val="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928523" y="4149080"/>
            <a:ext cx="2830830" cy="2280285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4F6228"/>
                </a:solidFill>
                <a:effectLst/>
                <a:latin typeface="Times New Roman"/>
                <a:ea typeface="Times New Roman"/>
                <a:cs typeface="Times New Roman"/>
              </a:rPr>
              <a:t>СПОЛУЧНИКИ  СУРЯДНОСТІ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4F6228"/>
                </a:solidFill>
                <a:effectLst/>
                <a:latin typeface="Times New Roman"/>
                <a:ea typeface="Times New Roman"/>
                <a:cs typeface="Times New Roman"/>
              </a:rPr>
              <a:t>Сполучають однорідні члени речення і незалежні прості речення у складному реченні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4788024" y="4182099"/>
            <a:ext cx="2886075" cy="2214245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4F6228"/>
                </a:solidFill>
                <a:effectLst/>
                <a:latin typeface="Times New Roman"/>
                <a:ea typeface="Times New Roman"/>
                <a:cs typeface="Times New Roman"/>
              </a:rPr>
              <a:t>СПОЛУЧНИКИ ПІДРЯДНОСТІ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4F6228"/>
                </a:solidFill>
                <a:effectLst/>
                <a:latin typeface="Times New Roman"/>
                <a:ea typeface="Times New Roman"/>
                <a:cs typeface="Times New Roman"/>
              </a:rPr>
              <a:t>Сполучають залежні прості речення у складному реченні</a:t>
            </a:r>
            <a:endParaRPr lang="ru-RU" sz="1100">
              <a:effectLst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4F6228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100">
              <a:effectLst/>
              <a:ea typeface="Times New Roman"/>
              <a:cs typeface="Times New Roman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3" y="0"/>
            <a:ext cx="8964488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solidFill>
                  <a:srgbClr val="1D1B11"/>
                </a:solidFill>
                <a:effectLst/>
                <a:latin typeface="Times New Roman"/>
                <a:ea typeface="Calibri"/>
                <a:cs typeface="Times New Roman"/>
              </a:rPr>
              <a:t>Сполучники за будовою поділяються: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939482" y="578908"/>
            <a:ext cx="484505" cy="5651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7310308" y="619125"/>
            <a:ext cx="484505" cy="56515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7157" y="1228407"/>
            <a:ext cx="2294603" cy="3064689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ПРОСТІ 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Не можна розчленувати на окремі частини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і, але, поки, б, наче, мов, що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>
                <a:effectLst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1100">
                <a:effectLst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1" y="1235180"/>
            <a:ext cx="2360720" cy="3489964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СКЛАДНІ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Можна розчленувати на слова різних частин мови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якби, щоб, проте, якщо</a:t>
            </a:r>
            <a:endParaRPr lang="ru-RU" sz="110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1100">
                <a:effectLst/>
                <a:ea typeface="Calibri"/>
                <a:cs typeface="Times New Roman"/>
              </a:rPr>
              <a:t> 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74583" y="536575"/>
            <a:ext cx="580390" cy="87620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421666"/>
            <a:ext cx="2592287" cy="3879542"/>
          </a:xfrm>
          <a:prstGeom prst="rect">
            <a:avLst/>
          </a:prstGeom>
        </p:spPr>
        <p:style>
          <a:lnRef idx="0">
            <a:schemeClr val="accent3"/>
          </a:lnRef>
          <a:fillRef idx="1003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СКЛАДЕНІ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Складаються з двох і більше слів, що пишуться окремо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для того щоб, так що, як тільки, незважаючи на те що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uk-UA" sz="11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/>
          </p:cNvSpPr>
          <p:nvPr/>
        </p:nvSpPr>
        <p:spPr>
          <a:xfrm>
            <a:off x="36004" y="22648"/>
            <a:ext cx="9143999" cy="15354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78740"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/>
                <a:ea typeface="Calibri"/>
                <a:cs typeface="Times New Roman"/>
              </a:rPr>
              <a:t>Вкажіть, до якої частини мови належить кожне слово у тексті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трелка вниз 2"/>
          <p:cNvSpPr>
            <a:spLocks/>
          </p:cNvSpPr>
          <p:nvPr/>
        </p:nvSpPr>
        <p:spPr>
          <a:xfrm>
            <a:off x="3207702" y="1534687"/>
            <a:ext cx="2728595" cy="133794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>
            <a:spLocks/>
          </p:cNvSpPr>
          <p:nvPr/>
        </p:nvSpPr>
        <p:spPr>
          <a:xfrm>
            <a:off x="251520" y="2996952"/>
            <a:ext cx="8712968" cy="3672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Сонце зовсім сіло, вечірня зоря погасла. Над селом спускалася ніч. У хатніх вікнах заблищало світло. Дихнув легенький теплий  вітерець. Поблизу в траві засюрчав коник. А там над шляхом понеслась, полилась, наче срібний дзвіночок, соловейкова пісня… (за П. Мирним)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763688" y="792374"/>
            <a:ext cx="5328591" cy="2189480"/>
          </a:xfrm>
          <a:prstGeom prst="wedgeEllipseCallout">
            <a:avLst>
              <a:gd name="adj1" fmla="val -18753"/>
              <a:gd name="adj2" fmla="val 9940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Запишіть сполучники, знявши риску, вкажіть  їх розряд та групу за будовою 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8639"/>
            <a:ext cx="7776863" cy="6737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Розряди та групи сполучників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149080"/>
            <a:ext cx="7776863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для/того/щоб, за/те, з /того/ часу, не/тільки…а/й,  тому/що, </a:t>
            </a:r>
            <a:r>
              <a:rPr lang="uk-UA" sz="2400" b="1" i="1" dirty="0" err="1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що</a:t>
            </a:r>
            <a:r>
              <a:rPr lang="uk-UA" sz="2400" b="1" i="1" dirty="0">
                <a:solidFill>
                  <a:srgbClr val="4F6228"/>
                </a:solidFill>
                <a:effectLst/>
                <a:latin typeface="Times New Roman"/>
                <a:ea typeface="Calibri"/>
                <a:cs typeface="Times New Roman"/>
              </a:rPr>
              <a:t>/б, не/наче,   про/те, незважаючи/на/те/що, дарма/що, начеб/то, з/тим/що, 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07" y="-172735"/>
            <a:ext cx="9036495" cy="1259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effectLst/>
                <a:latin typeface="Times New Roman"/>
                <a:ea typeface="Calibri"/>
                <a:cs typeface="Times New Roman"/>
              </a:rPr>
              <a:t>Частка – це службова частина мови, яка надає словам або реченням додаткових смислових чи емоційно-експресивних відтінків, а також служить для творення нових слів та граматичних форм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2619" y="1087135"/>
            <a:ext cx="6231255" cy="240347"/>
          </a:xfrm>
          <a:prstGeom prst="roundRect">
            <a:avLst/>
          </a:prstGeom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За значенням і вживанням частки</a:t>
            </a:r>
            <a:r>
              <a:rPr lang="uk-UA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поділяються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3963987" y="1435722"/>
            <a:ext cx="1216025" cy="1806386"/>
          </a:xfrm>
          <a:prstGeom prst="leftRightUpArrow">
            <a:avLst>
              <a:gd name="adj1" fmla="val 5570"/>
              <a:gd name="adj2" fmla="val 20822"/>
              <a:gd name="adj3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2120" y="1435722"/>
            <a:ext cx="3888431" cy="17403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1600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 smtClean="0">
                <a:effectLst/>
                <a:latin typeface="Times New Roman"/>
                <a:ea typeface="Calibri"/>
                <a:cs typeface="Times New Roman"/>
              </a:rPr>
              <a:t>СЛОВОТВОРЧІ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служать </a:t>
            </a: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для творення займенників, прислівників, дієслів, сполучників, часток 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будь-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не-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ні-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-небудь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хтозна-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казна-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-же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-ж, б, би,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–ся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-сь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86880" y="1435722"/>
            <a:ext cx="3763009" cy="153277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>
                <a:effectLst/>
                <a:latin typeface="Times New Roman"/>
                <a:ea typeface="Calibri"/>
                <a:cs typeface="Times New Roman"/>
              </a:rPr>
              <a:t>ФОРМОТВОРЧІ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служать для творення форми наказового способу 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(хай, нехай)</a:t>
            </a:r>
            <a:r>
              <a:rPr lang="uk-UA" sz="1600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та умовного способу </a:t>
            </a: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(би, б)</a:t>
            </a:r>
            <a:r>
              <a:rPr lang="uk-UA" sz="1600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дієслів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383" y="3263317"/>
            <a:ext cx="8820471" cy="40409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МОДАЛЬНІ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Надають реченню або окремим словам додаткових смислових чи емоційно-експресивних відтінків і поділяються на групи: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Питальні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 (чи, хіба, невже)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Підсилювальні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(як, й, що за, що то)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Стверджувальні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(так, еге, отож)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Заперечні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(не, ні, ані)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Вказівні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 (ось, от, ото, ген, онде, оце)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Означальні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(саме, якраз, власне, справді)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Видільні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(навіть, же, ж, таки, аж, уже, лише)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Кількісні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(майже, близько, приблизно, ледве не)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Спонукальні 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(годі, бодай, </a:t>
            </a:r>
            <a:r>
              <a:rPr lang="uk-UA" sz="1600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-бо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-но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uk-UA" sz="16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Приєднувальні</a:t>
            </a:r>
            <a:r>
              <a:rPr lang="uk-UA" sz="1600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 (також, теж, ще й, до того ж)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 b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484620" cy="5289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F79646"/>
                </a:solidFill>
                <a:effectLst/>
                <a:latin typeface="Times New Roman"/>
                <a:ea typeface="Calibri"/>
                <a:cs typeface="Times New Roman"/>
              </a:rPr>
              <a:t>ПРАВОПИС  ЧАСТОК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2418397" y="548592"/>
            <a:ext cx="4307205" cy="1819925"/>
          </a:xfrm>
          <a:prstGeom prst="cloudCallout">
            <a:avLst>
              <a:gd name="adj1" fmla="val -32461"/>
              <a:gd name="adj2" fmla="val 103692"/>
            </a:avLst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>
                <a:effectLst/>
                <a:latin typeface="Times New Roman"/>
                <a:ea typeface="Calibri"/>
                <a:cs typeface="Times New Roman"/>
              </a:rPr>
              <a:t>Запишіть подані слова і сполучення слів, знявши риску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548" y="3573016"/>
            <a:ext cx="8136904" cy="28321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написав/би, як/</a:t>
            </a:r>
            <a:r>
              <a:rPr lang="uk-UA" sz="24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небудь</a:t>
            </a:r>
            <a:r>
              <a:rPr lang="uk-UA" sz="24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 все/ж/таки, будь/куди, тільки/</a:t>
            </a:r>
            <a:r>
              <a:rPr lang="uk-UA" sz="2400" b="1" i="1" dirty="0" err="1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но</a:t>
            </a:r>
            <a:r>
              <a:rPr lang="uk-UA" sz="2400" b="1" i="1" dirty="0">
                <a:solidFill>
                  <a:srgbClr val="403152"/>
                </a:solidFill>
                <a:effectLst/>
                <a:latin typeface="Times New Roman"/>
                <a:ea typeface="Calibri"/>
                <a:cs typeface="Times New Roman"/>
              </a:rPr>
              <a:t>, от/же, все/таки, роздивився/таки, казна/що, ні/скільки, стань/бо, ось/так, немов/би, ні/з/ким, якось/то, аби/хто, те/ж, таки/знав, хіба/що, не/спішив,  скажи/ж/бо, як/раз, ото/ж, он/куди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2" y="35169"/>
            <a:ext cx="8838678" cy="136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Вигук – особлива частина мови, яка слугує для безпосереднього вираження різних емоцій, волевиявлень, звуків тощо, але не називає їх </a:t>
            </a:r>
            <a:r>
              <a:rPr lang="uk-UA" sz="2200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(Ой, та й смачна каша у Вас! (П. Мирний)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Счетверенная стрелка 2"/>
          <p:cNvSpPr/>
          <p:nvPr/>
        </p:nvSpPr>
        <p:spPr>
          <a:xfrm>
            <a:off x="1903462" y="2926340"/>
            <a:ext cx="5344264" cy="1476492"/>
          </a:xfrm>
          <a:prstGeom prst="quadArrow">
            <a:avLst>
              <a:gd name="adj1" fmla="val 31829"/>
              <a:gd name="adj2" fmla="val 35705"/>
              <a:gd name="adj3" fmla="val 8098"/>
            </a:avLst>
          </a:prstGeom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>
                <a:effectLst/>
                <a:latin typeface="Times New Roman"/>
                <a:ea typeface="Calibri"/>
                <a:cs typeface="Times New Roman"/>
              </a:rPr>
              <a:t>За значенням вигуки поділяються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35881" y="1398530"/>
            <a:ext cx="3055620" cy="152781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b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ВОЛЕВИЯВЛЕННЯ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Геть, киш, агов, ну, гей, алло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352" y="2377758"/>
            <a:ext cx="1864360" cy="25730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ЕТИКЕТНІ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Привіт, дякую, до побачення, будь ласка 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55510" y="2377758"/>
            <a:ext cx="1888490" cy="25736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ЕМОЦІЙНІ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Ай, ох, слава Богу, ех, ой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98786" y="4402832"/>
            <a:ext cx="3886200" cy="16606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ЗВУКОНАСЛІДУВАЛЬНІ </a:t>
            </a:r>
            <a:endParaRPr lang="ru-RU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>
                <a:solidFill>
                  <a:srgbClr val="215868"/>
                </a:solidFill>
                <a:effectLst/>
                <a:latin typeface="Times New Roman"/>
                <a:ea typeface="Calibri"/>
                <a:cs typeface="Times New Roman"/>
              </a:rPr>
              <a:t>Бух, кукуріку, кря-кря, ня-в, кап-кап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53" y="6063472"/>
            <a:ext cx="8838678" cy="829945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600" b="1" i="1" dirty="0">
                <a:effectLst/>
                <a:latin typeface="Times New Roman"/>
                <a:ea typeface="Calibri"/>
                <a:cs typeface="Times New Roman"/>
              </a:rPr>
              <a:t>УВАГА! Якщо вигуки вимовляються протяжно або повторюються, то пишуться через дефіс (</a:t>
            </a:r>
            <a:r>
              <a:rPr lang="uk-UA" sz="1600" b="1" i="1" dirty="0" err="1">
                <a:effectLst/>
                <a:latin typeface="Times New Roman"/>
                <a:ea typeface="Calibri"/>
                <a:cs typeface="Times New Roman"/>
              </a:rPr>
              <a:t>день-дзень</a:t>
            </a:r>
            <a:r>
              <a:rPr lang="uk-UA" sz="1600" b="1" i="1" dirty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1600" b="1" i="1" dirty="0" err="1">
                <a:effectLst/>
                <a:latin typeface="Times New Roman"/>
                <a:ea typeface="Calibri"/>
                <a:cs typeface="Times New Roman"/>
              </a:rPr>
              <a:t>ня-я-я-я-в</a:t>
            </a:r>
            <a:r>
              <a:rPr lang="uk-UA" sz="1600" b="1" i="1" dirty="0">
                <a:effectLst/>
                <a:latin typeface="Times New Roman"/>
                <a:ea typeface="Calibri"/>
                <a:cs typeface="Times New Roman"/>
              </a:rPr>
              <a:t>, а-а-а! о-о-о-й!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55576" y="888577"/>
            <a:ext cx="7776863" cy="1460303"/>
          </a:xfrm>
          <a:prstGeom prst="downArrowCallou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800">
                <a:effectLst/>
                <a:latin typeface="Times New Roman"/>
                <a:ea typeface="Calibri"/>
                <a:cs typeface="Times New Roman"/>
              </a:rPr>
              <a:t>Запишіть подані вигуки, вказавши їх розряд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0650"/>
            <a:ext cx="8964488" cy="565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РОЗРЯДИ  ВИГУКІВ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043608" y="2492896"/>
            <a:ext cx="7200799" cy="3007360"/>
          </a:xfrm>
          <a:prstGeom prst="foldedCorner">
            <a:avLst>
              <a:gd name="adj" fmla="val 42455"/>
            </a:avLst>
          </a:prstGeom>
          <a:solidFill>
            <a:schemeClr val="accent4">
              <a:lumMod val="40000"/>
              <a:lumOff val="60000"/>
            </a:schemeClr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800" b="1" i="1" dirty="0" smtClean="0">
              <a:solidFill>
                <a:srgbClr val="24406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 smtClean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Ах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гей, </a:t>
            </a:r>
            <a:r>
              <a:rPr lang="uk-UA" sz="2800" b="1" i="1" dirty="0" err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хить-хить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b="1" i="1" dirty="0" err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фу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гав-гав, </a:t>
            </a:r>
            <a:r>
              <a:rPr lang="uk-UA" sz="2800" b="1" i="1" dirty="0" err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тпру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дякую, о Боже мій, </a:t>
            </a:r>
            <a:r>
              <a:rPr lang="uk-UA" sz="2800" b="1" i="1" dirty="0" err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тс-с-с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b="1" i="1" dirty="0" err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киш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ану, </a:t>
            </a:r>
            <a:r>
              <a:rPr lang="uk-UA" sz="2800" b="1" i="1" dirty="0" err="1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пхе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uk-UA" sz="2800" b="1" i="1" dirty="0">
                <a:solidFill>
                  <a:srgbClr val="244061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гайда</a:t>
            </a:r>
            <a:r>
              <a:rPr lang="uk-UA" sz="2800" b="1" i="1" dirty="0">
                <a:solidFill>
                  <a:srgbClr val="244061"/>
                </a:solidFill>
                <a:effectLst/>
                <a:latin typeface="Times New Roman"/>
                <a:ea typeface="Calibri"/>
                <a:cs typeface="Times New Roman"/>
              </a:rPr>
              <a:t>, привіт, гайда, цвірінь-цвірінь, ой, геть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815585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30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Лента лицом вверх 15"/>
          <p:cNvSpPr>
            <a:spLocks/>
          </p:cNvSpPr>
          <p:nvPr/>
        </p:nvSpPr>
        <p:spPr>
          <a:xfrm>
            <a:off x="1081331" y="144145"/>
            <a:ext cx="7287260" cy="541655"/>
          </a:xfrm>
          <a:prstGeom prst="ribbon2">
            <a:avLst>
              <a:gd name="adj1" fmla="val 16667"/>
              <a:gd name="adj2" fmla="val 671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Поділ іменників на відміни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Блок-схема: альтернативный процесс 16"/>
          <p:cNvSpPr>
            <a:spLocks/>
          </p:cNvSpPr>
          <p:nvPr/>
        </p:nvSpPr>
        <p:spPr>
          <a:xfrm>
            <a:off x="0" y="789305"/>
            <a:ext cx="9055496" cy="2456691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/>
                <a:ea typeface="Calibri"/>
                <a:cs typeface="Times New Roman"/>
              </a:rPr>
              <a:t>За особливостями відмінювання іменники поділено на чотири групи, що називаються відмінами. Щоб визначити, до якої відміни належить іменник, його треба поставити у початкову форму, тобто у називний відмінок однини.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/>
                <a:ea typeface="Calibri"/>
                <a:cs typeface="Times New Roman"/>
              </a:rPr>
              <a:t>До жодної відміни не належать: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1800" dirty="0">
                <a:effectLst/>
                <a:latin typeface="Times New Roman"/>
                <a:ea typeface="Calibri"/>
                <a:cs typeface="Times New Roman"/>
              </a:rPr>
              <a:t>незмінювані іменники ( таксі, метро, журі)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uk-UA" sz="1800" dirty="0">
                <a:effectLst/>
                <a:latin typeface="Times New Roman"/>
                <a:ea typeface="Calibri"/>
                <a:cs typeface="Times New Roman"/>
              </a:rPr>
              <a:t>іменники, що вживаються тільки у формі множини (сани, ножиці, Карпати)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104708" y="3648023"/>
            <a:ext cx="1947012" cy="27266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200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Рід</a:t>
            </a:r>
            <a:r>
              <a:rPr lang="uk-UA" dirty="0">
                <a:effectLst/>
                <a:latin typeface="Times New Roman"/>
                <a:ea typeface="Calibri"/>
                <a:cs typeface="Times New Roman"/>
              </a:rPr>
              <a:t>: чоловічий, жіночий, спільний;</a:t>
            </a:r>
            <a:endParaRPr lang="ru-RU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i="1" dirty="0">
                <a:effectLst/>
                <a:latin typeface="Times New Roman"/>
                <a:ea typeface="Calibri"/>
                <a:cs typeface="Times New Roman"/>
              </a:rPr>
              <a:t>Закінчення: -а(я)</a:t>
            </a:r>
            <a:endParaRPr lang="ru-RU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i="1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uk-UA" b="1" i="1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Леся, Микола, книга, немовля</a:t>
            </a:r>
            <a:endParaRPr lang="ru-RU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2195736" y="3654654"/>
            <a:ext cx="2098529" cy="272662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200" dirty="0" smtClean="0"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Рід</a:t>
            </a:r>
            <a:r>
              <a:rPr lang="uk-UA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чоловічий, середній; </a:t>
            </a:r>
            <a:r>
              <a:rPr lang="uk-UA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Закінчення: □ (нульове), -о, -е,-а (на письмі -я) </a:t>
            </a:r>
            <a:r>
              <a:rPr lang="uk-UA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батько, вітер, сонце, подвір’я, жито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4372582" y="3654655"/>
            <a:ext cx="1772444" cy="271999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Рід</a:t>
            </a:r>
            <a:r>
              <a:rPr lang="uk-UA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жіночий; </a:t>
            </a:r>
            <a:r>
              <a:rPr lang="uk-UA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Закінчення: □ (нульове) 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4F6228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піч, радість, любов. </a:t>
            </a:r>
            <a:r>
              <a:rPr lang="uk-UA" b="1" i="1" u="sng" dirty="0">
                <a:solidFill>
                  <a:srgbClr val="4A452A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мати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6266797" y="3577424"/>
            <a:ext cx="2625683" cy="3091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Рід</a:t>
            </a:r>
            <a:r>
              <a:rPr lang="uk-UA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uk-UA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середній;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Закінчення</a:t>
            </a:r>
            <a:r>
              <a:rPr lang="uk-UA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 -а (-я), при відмінюванні мають суфікси: </a:t>
            </a:r>
            <a:endParaRPr lang="uk-UA" i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i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ат-</a:t>
            </a:r>
            <a:r>
              <a:rPr lang="uk-UA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-ят-</a:t>
            </a:r>
            <a:r>
              <a:rPr lang="uk-UA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-ен-</a:t>
            </a:r>
            <a:r>
              <a:rPr lang="uk-UA" i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25406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теля (теляти), </a:t>
            </a:r>
            <a:r>
              <a:rPr lang="uk-UA" b="1" i="1" dirty="0" smtClean="0">
                <a:solidFill>
                  <a:srgbClr val="25406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i="1" dirty="0" smtClean="0">
                <a:solidFill>
                  <a:srgbClr val="25406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ім’я </a:t>
            </a:r>
            <a:r>
              <a:rPr lang="uk-UA" b="1" i="1" dirty="0">
                <a:solidFill>
                  <a:srgbClr val="25406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(імені), дівча (дівчати)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200" b="1" dirty="0">
                <a:solidFill>
                  <a:srgbClr val="254061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Выноска со стрелкой вниз 21"/>
          <p:cNvSpPr>
            <a:spLocks/>
          </p:cNvSpPr>
          <p:nvPr/>
        </p:nvSpPr>
        <p:spPr>
          <a:xfrm>
            <a:off x="371861" y="2936177"/>
            <a:ext cx="1551305" cy="679961"/>
          </a:xfrm>
          <a:prstGeom prst="downArrowCallout">
            <a:avLst>
              <a:gd name="adj1" fmla="val 19696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/>
                <a:ea typeface="Calibri"/>
                <a:cs typeface="Times New Roman"/>
              </a:rPr>
              <a:t>І відміна</a:t>
            </a:r>
            <a:endParaRPr lang="ru-RU" sz="2000" dirty="0">
              <a:effectLst/>
              <a:ea typeface="Calibri"/>
              <a:cs typeface="Times New Roman"/>
            </a:endParaRPr>
          </a:p>
        </p:txBody>
      </p:sp>
      <p:sp>
        <p:nvSpPr>
          <p:cNvPr id="23" name="Выноска со стрелкой вниз 22"/>
          <p:cNvSpPr>
            <a:spLocks/>
          </p:cNvSpPr>
          <p:nvPr/>
        </p:nvSpPr>
        <p:spPr>
          <a:xfrm>
            <a:off x="2420770" y="2965486"/>
            <a:ext cx="1648460" cy="68916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ІІ відміна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4" name="Выноска со стрелкой вниз 23"/>
          <p:cNvSpPr>
            <a:spLocks/>
          </p:cNvSpPr>
          <p:nvPr/>
        </p:nvSpPr>
        <p:spPr>
          <a:xfrm>
            <a:off x="4549122" y="2965486"/>
            <a:ext cx="1717675" cy="68916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ІІІ відміна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5" name="Выноска со стрелкой вниз 24"/>
          <p:cNvSpPr>
            <a:spLocks/>
          </p:cNvSpPr>
          <p:nvPr/>
        </p:nvSpPr>
        <p:spPr>
          <a:xfrm>
            <a:off x="6732240" y="2882972"/>
            <a:ext cx="1656716" cy="67996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відміна</a:t>
            </a:r>
            <a:endParaRPr lang="ru-RU" sz="20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420</TotalTime>
  <Words>4685</Words>
  <Application>Microsoft Office PowerPoint</Application>
  <PresentationFormat>Экран (4:3)</PresentationFormat>
  <Paragraphs>547</Paragraphs>
  <Slides>74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Spring</vt:lpstr>
      <vt:lpstr> БУДЬМО  ЗНАЙОМІ  Михайлик Катерина Іванівна Освіта – вища ВНЗ – Київський національний університет імені Тараса Шевченка, філологічний факультет, 2003 р. Спеціальність -  філолог, викладач української мови та літератури </vt:lpstr>
      <vt:lpstr>ПРОФЕСІЙНИЙ ШЛЯХ</vt:lpstr>
      <vt:lpstr>НАВЧАЛЬНО-МЕТОДИЧНА ПРОБЛЕМА</vt:lpstr>
      <vt:lpstr>  ПЕДАГОГІЧНЕ  КРЕДО  Розкажи мені – і я забуду.                                                        Покажи мені – і я зрозумію.  Примусь мене зробити – і я навчуся!                         Конфуцій </vt:lpstr>
      <vt:lpstr>МОРФОЛОГІЯ: таблиці, вправи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МОРФОЛОГІЯ: таблиці, вправи, тести</dc:title>
  <dc:creator>Администратор</dc:creator>
  <cp:lastModifiedBy>админ</cp:lastModifiedBy>
  <cp:revision>51</cp:revision>
  <dcterms:created xsi:type="dcterms:W3CDTF">2014-03-22T15:16:27Z</dcterms:created>
  <dcterms:modified xsi:type="dcterms:W3CDTF">2016-12-21T17:40:59Z</dcterms:modified>
</cp:coreProperties>
</file>