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5" r:id="rId2"/>
    <p:sldId id="267" r:id="rId3"/>
    <p:sldId id="268" r:id="rId4"/>
    <p:sldId id="269" r:id="rId5"/>
    <p:sldId id="270" r:id="rId6"/>
    <p:sldId id="271" r:id="rId7"/>
    <p:sldId id="256" r:id="rId8"/>
    <p:sldId id="284" r:id="rId9"/>
    <p:sldId id="260" r:id="rId10"/>
    <p:sldId id="261" r:id="rId11"/>
    <p:sldId id="262" r:id="rId12"/>
    <p:sldId id="278" r:id="rId13"/>
    <p:sldId id="279" r:id="rId14"/>
    <p:sldId id="276" r:id="rId15"/>
    <p:sldId id="265" r:id="rId16"/>
    <p:sldId id="272" r:id="rId17"/>
    <p:sldId id="273" r:id="rId18"/>
    <p:sldId id="274" r:id="rId19"/>
    <p:sldId id="280" r:id="rId20"/>
    <p:sldId id="275" r:id="rId21"/>
    <p:sldId id="277" r:id="rId22"/>
    <p:sldId id="286" r:id="rId23"/>
    <p:sldId id="282" r:id="rId24"/>
    <p:sldId id="263" r:id="rId25"/>
    <p:sldId id="283" r:id="rId26"/>
    <p:sldId id="287" r:id="rId27"/>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p:scale>
          <a:sx n="100" d="100"/>
          <a:sy n="100" d="100"/>
        </p:scale>
        <p:origin x="-246" y="-2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1956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95A00888-CAB8-4B2A-B15F-D96DB990FB98}" type="datetimeFigureOut">
              <a:rPr lang="ru-RU"/>
              <a:pPr>
                <a:defRPr/>
              </a:pPr>
              <a:t>06.12.2016</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pPr>
              <a:defRPr/>
            </a:pPr>
            <a:fld id="{F39D8DA6-C8AB-4760-A470-752EBBA33943}" type="slidenum">
              <a:rPr lang="ru-RU"/>
              <a:pPr>
                <a:defRPr/>
              </a:pPr>
              <a:t>‹#›</a:t>
            </a:fld>
            <a:endParaRPr lang="ru-RU" dirty="0"/>
          </a:p>
        </p:txBody>
      </p:sp>
    </p:spTree>
    <p:extLst>
      <p:ext uri="{BB962C8B-B14F-4D97-AF65-F5344CB8AC3E}">
        <p14:creationId xmlns:p14="http://schemas.microsoft.com/office/powerpoint/2010/main" xmlns="" val="1302840542"/>
      </p:ext>
    </p:extLst>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DDA125ED-23A0-4305-9044-47C45B418BD7}" type="datetimeFigureOut">
              <a:rPr lang="ru-RU"/>
              <a:pPr>
                <a:defRPr/>
              </a:pPr>
              <a:t>06.12.2016</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pPr>
              <a:defRPr/>
            </a:pPr>
            <a:fld id="{95810A41-C0D6-4C74-B229-6E80D269DA33}" type="slidenum">
              <a:rPr lang="ru-RU"/>
              <a:pPr>
                <a:defRPr/>
              </a:pPr>
              <a:t>‹#›</a:t>
            </a:fld>
            <a:endParaRPr lang="ru-RU" dirty="0"/>
          </a:p>
        </p:txBody>
      </p:sp>
    </p:spTree>
    <p:extLst>
      <p:ext uri="{BB962C8B-B14F-4D97-AF65-F5344CB8AC3E}">
        <p14:creationId xmlns:p14="http://schemas.microsoft.com/office/powerpoint/2010/main" xmlns="" val="3209597973"/>
      </p:ext>
    </p:extLst>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9FFD2870-DBBA-4FFC-82F3-0E119CE7D79B}" type="datetimeFigureOut">
              <a:rPr lang="ru-RU"/>
              <a:pPr>
                <a:defRPr/>
              </a:pPr>
              <a:t>06.12.2016</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pPr>
              <a:defRPr/>
            </a:pPr>
            <a:fld id="{1CF3E00B-A290-45DB-A02B-C8F8035964F6}" type="slidenum">
              <a:rPr lang="ru-RU"/>
              <a:pPr>
                <a:defRPr/>
              </a:pPr>
              <a:t>‹#›</a:t>
            </a:fld>
            <a:endParaRPr lang="ru-RU" dirty="0"/>
          </a:p>
        </p:txBody>
      </p:sp>
    </p:spTree>
    <p:extLst>
      <p:ext uri="{BB962C8B-B14F-4D97-AF65-F5344CB8AC3E}">
        <p14:creationId xmlns:p14="http://schemas.microsoft.com/office/powerpoint/2010/main" xmlns="" val="372786036"/>
      </p:ext>
    </p:extLst>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D83F463F-FE7F-4F7F-B23C-5EBB83937520}" type="datetimeFigureOut">
              <a:rPr lang="ru-RU"/>
              <a:pPr>
                <a:defRPr/>
              </a:pPr>
              <a:t>06.12.2016</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pPr>
              <a:defRPr/>
            </a:pPr>
            <a:fld id="{78FD8F90-C081-4686-895B-1FFEB47B0157}" type="slidenum">
              <a:rPr lang="ru-RU"/>
              <a:pPr>
                <a:defRPr/>
              </a:pPr>
              <a:t>‹#›</a:t>
            </a:fld>
            <a:endParaRPr lang="ru-RU" dirty="0"/>
          </a:p>
        </p:txBody>
      </p:sp>
    </p:spTree>
    <p:extLst>
      <p:ext uri="{BB962C8B-B14F-4D97-AF65-F5344CB8AC3E}">
        <p14:creationId xmlns:p14="http://schemas.microsoft.com/office/powerpoint/2010/main" xmlns="" val="3342072210"/>
      </p:ext>
    </p:extLst>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8D51987F-5307-45C5-BBC4-E53213630D4A}" type="datetimeFigureOut">
              <a:rPr lang="ru-RU"/>
              <a:pPr>
                <a:defRPr/>
              </a:pPr>
              <a:t>06.12.2016</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pPr>
              <a:defRPr/>
            </a:pPr>
            <a:fld id="{6F3294AE-A0F9-4118-9850-EFF607E852A7}" type="slidenum">
              <a:rPr lang="ru-RU"/>
              <a:pPr>
                <a:defRPr/>
              </a:pPr>
              <a:t>‹#›</a:t>
            </a:fld>
            <a:endParaRPr lang="ru-RU" dirty="0"/>
          </a:p>
        </p:txBody>
      </p:sp>
    </p:spTree>
    <p:extLst>
      <p:ext uri="{BB962C8B-B14F-4D97-AF65-F5344CB8AC3E}">
        <p14:creationId xmlns:p14="http://schemas.microsoft.com/office/powerpoint/2010/main" xmlns="" val="1229458383"/>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84B280FF-1FC6-4578-8B8D-7BC2E646E99A}" type="datetimeFigureOut">
              <a:rPr lang="ru-RU"/>
              <a:pPr>
                <a:defRPr/>
              </a:pPr>
              <a:t>06.12.2016</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dirty="0"/>
          </a:p>
        </p:txBody>
      </p:sp>
      <p:sp>
        <p:nvSpPr>
          <p:cNvPr id="7" name="Slide Number Placeholder 5"/>
          <p:cNvSpPr>
            <a:spLocks noGrp="1"/>
          </p:cNvSpPr>
          <p:nvPr>
            <p:ph type="sldNum" sz="quarter" idx="12"/>
          </p:nvPr>
        </p:nvSpPr>
        <p:spPr/>
        <p:txBody>
          <a:bodyPr/>
          <a:lstStyle>
            <a:lvl1pPr>
              <a:defRPr/>
            </a:lvl1pPr>
          </a:lstStyle>
          <a:p>
            <a:pPr>
              <a:defRPr/>
            </a:pPr>
            <a:fld id="{F6847A80-5E83-400E-BD28-2998AA6655CC}" type="slidenum">
              <a:rPr lang="ru-RU"/>
              <a:pPr>
                <a:defRPr/>
              </a:pPr>
              <a:t>‹#›</a:t>
            </a:fld>
            <a:endParaRPr lang="ru-RU" dirty="0"/>
          </a:p>
        </p:txBody>
      </p:sp>
    </p:spTree>
    <p:extLst>
      <p:ext uri="{BB962C8B-B14F-4D97-AF65-F5344CB8AC3E}">
        <p14:creationId xmlns:p14="http://schemas.microsoft.com/office/powerpoint/2010/main" xmlns="" val="3977542090"/>
      </p:ext>
    </p:extLst>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AD9ED8A1-86FA-4563-B82E-C2831CEC639E}" type="datetimeFigureOut">
              <a:rPr lang="ru-RU"/>
              <a:pPr>
                <a:defRPr/>
              </a:pPr>
              <a:t>06.12.2016</a:t>
            </a:fld>
            <a:endParaRPr lang="ru-RU" dirty="0"/>
          </a:p>
        </p:txBody>
      </p:sp>
      <p:sp>
        <p:nvSpPr>
          <p:cNvPr id="8" name="Footer Placeholder 4"/>
          <p:cNvSpPr>
            <a:spLocks noGrp="1"/>
          </p:cNvSpPr>
          <p:nvPr>
            <p:ph type="ftr" sz="quarter" idx="11"/>
          </p:nvPr>
        </p:nvSpPr>
        <p:spPr/>
        <p:txBody>
          <a:bodyPr/>
          <a:lstStyle>
            <a:lvl1pPr>
              <a:defRPr/>
            </a:lvl1pPr>
          </a:lstStyle>
          <a:p>
            <a:pPr>
              <a:defRPr/>
            </a:pPr>
            <a:endParaRPr lang="ru-RU" dirty="0"/>
          </a:p>
        </p:txBody>
      </p:sp>
      <p:sp>
        <p:nvSpPr>
          <p:cNvPr id="9" name="Slide Number Placeholder 5"/>
          <p:cNvSpPr>
            <a:spLocks noGrp="1"/>
          </p:cNvSpPr>
          <p:nvPr>
            <p:ph type="sldNum" sz="quarter" idx="12"/>
          </p:nvPr>
        </p:nvSpPr>
        <p:spPr/>
        <p:txBody>
          <a:bodyPr/>
          <a:lstStyle>
            <a:lvl1pPr>
              <a:defRPr/>
            </a:lvl1pPr>
          </a:lstStyle>
          <a:p>
            <a:pPr>
              <a:defRPr/>
            </a:pPr>
            <a:fld id="{8D06C25E-24AD-4478-86D5-6FC728AF41E1}" type="slidenum">
              <a:rPr lang="ru-RU"/>
              <a:pPr>
                <a:defRPr/>
              </a:pPr>
              <a:t>‹#›</a:t>
            </a:fld>
            <a:endParaRPr lang="ru-RU" dirty="0"/>
          </a:p>
        </p:txBody>
      </p:sp>
    </p:spTree>
    <p:extLst>
      <p:ext uri="{BB962C8B-B14F-4D97-AF65-F5344CB8AC3E}">
        <p14:creationId xmlns:p14="http://schemas.microsoft.com/office/powerpoint/2010/main" xmlns="" val="2946724867"/>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CD13AB42-252F-4CFE-A502-DC0270153E90}" type="datetimeFigureOut">
              <a:rPr lang="ru-RU"/>
              <a:pPr>
                <a:defRPr/>
              </a:pPr>
              <a:t>06.12.2016</a:t>
            </a:fld>
            <a:endParaRPr lang="ru-RU" dirty="0"/>
          </a:p>
        </p:txBody>
      </p:sp>
      <p:sp>
        <p:nvSpPr>
          <p:cNvPr id="4" name="Footer Placeholder 4"/>
          <p:cNvSpPr>
            <a:spLocks noGrp="1"/>
          </p:cNvSpPr>
          <p:nvPr>
            <p:ph type="ftr" sz="quarter" idx="11"/>
          </p:nvPr>
        </p:nvSpPr>
        <p:spPr/>
        <p:txBody>
          <a:bodyPr/>
          <a:lstStyle>
            <a:lvl1pPr>
              <a:defRPr/>
            </a:lvl1pPr>
          </a:lstStyle>
          <a:p>
            <a:pPr>
              <a:defRPr/>
            </a:pPr>
            <a:endParaRPr lang="ru-RU" dirty="0"/>
          </a:p>
        </p:txBody>
      </p:sp>
      <p:sp>
        <p:nvSpPr>
          <p:cNvPr id="5" name="Slide Number Placeholder 5"/>
          <p:cNvSpPr>
            <a:spLocks noGrp="1"/>
          </p:cNvSpPr>
          <p:nvPr>
            <p:ph type="sldNum" sz="quarter" idx="12"/>
          </p:nvPr>
        </p:nvSpPr>
        <p:spPr/>
        <p:txBody>
          <a:bodyPr/>
          <a:lstStyle>
            <a:lvl1pPr>
              <a:defRPr/>
            </a:lvl1pPr>
          </a:lstStyle>
          <a:p>
            <a:pPr>
              <a:defRPr/>
            </a:pPr>
            <a:fld id="{56C37D55-207B-48A0-8662-7FDA4C6355AE}" type="slidenum">
              <a:rPr lang="ru-RU"/>
              <a:pPr>
                <a:defRPr/>
              </a:pPr>
              <a:t>‹#›</a:t>
            </a:fld>
            <a:endParaRPr lang="ru-RU" dirty="0"/>
          </a:p>
        </p:txBody>
      </p:sp>
    </p:spTree>
    <p:extLst>
      <p:ext uri="{BB962C8B-B14F-4D97-AF65-F5344CB8AC3E}">
        <p14:creationId xmlns:p14="http://schemas.microsoft.com/office/powerpoint/2010/main" xmlns="" val="3822300711"/>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6A4FA9F-EB77-484E-9126-99FB5BAD667B}" type="datetimeFigureOut">
              <a:rPr lang="ru-RU"/>
              <a:pPr>
                <a:defRPr/>
              </a:pPr>
              <a:t>06.12.2016</a:t>
            </a:fld>
            <a:endParaRPr lang="ru-RU" dirty="0"/>
          </a:p>
        </p:txBody>
      </p:sp>
      <p:sp>
        <p:nvSpPr>
          <p:cNvPr id="3" name="Footer Placeholder 4"/>
          <p:cNvSpPr>
            <a:spLocks noGrp="1"/>
          </p:cNvSpPr>
          <p:nvPr>
            <p:ph type="ftr" sz="quarter" idx="11"/>
          </p:nvPr>
        </p:nvSpPr>
        <p:spPr/>
        <p:txBody>
          <a:bodyPr/>
          <a:lstStyle>
            <a:lvl1pPr>
              <a:defRPr/>
            </a:lvl1pPr>
          </a:lstStyle>
          <a:p>
            <a:pPr>
              <a:defRPr/>
            </a:pPr>
            <a:endParaRPr lang="ru-RU" dirty="0"/>
          </a:p>
        </p:txBody>
      </p:sp>
      <p:sp>
        <p:nvSpPr>
          <p:cNvPr id="4" name="Slide Number Placeholder 5"/>
          <p:cNvSpPr>
            <a:spLocks noGrp="1"/>
          </p:cNvSpPr>
          <p:nvPr>
            <p:ph type="sldNum" sz="quarter" idx="12"/>
          </p:nvPr>
        </p:nvSpPr>
        <p:spPr/>
        <p:txBody>
          <a:bodyPr/>
          <a:lstStyle>
            <a:lvl1pPr>
              <a:defRPr/>
            </a:lvl1pPr>
          </a:lstStyle>
          <a:p>
            <a:pPr>
              <a:defRPr/>
            </a:pPr>
            <a:fld id="{9279CAD5-7ED2-4534-ACAF-3ECDAA90AF39}" type="slidenum">
              <a:rPr lang="ru-RU"/>
              <a:pPr>
                <a:defRPr/>
              </a:pPr>
              <a:t>‹#›</a:t>
            </a:fld>
            <a:endParaRPr lang="ru-RU" dirty="0"/>
          </a:p>
        </p:txBody>
      </p:sp>
    </p:spTree>
    <p:extLst>
      <p:ext uri="{BB962C8B-B14F-4D97-AF65-F5344CB8AC3E}">
        <p14:creationId xmlns:p14="http://schemas.microsoft.com/office/powerpoint/2010/main" xmlns="" val="3735873128"/>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00040337-D202-4C51-BB0D-018FA2926302}" type="datetimeFigureOut">
              <a:rPr lang="ru-RU"/>
              <a:pPr>
                <a:defRPr/>
              </a:pPr>
              <a:t>06.12.2016</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dirty="0"/>
          </a:p>
        </p:txBody>
      </p:sp>
      <p:sp>
        <p:nvSpPr>
          <p:cNvPr id="7" name="Slide Number Placeholder 5"/>
          <p:cNvSpPr>
            <a:spLocks noGrp="1"/>
          </p:cNvSpPr>
          <p:nvPr>
            <p:ph type="sldNum" sz="quarter" idx="12"/>
          </p:nvPr>
        </p:nvSpPr>
        <p:spPr/>
        <p:txBody>
          <a:bodyPr/>
          <a:lstStyle>
            <a:lvl1pPr>
              <a:defRPr/>
            </a:lvl1pPr>
          </a:lstStyle>
          <a:p>
            <a:pPr>
              <a:defRPr/>
            </a:pPr>
            <a:fld id="{C9ED433C-227B-4AF7-B7B8-40EEDFFE8DB5}" type="slidenum">
              <a:rPr lang="ru-RU"/>
              <a:pPr>
                <a:defRPr/>
              </a:pPr>
              <a:t>‹#›</a:t>
            </a:fld>
            <a:endParaRPr lang="ru-RU" dirty="0"/>
          </a:p>
        </p:txBody>
      </p:sp>
    </p:spTree>
    <p:extLst>
      <p:ext uri="{BB962C8B-B14F-4D97-AF65-F5344CB8AC3E}">
        <p14:creationId xmlns:p14="http://schemas.microsoft.com/office/powerpoint/2010/main" xmlns="" val="3830119799"/>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624A1C01-841B-4376-9D75-C130A11C105B}" type="datetimeFigureOut">
              <a:rPr lang="ru-RU"/>
              <a:pPr>
                <a:defRPr/>
              </a:pPr>
              <a:t>06.12.2016</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dirty="0"/>
          </a:p>
        </p:txBody>
      </p:sp>
      <p:sp>
        <p:nvSpPr>
          <p:cNvPr id="7" name="Slide Number Placeholder 5"/>
          <p:cNvSpPr>
            <a:spLocks noGrp="1"/>
          </p:cNvSpPr>
          <p:nvPr>
            <p:ph type="sldNum" sz="quarter" idx="12"/>
          </p:nvPr>
        </p:nvSpPr>
        <p:spPr/>
        <p:txBody>
          <a:bodyPr/>
          <a:lstStyle>
            <a:lvl1pPr>
              <a:defRPr/>
            </a:lvl1pPr>
          </a:lstStyle>
          <a:p>
            <a:pPr>
              <a:defRPr/>
            </a:pPr>
            <a:fld id="{6B4FD276-7164-4A59-873F-F049988A3123}" type="slidenum">
              <a:rPr lang="ru-RU"/>
              <a:pPr>
                <a:defRPr/>
              </a:pPr>
              <a:t>‹#›</a:t>
            </a:fld>
            <a:endParaRPr lang="ru-RU" dirty="0"/>
          </a:p>
        </p:txBody>
      </p:sp>
    </p:spTree>
    <p:extLst>
      <p:ext uri="{BB962C8B-B14F-4D97-AF65-F5344CB8AC3E}">
        <p14:creationId xmlns:p14="http://schemas.microsoft.com/office/powerpoint/2010/main" xmlns="" val="60435594"/>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4000" b="-4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C8787E44-D776-42C1-83F2-A3BEB7C85055}" type="datetimeFigureOut">
              <a:rPr lang="ru-RU"/>
              <a:pPr>
                <a:defRPr/>
              </a:pPr>
              <a:t>06.12.2016</a:t>
            </a:fld>
            <a:endParaRPr lang="ru-RU"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F4189AA3-CAB9-46AF-AB8C-4B034EE6619F}"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d"/>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200025" y="361950"/>
            <a:ext cx="8743950" cy="6324600"/>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4" name="Заголовок 1"/>
          <p:cNvSpPr>
            <a:spLocks noGrp="1"/>
          </p:cNvSpPr>
          <p:nvPr>
            <p:ph type="title"/>
          </p:nvPr>
        </p:nvSpPr>
        <p:spPr>
          <a:xfrm>
            <a:off x="628650" y="365125"/>
            <a:ext cx="7886700" cy="5711825"/>
          </a:xfrm>
        </p:spPr>
        <p:txBody>
          <a:bodyPr/>
          <a:lstStyle/>
          <a:p>
            <a:pPr algn="ctr"/>
            <a:r>
              <a:rPr lang="uk-UA" b="1" dirty="0" smtClean="0">
                <a:solidFill>
                  <a:schemeClr val="accent1">
                    <a:lumMod val="50000"/>
                  </a:schemeClr>
                </a:solidFill>
              </a:rPr>
              <a:t>Князі Київської держави</a:t>
            </a:r>
            <a:endParaRPr lang="ru-RU" b="1" dirty="0">
              <a:solidFill>
                <a:schemeClr val="accent1">
                  <a:lumMod val="50000"/>
                </a:schemeClr>
              </a:solidFill>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4600574" y="409575"/>
            <a:ext cx="4371975" cy="5810250"/>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uk-UA" sz="2800" b="1" i="1" dirty="0" smtClean="0">
                <a:solidFill>
                  <a:srgbClr val="00B050"/>
                </a:solidFill>
                <a:latin typeface="Arial Black" pitchFamily="34" charset="0"/>
              </a:rPr>
              <a:t>Великий князь Київський – </a:t>
            </a:r>
          </a:p>
          <a:p>
            <a:pPr algn="ctr"/>
            <a:endParaRPr lang="uk-UA" sz="2800" b="1" i="1" dirty="0" smtClean="0">
              <a:solidFill>
                <a:srgbClr val="00B050"/>
              </a:solidFill>
              <a:latin typeface="Arial Black" pitchFamily="34" charset="0"/>
            </a:endParaRPr>
          </a:p>
          <a:p>
            <a:pPr algn="ctr"/>
            <a:r>
              <a:rPr lang="uk-UA" sz="3200" b="1" i="1" dirty="0" smtClean="0">
                <a:solidFill>
                  <a:srgbClr val="C00000"/>
                </a:solidFill>
                <a:latin typeface="Arial Black" pitchFamily="34" charset="0"/>
              </a:rPr>
              <a:t>Ярослав Володимирович</a:t>
            </a:r>
          </a:p>
          <a:p>
            <a:pPr algn="ctr"/>
            <a:endParaRPr lang="uk-UA" sz="2800" b="1" i="1" dirty="0" smtClean="0">
              <a:solidFill>
                <a:srgbClr val="00B050"/>
              </a:solidFill>
              <a:latin typeface="Arial Black" pitchFamily="34" charset="0"/>
            </a:endParaRPr>
          </a:p>
          <a:p>
            <a:pPr algn="ctr"/>
            <a:r>
              <a:rPr lang="uk-UA" sz="2800" b="1" i="1" dirty="0" smtClean="0">
                <a:solidFill>
                  <a:schemeClr val="tx1"/>
                </a:solidFill>
                <a:latin typeface="Arial Black" pitchFamily="34" charset="0"/>
              </a:rPr>
              <a:t>1019 – 1054 </a:t>
            </a:r>
            <a:endParaRPr lang="ru-RU" sz="2800" b="1" i="1" dirty="0" smtClean="0">
              <a:solidFill>
                <a:schemeClr val="tx1"/>
              </a:solidFill>
              <a:latin typeface="Arial Black" pitchFamily="34" charset="0"/>
            </a:endParaRPr>
          </a:p>
        </p:txBody>
      </p:sp>
      <p:sp>
        <p:nvSpPr>
          <p:cNvPr id="4" name="Подзаголовок 3"/>
          <p:cNvSpPr>
            <a:spLocks noGrp="1"/>
          </p:cNvSpPr>
          <p:nvPr>
            <p:ph type="subTitle" idx="1"/>
          </p:nvPr>
        </p:nvSpPr>
        <p:spPr>
          <a:xfrm>
            <a:off x="581024" y="419100"/>
            <a:ext cx="8067675" cy="1266825"/>
          </a:xfrm>
        </p:spPr>
        <p:txBody>
          <a:bodyPr/>
          <a:lstStyle/>
          <a:p>
            <a:endParaRPr lang="uk-UA" sz="3200" dirty="0" smtClean="0"/>
          </a:p>
          <a:p>
            <a:endParaRPr lang="uk-UA" sz="3200" dirty="0" smtClean="0"/>
          </a:p>
          <a:p>
            <a:endParaRPr lang="ru-RU" sz="3200" dirty="0"/>
          </a:p>
        </p:txBody>
      </p:sp>
      <p:pic>
        <p:nvPicPr>
          <p:cNvPr id="1026" name="Picture 2" descr="D:\Nelly\атестація\Новая папка\7 клас\захоронение.jpg"/>
          <p:cNvPicPr>
            <a:picLocks noChangeAspect="1" noChangeArrowheads="1"/>
          </p:cNvPicPr>
          <p:nvPr/>
        </p:nvPicPr>
        <p:blipFill>
          <a:blip r:embed="rId2" cstate="print"/>
          <a:srcRect/>
          <a:stretch>
            <a:fillRect/>
          </a:stretch>
        </p:blipFill>
        <p:spPr bwMode="auto">
          <a:xfrm>
            <a:off x="142875" y="463550"/>
            <a:ext cx="4419600" cy="5892800"/>
          </a:xfrm>
          <a:prstGeom prst="rect">
            <a:avLst/>
          </a:prstGeom>
          <a:noFill/>
        </p:spPr>
      </p:pic>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23888" y="4591050"/>
            <a:ext cx="7881937" cy="1498601"/>
          </a:xfrm>
        </p:spPr>
        <p:txBody>
          <a:bodyPr/>
          <a:lstStyle/>
          <a:p>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1733550" y="319605"/>
            <a:ext cx="4833805" cy="634801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67808" y="1743074"/>
            <a:ext cx="8785692" cy="4333876"/>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nodeType="clickEffect">
                                  <p:stCondLst>
                                    <p:cond delay="0"/>
                                  </p:stCondLst>
                                  <p:childTnLst>
                                    <p:anim calcmode="lin" valueType="num">
                                      <p:cBhvr>
                                        <p:cTn id="6" dur="500"/>
                                        <p:tgtEl>
                                          <p:spTgt spid="2050"/>
                                        </p:tgtEl>
                                        <p:attrNameLst>
                                          <p:attrName>ppt_w</p:attrName>
                                        </p:attrNameLst>
                                      </p:cBhvr>
                                      <p:tavLst>
                                        <p:tav tm="0">
                                          <p:val>
                                            <p:strVal val="ppt_w"/>
                                          </p:val>
                                        </p:tav>
                                        <p:tav tm="100000">
                                          <p:val>
                                            <p:strVal val="ppt_w*0.05"/>
                                          </p:val>
                                        </p:tav>
                                      </p:tavLst>
                                    </p:anim>
                                    <p:anim calcmode="lin" valueType="num">
                                      <p:cBhvr>
                                        <p:cTn id="7" dur="500"/>
                                        <p:tgtEl>
                                          <p:spTgt spid="2050"/>
                                        </p:tgtEl>
                                        <p:attrNameLst>
                                          <p:attrName>ppt_h</p:attrName>
                                        </p:attrNameLst>
                                      </p:cBhvr>
                                      <p:tavLst>
                                        <p:tav tm="0">
                                          <p:val>
                                            <p:strVal val="ppt_h"/>
                                          </p:val>
                                        </p:tav>
                                        <p:tav tm="100000">
                                          <p:val>
                                            <p:strVal val="ppt_h"/>
                                          </p:val>
                                        </p:tav>
                                      </p:tavLst>
                                    </p:anim>
                                    <p:anim calcmode="lin" valueType="num">
                                      <p:cBhvr>
                                        <p:cTn id="8" dur="500"/>
                                        <p:tgtEl>
                                          <p:spTgt spid="2050"/>
                                        </p:tgtEl>
                                        <p:attrNameLst>
                                          <p:attrName>ppt_x</p:attrName>
                                        </p:attrNameLst>
                                      </p:cBhvr>
                                      <p:tavLst>
                                        <p:tav tm="0">
                                          <p:val>
                                            <p:strVal val="ppt_x"/>
                                          </p:val>
                                        </p:tav>
                                        <p:tav tm="100000">
                                          <p:val>
                                            <p:strVal val="ppt_x-.2"/>
                                          </p:val>
                                        </p:tav>
                                      </p:tavLst>
                                    </p:anim>
                                    <p:anim calcmode="lin" valueType="num">
                                      <p:cBhvr>
                                        <p:cTn id="9" dur="500"/>
                                        <p:tgtEl>
                                          <p:spTgt spid="2050"/>
                                        </p:tgtEl>
                                        <p:attrNameLst>
                                          <p:attrName>ppt_y</p:attrName>
                                        </p:attrNameLst>
                                      </p:cBhvr>
                                      <p:tavLst>
                                        <p:tav tm="0">
                                          <p:val>
                                            <p:strVal val="ppt_y"/>
                                          </p:val>
                                        </p:tav>
                                        <p:tav tm="100000">
                                          <p:val>
                                            <p:strVal val="ppt_y"/>
                                          </p:val>
                                        </p:tav>
                                      </p:tavLst>
                                    </p:anim>
                                    <p:animEffect transition="out" filter="fade">
                                      <p:cBhvr>
                                        <p:cTn id="10" dur="500"/>
                                        <p:tgtEl>
                                          <p:spTgt spid="2050"/>
                                        </p:tgtEl>
                                      </p:cBhvr>
                                    </p:animEffect>
                                    <p:set>
                                      <p:cBhvr>
                                        <p:cTn id="11" dur="1" fill="hold">
                                          <p:stCondLst>
                                            <p:cond delay="499"/>
                                          </p:stCondLst>
                                        </p:cTn>
                                        <p:tgtEl>
                                          <p:spTgt spid="2050"/>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2051"/>
                                        </p:tgtEl>
                                        <p:attrNameLst>
                                          <p:attrName>style.visibility</p:attrName>
                                        </p:attrNameLst>
                                      </p:cBhvr>
                                      <p:to>
                                        <p:strVal val="visible"/>
                                      </p:to>
                                    </p:set>
                                    <p:animEffect transition="in" filter="fade">
                                      <p:cBhvr>
                                        <p:cTn id="16" dur="1000"/>
                                        <p:tgtEl>
                                          <p:spTgt spid="2051"/>
                                        </p:tgtEl>
                                      </p:cBhvr>
                                    </p:animEffect>
                                    <p:anim calcmode="lin" valueType="num">
                                      <p:cBhvr>
                                        <p:cTn id="17" dur="1000" fill="hold"/>
                                        <p:tgtEl>
                                          <p:spTgt spid="2051"/>
                                        </p:tgtEl>
                                        <p:attrNameLst>
                                          <p:attrName>ppt_x</p:attrName>
                                        </p:attrNameLst>
                                      </p:cBhvr>
                                      <p:tavLst>
                                        <p:tav tm="0">
                                          <p:val>
                                            <p:strVal val="#ppt_x"/>
                                          </p:val>
                                        </p:tav>
                                        <p:tav tm="100000">
                                          <p:val>
                                            <p:strVal val="#ppt_x"/>
                                          </p:val>
                                        </p:tav>
                                      </p:tavLst>
                                    </p:anim>
                                    <p:anim calcmode="lin" valueType="num">
                                      <p:cBhvr>
                                        <p:cTn id="18" dur="900" decel="100000" fill="hold"/>
                                        <p:tgtEl>
                                          <p:spTgt spid="2051"/>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05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61926" y="-1"/>
            <a:ext cx="8772524" cy="6858001"/>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4" name="Подзаголовок 3"/>
          <p:cNvSpPr>
            <a:spLocks noGrp="1"/>
          </p:cNvSpPr>
          <p:nvPr>
            <p:ph type="subTitle" idx="1"/>
          </p:nvPr>
        </p:nvSpPr>
        <p:spPr>
          <a:xfrm>
            <a:off x="190500" y="0"/>
            <a:ext cx="8743950" cy="6858000"/>
          </a:xfrm>
        </p:spPr>
        <p:txBody>
          <a:bodyPr/>
          <a:lstStyle/>
          <a:p>
            <a:endParaRPr lang="uk-UA" sz="3200" dirty="0" smtClean="0"/>
          </a:p>
          <a:p>
            <a:endParaRPr lang="uk-UA" sz="3200" dirty="0" smtClean="0"/>
          </a:p>
          <a:p>
            <a:r>
              <a:rPr lang="uk-UA" sz="3600" b="1" dirty="0" smtClean="0">
                <a:solidFill>
                  <a:schemeClr val="accent2">
                    <a:lumMod val="50000"/>
                  </a:schemeClr>
                </a:solidFill>
                <a:latin typeface="Arial" pitchFamily="34" charset="0"/>
                <a:cs typeface="Arial" pitchFamily="34" charset="0"/>
              </a:rPr>
              <a:t>Питання до документу </a:t>
            </a:r>
          </a:p>
          <a:p>
            <a:r>
              <a:rPr lang="uk-UA" sz="3600" b="1" dirty="0" smtClean="0">
                <a:solidFill>
                  <a:schemeClr val="accent2">
                    <a:lumMod val="50000"/>
                  </a:schemeClr>
                </a:solidFill>
                <a:latin typeface="Arial" pitchFamily="34" charset="0"/>
                <a:cs typeface="Arial" pitchFamily="34" charset="0"/>
              </a:rPr>
              <a:t>с. 52 підручника</a:t>
            </a:r>
          </a:p>
          <a:p>
            <a:endParaRPr lang="uk-UA" sz="3600" b="1" dirty="0" smtClean="0">
              <a:solidFill>
                <a:schemeClr val="accent2">
                  <a:lumMod val="50000"/>
                </a:schemeClr>
              </a:solidFill>
              <a:latin typeface="Arial" pitchFamily="34" charset="0"/>
              <a:cs typeface="Arial" pitchFamily="34" charset="0"/>
            </a:endParaRPr>
          </a:p>
          <a:p>
            <a:pPr marL="514350" indent="-514350" algn="l">
              <a:buAutoNum type="arabicPeriod"/>
            </a:pPr>
            <a:r>
              <a:rPr lang="uk-UA" sz="3200" b="1" dirty="0" smtClean="0">
                <a:solidFill>
                  <a:schemeClr val="accent2">
                    <a:lumMod val="50000"/>
                  </a:schemeClr>
                </a:solidFill>
              </a:rPr>
              <a:t>Як відбувалась битва Ярослава із Святополком: хто напав першим, чому?</a:t>
            </a:r>
          </a:p>
          <a:p>
            <a:pPr marL="514350" indent="-514350" algn="l">
              <a:buAutoNum type="arabicPeriod"/>
            </a:pPr>
            <a:r>
              <a:rPr lang="uk-UA" sz="3200" b="1" dirty="0" smtClean="0">
                <a:solidFill>
                  <a:schemeClr val="accent2">
                    <a:lumMod val="50000"/>
                  </a:schemeClr>
                </a:solidFill>
              </a:rPr>
              <a:t>В яку пору року вона відбулась?</a:t>
            </a:r>
          </a:p>
          <a:p>
            <a:pPr marL="514350" indent="-514350" algn="l">
              <a:buAutoNum type="arabicPeriod"/>
            </a:pPr>
            <a:r>
              <a:rPr lang="uk-UA" sz="3200" b="1" dirty="0" smtClean="0">
                <a:solidFill>
                  <a:schemeClr val="accent2">
                    <a:lumMod val="50000"/>
                  </a:schemeClr>
                </a:solidFill>
              </a:rPr>
              <a:t>Підрахуйте в якому році народився та помер Ярослав, якщо в 1016 р йому було 38 років</a:t>
            </a:r>
            <a:endParaRPr lang="ru-RU" sz="3200" b="1" dirty="0">
              <a:solidFill>
                <a:schemeClr val="accent2">
                  <a:lumMod val="50000"/>
                </a:schemeClr>
              </a:solidFill>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4600574" y="409575"/>
            <a:ext cx="4371975" cy="5810250"/>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uk-UA" sz="2800" b="1" i="1" dirty="0" smtClean="0">
                <a:solidFill>
                  <a:srgbClr val="00B050"/>
                </a:solidFill>
                <a:latin typeface="Arial Black" pitchFamily="34" charset="0"/>
              </a:rPr>
              <a:t>Великий князь Київський – </a:t>
            </a:r>
          </a:p>
          <a:p>
            <a:pPr algn="ctr"/>
            <a:endParaRPr lang="uk-UA" sz="2800" b="1" i="1" dirty="0" smtClean="0">
              <a:solidFill>
                <a:srgbClr val="00B050"/>
              </a:solidFill>
              <a:latin typeface="Arial Black" pitchFamily="34" charset="0"/>
            </a:endParaRPr>
          </a:p>
          <a:p>
            <a:pPr algn="ctr"/>
            <a:r>
              <a:rPr lang="uk-UA" sz="3200" b="1" i="1" dirty="0" smtClean="0">
                <a:solidFill>
                  <a:srgbClr val="C00000"/>
                </a:solidFill>
                <a:latin typeface="Arial Black" pitchFamily="34" charset="0"/>
              </a:rPr>
              <a:t>Ярослав Володимирович</a:t>
            </a:r>
          </a:p>
          <a:p>
            <a:pPr algn="ctr"/>
            <a:endParaRPr lang="uk-UA" sz="2800" b="1" i="1" dirty="0" smtClean="0">
              <a:solidFill>
                <a:srgbClr val="00B050"/>
              </a:solidFill>
              <a:latin typeface="Arial Black" pitchFamily="34" charset="0"/>
            </a:endParaRPr>
          </a:p>
          <a:p>
            <a:pPr algn="ctr"/>
            <a:r>
              <a:rPr lang="uk-UA" sz="2800" b="1" i="1" dirty="0" smtClean="0">
                <a:solidFill>
                  <a:schemeClr val="tx1"/>
                </a:solidFill>
                <a:latin typeface="Arial Black" pitchFamily="34" charset="0"/>
              </a:rPr>
              <a:t>1019 – 1054 </a:t>
            </a:r>
            <a:endParaRPr lang="ru-RU" sz="2800" b="1" i="1" dirty="0" smtClean="0">
              <a:solidFill>
                <a:schemeClr val="tx1"/>
              </a:solidFill>
              <a:latin typeface="Arial Black" pitchFamily="34" charset="0"/>
            </a:endParaRPr>
          </a:p>
        </p:txBody>
      </p:sp>
      <p:sp>
        <p:nvSpPr>
          <p:cNvPr id="4" name="Подзаголовок 3"/>
          <p:cNvSpPr>
            <a:spLocks noGrp="1"/>
          </p:cNvSpPr>
          <p:nvPr>
            <p:ph type="subTitle" idx="1"/>
          </p:nvPr>
        </p:nvSpPr>
        <p:spPr>
          <a:xfrm>
            <a:off x="581024" y="419100"/>
            <a:ext cx="8067675" cy="1266825"/>
          </a:xfrm>
        </p:spPr>
        <p:txBody>
          <a:bodyPr/>
          <a:lstStyle/>
          <a:p>
            <a:endParaRPr lang="uk-UA" sz="3200" dirty="0" smtClean="0"/>
          </a:p>
          <a:p>
            <a:endParaRPr lang="uk-UA" sz="3200" dirty="0" smtClean="0"/>
          </a:p>
          <a:p>
            <a:endParaRPr lang="ru-RU" sz="3200" dirty="0"/>
          </a:p>
        </p:txBody>
      </p:sp>
      <p:pic>
        <p:nvPicPr>
          <p:cNvPr id="1026" name="Picture 2" descr="D:\Nelly\атестація\Новая папка\7 клас\захоронение.jpg"/>
          <p:cNvPicPr>
            <a:picLocks noChangeAspect="1" noChangeArrowheads="1"/>
          </p:cNvPicPr>
          <p:nvPr/>
        </p:nvPicPr>
        <p:blipFill>
          <a:blip r:embed="rId2" cstate="print"/>
          <a:srcRect/>
          <a:stretch>
            <a:fillRect/>
          </a:stretch>
        </p:blipFill>
        <p:spPr bwMode="auto">
          <a:xfrm>
            <a:off x="142875" y="463550"/>
            <a:ext cx="4419600" cy="5892800"/>
          </a:xfrm>
          <a:prstGeom prst="rect">
            <a:avLst/>
          </a:prstGeom>
          <a:noFill/>
        </p:spPr>
      </p:pic>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49" y="123825"/>
            <a:ext cx="8677275" cy="1266825"/>
          </a:xfrm>
        </p:spPr>
        <p:txBody>
          <a:bodyPr/>
          <a:lstStyle/>
          <a:p>
            <a:pPr algn="ctr"/>
            <a:r>
              <a:rPr lang="uk-UA" b="1" dirty="0" smtClean="0">
                <a:solidFill>
                  <a:srgbClr val="C00000"/>
                </a:solidFill>
              </a:rPr>
              <a:t>Та встав брат на брата</a:t>
            </a:r>
            <a:endParaRPr lang="ru-RU" b="1" dirty="0">
              <a:solidFill>
                <a:srgbClr val="C00000"/>
              </a:solidFill>
            </a:endParaRPr>
          </a:p>
        </p:txBody>
      </p:sp>
      <p:pic>
        <p:nvPicPr>
          <p:cNvPr id="12291" name="Picture 3" descr="D:\Nelly\атестація\Новая папка\7 клас\фото\img7.jpg"/>
          <p:cNvPicPr>
            <a:picLocks noChangeAspect="1" noChangeArrowheads="1"/>
          </p:cNvPicPr>
          <p:nvPr/>
        </p:nvPicPr>
        <p:blipFill>
          <a:blip r:embed="rId2" cstate="print"/>
          <a:srcRect t="24861"/>
          <a:stretch>
            <a:fillRect/>
          </a:stretch>
        </p:blipFill>
        <p:spPr bwMode="auto">
          <a:xfrm>
            <a:off x="0" y="1438275"/>
            <a:ext cx="9143999" cy="5419725"/>
          </a:xfrm>
          <a:prstGeom prst="rect">
            <a:avLst/>
          </a:prstGeom>
          <a:noFill/>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409575" y="361950"/>
            <a:ext cx="8439150" cy="6324600"/>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4" name="Подзаголовок 3"/>
          <p:cNvSpPr>
            <a:spLocks noGrp="1"/>
          </p:cNvSpPr>
          <p:nvPr>
            <p:ph type="subTitle" idx="1"/>
          </p:nvPr>
        </p:nvSpPr>
        <p:spPr>
          <a:xfrm>
            <a:off x="866775" y="419100"/>
            <a:ext cx="7505700" cy="6134100"/>
          </a:xfrm>
        </p:spPr>
        <p:txBody>
          <a:bodyPr/>
          <a:lstStyle/>
          <a:p>
            <a:endParaRPr lang="uk-UA" sz="3200" dirty="0" smtClean="0"/>
          </a:p>
          <a:p>
            <a:endParaRPr lang="uk-UA" sz="3200" dirty="0" smtClean="0"/>
          </a:p>
          <a:p>
            <a:r>
              <a:rPr lang="uk-UA" sz="4000" b="1" dirty="0" smtClean="0">
                <a:solidFill>
                  <a:schemeClr val="accent1">
                    <a:lumMod val="50000"/>
                  </a:schemeClr>
                </a:solidFill>
                <a:latin typeface="Arial" pitchFamily="34" charset="0"/>
                <a:cs typeface="Arial" pitchFamily="34" charset="0"/>
              </a:rPr>
              <a:t>Архітектура часів </a:t>
            </a:r>
          </a:p>
          <a:p>
            <a:endParaRPr lang="uk-UA" sz="4000" b="1" dirty="0" smtClean="0">
              <a:solidFill>
                <a:schemeClr val="accent1">
                  <a:lumMod val="50000"/>
                </a:schemeClr>
              </a:solidFill>
              <a:latin typeface="Arial" pitchFamily="34" charset="0"/>
              <a:cs typeface="Arial" pitchFamily="34" charset="0"/>
            </a:endParaRPr>
          </a:p>
          <a:p>
            <a:r>
              <a:rPr lang="uk-UA" sz="4000" b="1" dirty="0" smtClean="0">
                <a:solidFill>
                  <a:schemeClr val="accent1">
                    <a:lumMod val="50000"/>
                  </a:schemeClr>
                </a:solidFill>
                <a:latin typeface="Arial" pitchFamily="34" charset="0"/>
                <a:cs typeface="Arial" pitchFamily="34" charset="0"/>
              </a:rPr>
              <a:t>Ярослава Мудрого </a:t>
            </a:r>
            <a:endParaRPr lang="ru-RU" sz="3600" b="1" dirty="0" smtClean="0">
              <a:solidFill>
                <a:schemeClr val="accent2">
                  <a:lumMod val="50000"/>
                </a:schemeClr>
              </a:solidFill>
              <a:latin typeface="Arial" pitchFamily="34" charset="0"/>
              <a:cs typeface="Arial" pitchFamily="34" charset="0"/>
            </a:endParaRPr>
          </a:p>
          <a:p>
            <a:endParaRPr lang="ru-RU" sz="3200" dirty="0"/>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3350" y="361950"/>
            <a:ext cx="8858249" cy="954107"/>
          </a:xfrm>
          <a:prstGeom prst="rect">
            <a:avLst/>
          </a:prstGeom>
        </p:spPr>
        <p:txBody>
          <a:bodyPr wrap="square">
            <a:spAutoFit/>
          </a:bodyPr>
          <a:lstStyle/>
          <a:p>
            <a:pPr algn="ctr"/>
            <a:r>
              <a:rPr lang="ru-RU" sz="2800" b="1" dirty="0" smtClean="0">
                <a:solidFill>
                  <a:srgbClr val="0070C0"/>
                </a:solidFill>
                <a:latin typeface="Arial" pitchFamily="34" charset="0"/>
                <a:cs typeface="Arial" pitchFamily="34" charset="0"/>
              </a:rPr>
              <a:t>памятник военно-оборонительного зодчества входит в список всемирного наследия ЮНЕСКО.</a:t>
            </a:r>
            <a:endParaRPr lang="ru-RU" sz="2800" b="1" dirty="0">
              <a:solidFill>
                <a:srgbClr val="0070C0"/>
              </a:solidFill>
              <a:latin typeface="Arial" pitchFamily="34" charset="0"/>
              <a:cs typeface="Arial" pitchFamily="34" charset="0"/>
            </a:endParaRPr>
          </a:p>
        </p:txBody>
      </p:sp>
      <p:pic>
        <p:nvPicPr>
          <p:cNvPr id="27651" name="Picture 3" descr="D:\Nelly\атестація\Новая папка\7 клас\новгородский кремль.jpg"/>
          <p:cNvPicPr>
            <a:picLocks noChangeAspect="1" noChangeArrowheads="1"/>
          </p:cNvPicPr>
          <p:nvPr/>
        </p:nvPicPr>
        <p:blipFill>
          <a:blip r:embed="rId2" cstate="print"/>
          <a:srcRect/>
          <a:stretch>
            <a:fillRect/>
          </a:stretch>
        </p:blipFill>
        <p:spPr bwMode="auto">
          <a:xfrm>
            <a:off x="323850" y="1452563"/>
            <a:ext cx="8382000" cy="5251811"/>
          </a:xfrm>
          <a:prstGeom prst="rect">
            <a:avLst/>
          </a:prstGeom>
          <a:noFill/>
        </p:spPr>
      </p:pic>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1"/>
            <a:ext cx="9143999" cy="1209674"/>
          </a:xfrm>
        </p:spPr>
        <p:txBody>
          <a:bodyPr/>
          <a:lstStyle/>
          <a:p>
            <a:r>
              <a:rPr lang="uk-UA" sz="4000" b="1" dirty="0" smtClean="0">
                <a:solidFill>
                  <a:srgbClr val="0070C0"/>
                </a:solidFill>
                <a:latin typeface="Arial" pitchFamily="34" charset="0"/>
                <a:cs typeface="Arial" pitchFamily="34" charset="0"/>
              </a:rPr>
              <a:t>Георгієвська церква в Києві 1930 р</a:t>
            </a:r>
            <a:endParaRPr lang="ru-RU" sz="4000" b="1" dirty="0">
              <a:solidFill>
                <a:srgbClr val="0070C0"/>
              </a:solidFill>
              <a:latin typeface="Arial" pitchFamily="34" charset="0"/>
              <a:cs typeface="Arial" pitchFamily="34" charset="0"/>
            </a:endParaRPr>
          </a:p>
        </p:txBody>
      </p:sp>
      <p:pic>
        <p:nvPicPr>
          <p:cNvPr id="3" name="Рисунок 2" descr="http://be-inart.com/uploads/media/post/0001/07/97fbb7c3efff17ba5593f4b6c17c54889fed2480.jpeg"/>
          <p:cNvPicPr/>
          <p:nvPr/>
        </p:nvPicPr>
        <p:blipFill>
          <a:blip r:embed="rId2" cstate="print"/>
          <a:srcRect/>
          <a:stretch>
            <a:fillRect/>
          </a:stretch>
        </p:blipFill>
        <p:spPr bwMode="auto">
          <a:xfrm>
            <a:off x="1333500" y="1152525"/>
            <a:ext cx="6048375" cy="5467349"/>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43224" y="365125"/>
            <a:ext cx="5915025" cy="835025"/>
          </a:xfrm>
        </p:spPr>
        <p:txBody>
          <a:bodyPr/>
          <a:lstStyle/>
          <a:p>
            <a:pPr algn="r"/>
            <a:r>
              <a:rPr lang="uk-UA" sz="3600" b="1" dirty="0" smtClean="0">
                <a:solidFill>
                  <a:srgbClr val="0070C0"/>
                </a:solidFill>
              </a:rPr>
              <a:t>Церква Святої Ірини</a:t>
            </a:r>
            <a:endParaRPr lang="ru-RU" sz="3600" b="1" dirty="0">
              <a:solidFill>
                <a:srgbClr val="0070C0"/>
              </a:solidFill>
            </a:endParaRPr>
          </a:p>
        </p:txBody>
      </p:sp>
      <p:pic>
        <p:nvPicPr>
          <p:cNvPr id="3" name="Рисунок 2" descr="http://be-inart.com/uploads/media/post/0001/08/9062db8fa6cb58857c84b2b9c68f623da405fda3.jpeg"/>
          <p:cNvPicPr/>
          <p:nvPr/>
        </p:nvPicPr>
        <p:blipFill>
          <a:blip r:embed="rId2" cstate="print"/>
          <a:srcRect/>
          <a:stretch>
            <a:fillRect/>
          </a:stretch>
        </p:blipFill>
        <p:spPr bwMode="auto">
          <a:xfrm>
            <a:off x="238125" y="1123950"/>
            <a:ext cx="3762375" cy="5581650"/>
          </a:xfrm>
          <a:prstGeom prst="rect">
            <a:avLst/>
          </a:prstGeom>
          <a:noFill/>
          <a:ln w="9525">
            <a:noFill/>
            <a:miter lim="800000"/>
            <a:headEnd/>
            <a:tailEnd/>
          </a:ln>
        </p:spPr>
      </p:pic>
      <p:pic>
        <p:nvPicPr>
          <p:cNvPr id="4" name="Рисунок 3" descr="http://be-inart.com/uploads/media/post/0001/08/711d04444801fa1640b16613d2b515fa8a5af64b.jpeg"/>
          <p:cNvPicPr/>
          <p:nvPr/>
        </p:nvPicPr>
        <p:blipFill>
          <a:blip r:embed="rId3" cstate="print"/>
          <a:srcRect/>
          <a:stretch>
            <a:fillRect/>
          </a:stretch>
        </p:blipFill>
        <p:spPr bwMode="auto">
          <a:xfrm>
            <a:off x="4238625" y="2457450"/>
            <a:ext cx="4905375" cy="3409949"/>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5" y="152401"/>
            <a:ext cx="8810625" cy="1285874"/>
          </a:xfrm>
        </p:spPr>
        <p:txBody>
          <a:bodyPr/>
          <a:lstStyle/>
          <a:p>
            <a:pPr algn="ctr"/>
            <a:r>
              <a:rPr lang="uk-UA" b="1" dirty="0" smtClean="0">
                <a:solidFill>
                  <a:srgbClr val="0070C0"/>
                </a:solidFill>
              </a:rPr>
              <a:t>Києво – Печерський монастир</a:t>
            </a:r>
            <a:endParaRPr lang="ru-RU" b="1" dirty="0">
              <a:solidFill>
                <a:srgbClr val="0070C0"/>
              </a:solidFill>
            </a:endParaRPr>
          </a:p>
        </p:txBody>
      </p:sp>
      <p:pic>
        <p:nvPicPr>
          <p:cNvPr id="34818" name="Picture 2" descr="&amp;Kcy;&amp;icy;&amp;iecy;&amp;vcy;&amp;ocy;-&amp;Pcy;&amp;iecy;&amp;chcy;&amp;iecy;&amp;rcy;&amp;scy;&amp;kcy;&amp;icy;&amp;jcy; &amp;Mcy;&amp;ocy;&amp;ncy;&amp;acy;&amp;scy;&amp;tcy;&amp;ycy;&amp;rcy;&amp;softcy;"/>
          <p:cNvPicPr>
            <a:picLocks noChangeAspect="1" noChangeArrowheads="1"/>
          </p:cNvPicPr>
          <p:nvPr/>
        </p:nvPicPr>
        <p:blipFill>
          <a:blip r:embed="rId2" cstate="print"/>
          <a:srcRect/>
          <a:stretch>
            <a:fillRect/>
          </a:stretch>
        </p:blipFill>
        <p:spPr bwMode="auto">
          <a:xfrm>
            <a:off x="561975" y="1781175"/>
            <a:ext cx="7920170" cy="4847147"/>
          </a:xfrm>
          <a:prstGeom prst="rect">
            <a:avLst/>
          </a:prstGeom>
          <a:noFill/>
        </p:spPr>
      </p:pic>
      <p:pic>
        <p:nvPicPr>
          <p:cNvPr id="34820" name="Picture 4" descr="http://z1v.ru/wp-content/uploads/2016/05/orig-710x4001462812768kievo-pecherskaya-lavraukrainacerkov-1462812550.jpg"/>
          <p:cNvPicPr>
            <a:picLocks noChangeAspect="1" noChangeArrowheads="1"/>
          </p:cNvPicPr>
          <p:nvPr/>
        </p:nvPicPr>
        <p:blipFill>
          <a:blip r:embed="rId3" cstate="print"/>
          <a:srcRect b="8303"/>
          <a:stretch>
            <a:fillRect/>
          </a:stretch>
        </p:blipFill>
        <p:spPr bwMode="auto">
          <a:xfrm>
            <a:off x="44767" y="1714501"/>
            <a:ext cx="9034463" cy="4819649"/>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nodeType="clickEffect">
                                  <p:stCondLst>
                                    <p:cond delay="0"/>
                                  </p:stCondLst>
                                  <p:childTnLst>
                                    <p:anim calcmode="lin" valueType="num">
                                      <p:cBhvr>
                                        <p:cTn id="6" dur="500"/>
                                        <p:tgtEl>
                                          <p:spTgt spid="34818"/>
                                        </p:tgtEl>
                                        <p:attrNameLst>
                                          <p:attrName>ppt_w</p:attrName>
                                        </p:attrNameLst>
                                      </p:cBhvr>
                                      <p:tavLst>
                                        <p:tav tm="0">
                                          <p:val>
                                            <p:strVal val="ppt_w"/>
                                          </p:val>
                                        </p:tav>
                                        <p:tav tm="100000">
                                          <p:val>
                                            <p:strVal val="ppt_w*0.05"/>
                                          </p:val>
                                        </p:tav>
                                      </p:tavLst>
                                    </p:anim>
                                    <p:anim calcmode="lin" valueType="num">
                                      <p:cBhvr>
                                        <p:cTn id="7" dur="500"/>
                                        <p:tgtEl>
                                          <p:spTgt spid="34818"/>
                                        </p:tgtEl>
                                        <p:attrNameLst>
                                          <p:attrName>ppt_h</p:attrName>
                                        </p:attrNameLst>
                                      </p:cBhvr>
                                      <p:tavLst>
                                        <p:tav tm="0">
                                          <p:val>
                                            <p:strVal val="ppt_h"/>
                                          </p:val>
                                        </p:tav>
                                        <p:tav tm="100000">
                                          <p:val>
                                            <p:strVal val="ppt_h"/>
                                          </p:val>
                                        </p:tav>
                                      </p:tavLst>
                                    </p:anim>
                                    <p:anim calcmode="lin" valueType="num">
                                      <p:cBhvr>
                                        <p:cTn id="8" dur="500"/>
                                        <p:tgtEl>
                                          <p:spTgt spid="34818"/>
                                        </p:tgtEl>
                                        <p:attrNameLst>
                                          <p:attrName>ppt_x</p:attrName>
                                        </p:attrNameLst>
                                      </p:cBhvr>
                                      <p:tavLst>
                                        <p:tav tm="0">
                                          <p:val>
                                            <p:strVal val="ppt_x"/>
                                          </p:val>
                                        </p:tav>
                                        <p:tav tm="100000">
                                          <p:val>
                                            <p:strVal val="ppt_x-.2"/>
                                          </p:val>
                                        </p:tav>
                                      </p:tavLst>
                                    </p:anim>
                                    <p:anim calcmode="lin" valueType="num">
                                      <p:cBhvr>
                                        <p:cTn id="9" dur="500"/>
                                        <p:tgtEl>
                                          <p:spTgt spid="34818"/>
                                        </p:tgtEl>
                                        <p:attrNameLst>
                                          <p:attrName>ppt_y</p:attrName>
                                        </p:attrNameLst>
                                      </p:cBhvr>
                                      <p:tavLst>
                                        <p:tav tm="0">
                                          <p:val>
                                            <p:strVal val="ppt_y"/>
                                          </p:val>
                                        </p:tav>
                                        <p:tav tm="100000">
                                          <p:val>
                                            <p:strVal val="ppt_y"/>
                                          </p:val>
                                        </p:tav>
                                      </p:tavLst>
                                    </p:anim>
                                    <p:animEffect transition="out" filter="fade">
                                      <p:cBhvr>
                                        <p:cTn id="10" dur="500"/>
                                        <p:tgtEl>
                                          <p:spTgt spid="34818"/>
                                        </p:tgtEl>
                                      </p:cBhvr>
                                    </p:animEffect>
                                    <p:set>
                                      <p:cBhvr>
                                        <p:cTn id="11" dur="1" fill="hold">
                                          <p:stCondLst>
                                            <p:cond delay="499"/>
                                          </p:stCondLst>
                                        </p:cTn>
                                        <p:tgtEl>
                                          <p:spTgt spid="34818"/>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34820"/>
                                        </p:tgtEl>
                                        <p:attrNameLst>
                                          <p:attrName>style.visibility</p:attrName>
                                        </p:attrNameLst>
                                      </p:cBhvr>
                                      <p:to>
                                        <p:strVal val="visible"/>
                                      </p:to>
                                    </p:set>
                                    <p:animEffect transition="in" filter="fade">
                                      <p:cBhvr>
                                        <p:cTn id="16" dur="1000"/>
                                        <p:tgtEl>
                                          <p:spTgt spid="34820"/>
                                        </p:tgtEl>
                                      </p:cBhvr>
                                    </p:animEffect>
                                    <p:anim calcmode="lin" valueType="num">
                                      <p:cBhvr>
                                        <p:cTn id="17" dur="1000" fill="hold"/>
                                        <p:tgtEl>
                                          <p:spTgt spid="34820"/>
                                        </p:tgtEl>
                                        <p:attrNameLst>
                                          <p:attrName>ppt_x</p:attrName>
                                        </p:attrNameLst>
                                      </p:cBhvr>
                                      <p:tavLst>
                                        <p:tav tm="0">
                                          <p:val>
                                            <p:strVal val="#ppt_x"/>
                                          </p:val>
                                        </p:tav>
                                        <p:tav tm="100000">
                                          <p:val>
                                            <p:strVal val="#ppt_x"/>
                                          </p:val>
                                        </p:tav>
                                      </p:tavLst>
                                    </p:anim>
                                    <p:anim calcmode="lin" valueType="num">
                                      <p:cBhvr>
                                        <p:cTn id="18" dur="900" decel="100000" fill="hold"/>
                                        <p:tgtEl>
                                          <p:spTgt spid="34820"/>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48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4400" y="1276351"/>
            <a:ext cx="3790950" cy="5457824"/>
          </a:xfrm>
        </p:spPr>
        <p:txBody>
          <a:bodyPr/>
          <a:lstStyle/>
          <a:p>
            <a:pPr algn="ctr"/>
            <a:r>
              <a:rPr lang="ru-RU" sz="3600" i="1" dirty="0" smtClean="0">
                <a:solidFill>
                  <a:srgbClr val="C00000"/>
                </a:solidFill>
              </a:rPr>
              <a:t>Олег Віщий</a:t>
            </a:r>
            <a:r>
              <a:rPr lang="ru-RU" sz="3600" dirty="0" smtClean="0">
                <a:solidFill>
                  <a:srgbClr val="C00000"/>
                </a:solidFill>
              </a:rPr>
              <a:t>,</a:t>
            </a:r>
            <a:r>
              <a:rPr lang="ru-RU" sz="3600" dirty="0" smtClean="0">
                <a:solidFill>
                  <a:srgbClr val="0070C0"/>
                </a:solidFill>
              </a:rPr>
              <a:t/>
            </a:r>
            <a:br>
              <a:rPr lang="ru-RU" sz="3600" dirty="0" smtClean="0">
                <a:solidFill>
                  <a:srgbClr val="0070C0"/>
                </a:solidFill>
              </a:rPr>
            </a:br>
            <a:r>
              <a:rPr lang="ru-RU" sz="3600" dirty="0" smtClean="0">
                <a:solidFill>
                  <a:srgbClr val="0070C0"/>
                </a:solidFill>
              </a:rPr>
              <a:t/>
            </a:r>
            <a:br>
              <a:rPr lang="ru-RU" sz="3600" dirty="0" smtClean="0">
                <a:solidFill>
                  <a:srgbClr val="0070C0"/>
                </a:solidFill>
              </a:rPr>
            </a:br>
            <a:r>
              <a:rPr lang="ru-RU" sz="3600" dirty="0" smtClean="0">
                <a:solidFill>
                  <a:srgbClr val="0070C0"/>
                </a:solidFill>
              </a:rPr>
              <a:t> Радзивилівський літопис</a:t>
            </a:r>
            <a:br>
              <a:rPr lang="ru-RU" sz="3600" dirty="0" smtClean="0">
                <a:solidFill>
                  <a:srgbClr val="0070C0"/>
                </a:solidFill>
              </a:rPr>
            </a:br>
            <a:r>
              <a:rPr lang="ru-RU" sz="3600" dirty="0" smtClean="0">
                <a:solidFill>
                  <a:srgbClr val="0070C0"/>
                </a:solidFill>
              </a:rPr>
              <a:t/>
            </a:r>
            <a:br>
              <a:rPr lang="ru-RU" sz="3600" dirty="0" smtClean="0">
                <a:solidFill>
                  <a:srgbClr val="0070C0"/>
                </a:solidFill>
              </a:rPr>
            </a:br>
            <a:r>
              <a:rPr lang="ru-RU" sz="3600" dirty="0" smtClean="0">
                <a:solidFill>
                  <a:schemeClr val="tx1">
                    <a:lumMod val="95000"/>
                    <a:lumOff val="5000"/>
                  </a:schemeClr>
                </a:solidFill>
              </a:rPr>
              <a:t>882 - 912</a:t>
            </a:r>
            <a:r>
              <a:rPr lang="ru-RU" sz="3600" dirty="0" smtClean="0">
                <a:solidFill>
                  <a:srgbClr val="0070C0"/>
                </a:solidFill>
              </a:rPr>
              <a:t/>
            </a:r>
            <a:br>
              <a:rPr lang="ru-RU" sz="3600" dirty="0" smtClean="0">
                <a:solidFill>
                  <a:srgbClr val="0070C0"/>
                </a:solidFill>
              </a:rPr>
            </a:br>
            <a:r>
              <a:rPr lang="ru-RU" sz="3600" dirty="0" smtClean="0">
                <a:solidFill>
                  <a:srgbClr val="0070C0"/>
                </a:solidFill>
              </a:rPr>
              <a:t/>
            </a:r>
            <a:br>
              <a:rPr lang="ru-RU" sz="3600" dirty="0" smtClean="0">
                <a:solidFill>
                  <a:srgbClr val="0070C0"/>
                </a:solidFill>
              </a:rPr>
            </a:br>
            <a:r>
              <a:rPr lang="ru-RU" sz="3600" dirty="0" smtClean="0">
                <a:solidFill>
                  <a:srgbClr val="0070C0"/>
                </a:solidFill>
              </a:rPr>
              <a:t/>
            </a:r>
            <a:br>
              <a:rPr lang="ru-RU" sz="3600" dirty="0" smtClean="0">
                <a:solidFill>
                  <a:srgbClr val="0070C0"/>
                </a:solidFill>
              </a:rPr>
            </a:br>
            <a:endParaRPr lang="ru-RU" sz="3600" dirty="0">
              <a:solidFill>
                <a:srgbClr val="0070C0"/>
              </a:solidFill>
            </a:endParaRPr>
          </a:p>
        </p:txBody>
      </p:sp>
      <p:pic>
        <p:nvPicPr>
          <p:cNvPr id="1027" name="Picture 3" descr="D:\Nelly\атестація\Новая папка\7 клас\Oleg_RC.png"/>
          <p:cNvPicPr>
            <a:picLocks noChangeAspect="1" noChangeArrowheads="1"/>
          </p:cNvPicPr>
          <p:nvPr/>
        </p:nvPicPr>
        <p:blipFill>
          <a:blip r:embed="rId2" cstate="print"/>
          <a:srcRect/>
          <a:stretch>
            <a:fillRect/>
          </a:stretch>
        </p:blipFill>
        <p:spPr bwMode="auto">
          <a:xfrm>
            <a:off x="161926" y="342712"/>
            <a:ext cx="4505324" cy="6138770"/>
          </a:xfrm>
          <a:prstGeom prst="rect">
            <a:avLst/>
          </a:prstGeom>
          <a:noFill/>
        </p:spPr>
      </p:pic>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61926"/>
            <a:ext cx="9144000" cy="1181100"/>
          </a:xfrm>
        </p:spPr>
        <p:txBody>
          <a:bodyPr/>
          <a:lstStyle/>
          <a:p>
            <a:pPr algn="ctr"/>
            <a:r>
              <a:rPr lang="uk-UA" sz="3200" b="1" dirty="0" smtClean="0">
                <a:solidFill>
                  <a:srgbClr val="0070C0"/>
                </a:solidFill>
              </a:rPr>
              <a:t>Софійський собор в Києві. </a:t>
            </a:r>
            <a:br>
              <a:rPr lang="uk-UA" sz="3200" b="1" dirty="0" smtClean="0">
                <a:solidFill>
                  <a:srgbClr val="0070C0"/>
                </a:solidFill>
              </a:rPr>
            </a:br>
            <a:r>
              <a:rPr lang="uk-UA" sz="2800" b="1" dirty="0" smtClean="0">
                <a:solidFill>
                  <a:srgbClr val="0070C0"/>
                </a:solidFill>
              </a:rPr>
              <a:t>Сучасний вигляд</a:t>
            </a:r>
            <a:endParaRPr lang="ru-RU" sz="3200" b="1" dirty="0">
              <a:solidFill>
                <a:srgbClr val="0070C0"/>
              </a:solidFill>
            </a:endParaRPr>
          </a:p>
        </p:txBody>
      </p:sp>
      <p:pic>
        <p:nvPicPr>
          <p:cNvPr id="3" name="Picture 2" descr="D:\Віктор\Історія\ЗНО\ЗНО-2012\Обовязкові памятки\1.1.jpg"/>
          <p:cNvPicPr>
            <a:picLocks noChangeAspect="1" noChangeArrowheads="1"/>
          </p:cNvPicPr>
          <p:nvPr/>
        </p:nvPicPr>
        <p:blipFill>
          <a:blip r:embed="rId2" cstate="print">
            <a:grayscl/>
            <a:lum bright="10000" contrast="10000"/>
          </a:blip>
          <a:srcRect/>
          <a:stretch>
            <a:fillRect/>
          </a:stretch>
        </p:blipFill>
        <p:spPr bwMode="auto">
          <a:xfrm>
            <a:off x="733475" y="1305347"/>
            <a:ext cx="7211399" cy="5382336"/>
          </a:xfrm>
          <a:prstGeom prst="rect">
            <a:avLst/>
          </a:prstGeom>
          <a:noFill/>
        </p:spPr>
      </p:pic>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142876"/>
            <a:ext cx="7886700" cy="1104900"/>
          </a:xfrm>
        </p:spPr>
        <p:txBody>
          <a:bodyPr/>
          <a:lstStyle/>
          <a:p>
            <a:pPr algn="ctr"/>
            <a:r>
              <a:rPr lang="uk-UA" b="1" dirty="0" smtClean="0">
                <a:solidFill>
                  <a:srgbClr val="0070C0"/>
                </a:solidFill>
              </a:rPr>
              <a:t>Золоті ворота</a:t>
            </a:r>
            <a:endParaRPr lang="ru-RU" b="1" dirty="0">
              <a:solidFill>
                <a:srgbClr val="0070C0"/>
              </a:solidFill>
            </a:endParaRPr>
          </a:p>
        </p:txBody>
      </p:sp>
      <p:pic>
        <p:nvPicPr>
          <p:cNvPr id="3" name="Рисунок 2" descr="2090287e444a"/>
          <p:cNvPicPr/>
          <p:nvPr/>
        </p:nvPicPr>
        <p:blipFill>
          <a:blip r:embed="rId2" cstate="print"/>
          <a:srcRect/>
          <a:stretch>
            <a:fillRect/>
          </a:stretch>
        </p:blipFill>
        <p:spPr bwMode="auto">
          <a:xfrm>
            <a:off x="2533650" y="1000126"/>
            <a:ext cx="4076700" cy="5457824"/>
          </a:xfrm>
          <a:prstGeom prst="rect">
            <a:avLst/>
          </a:prstGeom>
          <a:noFill/>
          <a:ln w="9525">
            <a:noFill/>
            <a:miter lim="800000"/>
            <a:headEnd/>
            <a:tailEnd/>
          </a:ln>
        </p:spPr>
      </p:pic>
      <p:pic>
        <p:nvPicPr>
          <p:cNvPr id="5" name="Рисунок 4" descr="p18k3qj2p81rf6180pp7190rv643"/>
          <p:cNvPicPr/>
          <p:nvPr/>
        </p:nvPicPr>
        <p:blipFill>
          <a:blip r:embed="rId3" cstate="print"/>
          <a:srcRect/>
          <a:stretch>
            <a:fillRect/>
          </a:stretch>
        </p:blipFill>
        <p:spPr bwMode="auto">
          <a:xfrm>
            <a:off x="798512" y="1259416"/>
            <a:ext cx="7307263" cy="5122334"/>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nodeType="clickEffect">
                                  <p:stCondLst>
                                    <p:cond delay="0"/>
                                  </p:stCondLst>
                                  <p:childTnLst>
                                    <p:anim calcmode="lin" valueType="num">
                                      <p:cBhvr>
                                        <p:cTn id="6" dur="500"/>
                                        <p:tgtEl>
                                          <p:spTgt spid="3"/>
                                        </p:tgtEl>
                                        <p:attrNameLst>
                                          <p:attrName>ppt_w</p:attrName>
                                        </p:attrNameLst>
                                      </p:cBhvr>
                                      <p:tavLst>
                                        <p:tav tm="0">
                                          <p:val>
                                            <p:strVal val="ppt_w"/>
                                          </p:val>
                                        </p:tav>
                                        <p:tav tm="100000">
                                          <p:val>
                                            <p:strVal val="ppt_w*0.05"/>
                                          </p:val>
                                        </p:tav>
                                      </p:tavLst>
                                    </p:anim>
                                    <p:anim calcmode="lin" valueType="num">
                                      <p:cBhvr>
                                        <p:cTn id="7" dur="500"/>
                                        <p:tgtEl>
                                          <p:spTgt spid="3"/>
                                        </p:tgtEl>
                                        <p:attrNameLst>
                                          <p:attrName>ppt_h</p:attrName>
                                        </p:attrNameLst>
                                      </p:cBhvr>
                                      <p:tavLst>
                                        <p:tav tm="0">
                                          <p:val>
                                            <p:strVal val="ppt_h"/>
                                          </p:val>
                                        </p:tav>
                                        <p:tav tm="100000">
                                          <p:val>
                                            <p:strVal val="ppt_h"/>
                                          </p:val>
                                        </p:tav>
                                      </p:tavLst>
                                    </p:anim>
                                    <p:anim calcmode="lin" valueType="num">
                                      <p:cBhvr>
                                        <p:cTn id="8" dur="500"/>
                                        <p:tgtEl>
                                          <p:spTgt spid="3"/>
                                        </p:tgtEl>
                                        <p:attrNameLst>
                                          <p:attrName>ppt_x</p:attrName>
                                        </p:attrNameLst>
                                      </p:cBhvr>
                                      <p:tavLst>
                                        <p:tav tm="0">
                                          <p:val>
                                            <p:strVal val="ppt_x"/>
                                          </p:val>
                                        </p:tav>
                                        <p:tav tm="100000">
                                          <p:val>
                                            <p:strVal val="ppt_x-.2"/>
                                          </p:val>
                                        </p:tav>
                                      </p:tavLst>
                                    </p:anim>
                                    <p:anim calcmode="lin" valueType="num">
                                      <p:cBhvr>
                                        <p:cTn id="9" dur="500"/>
                                        <p:tgtEl>
                                          <p:spTgt spid="3"/>
                                        </p:tgtEl>
                                        <p:attrNameLst>
                                          <p:attrName>ppt_y</p:attrName>
                                        </p:attrNameLst>
                                      </p:cBhvr>
                                      <p:tavLst>
                                        <p:tav tm="0">
                                          <p:val>
                                            <p:strVal val="ppt_y"/>
                                          </p:val>
                                        </p:tav>
                                        <p:tav tm="100000">
                                          <p:val>
                                            <p:strVal val="ppt_y"/>
                                          </p:val>
                                        </p:tav>
                                      </p:tavLst>
                                    </p:anim>
                                    <p:animEffect transition="out" filter="fade">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200024" y="161925"/>
            <a:ext cx="8772525" cy="6572249"/>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5" name="Заголовок 1"/>
          <p:cNvSpPr>
            <a:spLocks noGrp="1"/>
          </p:cNvSpPr>
          <p:nvPr>
            <p:ph type="title"/>
          </p:nvPr>
        </p:nvSpPr>
        <p:spPr>
          <a:xfrm>
            <a:off x="257175" y="365125"/>
            <a:ext cx="8715375" cy="5788025"/>
          </a:xfrm>
        </p:spPr>
        <p:txBody>
          <a:bodyPr/>
          <a:lstStyle/>
          <a:p>
            <a:pPr algn="ctr"/>
            <a:r>
              <a:rPr lang="uk-UA" b="1" dirty="0" smtClean="0">
                <a:solidFill>
                  <a:schemeClr val="accent1">
                    <a:lumMod val="50000"/>
                  </a:schemeClr>
                </a:solidFill>
              </a:rPr>
              <a:t>Які події відбулись в Київської державі в </a:t>
            </a:r>
            <a:r>
              <a:rPr lang="en-US" b="1" dirty="0" smtClean="0">
                <a:solidFill>
                  <a:schemeClr val="accent1">
                    <a:lumMod val="50000"/>
                  </a:schemeClr>
                </a:solidFill>
              </a:rPr>
              <a:t>XI </a:t>
            </a:r>
            <a:r>
              <a:rPr lang="uk-UA" b="1" dirty="0" smtClean="0">
                <a:solidFill>
                  <a:schemeClr val="accent1">
                    <a:lumMod val="50000"/>
                  </a:schemeClr>
                </a:solidFill>
              </a:rPr>
              <a:t>ст.?</a:t>
            </a:r>
            <a:br>
              <a:rPr lang="uk-UA" b="1" dirty="0" smtClean="0">
                <a:solidFill>
                  <a:schemeClr val="accent1">
                    <a:lumMod val="50000"/>
                  </a:schemeClr>
                </a:solidFill>
              </a:rPr>
            </a:br>
            <a:r>
              <a:rPr lang="uk-UA" b="1" dirty="0" smtClean="0">
                <a:solidFill>
                  <a:schemeClr val="accent1">
                    <a:lumMod val="50000"/>
                  </a:schemeClr>
                </a:solidFill>
              </a:rPr>
              <a:t/>
            </a:r>
            <a:br>
              <a:rPr lang="uk-UA" b="1" dirty="0" smtClean="0">
                <a:solidFill>
                  <a:schemeClr val="accent1">
                    <a:lumMod val="50000"/>
                  </a:schemeClr>
                </a:solidFill>
              </a:rPr>
            </a:br>
            <a:r>
              <a:rPr lang="uk-UA" b="1" dirty="0" smtClean="0">
                <a:solidFill>
                  <a:schemeClr val="accent1">
                    <a:lumMod val="50000"/>
                  </a:schemeClr>
                </a:solidFill>
              </a:rPr>
              <a:t>Працюємо з блок – схемами</a:t>
            </a:r>
            <a:br>
              <a:rPr lang="uk-UA" b="1" dirty="0" smtClean="0">
                <a:solidFill>
                  <a:schemeClr val="accent1">
                    <a:lumMod val="50000"/>
                  </a:schemeClr>
                </a:solidFill>
              </a:rPr>
            </a:br>
            <a:r>
              <a:rPr lang="uk-UA" b="1" dirty="0" smtClean="0">
                <a:solidFill>
                  <a:schemeClr val="accent1">
                    <a:lumMod val="50000"/>
                  </a:schemeClr>
                </a:solidFill>
              </a:rPr>
              <a:t>за матеріалом підручника </a:t>
            </a:r>
            <a:br>
              <a:rPr lang="uk-UA" b="1" dirty="0" smtClean="0">
                <a:solidFill>
                  <a:schemeClr val="accent1">
                    <a:lumMod val="50000"/>
                  </a:schemeClr>
                </a:solidFill>
              </a:rPr>
            </a:br>
            <a:r>
              <a:rPr lang="uk-UA" b="1" dirty="0" smtClean="0">
                <a:solidFill>
                  <a:schemeClr val="accent1">
                    <a:lumMod val="50000"/>
                  </a:schemeClr>
                </a:solidFill>
              </a:rPr>
              <a:t>с. 53 - 54,</a:t>
            </a:r>
            <a:br>
              <a:rPr lang="uk-UA" b="1" dirty="0" smtClean="0">
                <a:solidFill>
                  <a:schemeClr val="accent1">
                    <a:lumMod val="50000"/>
                  </a:schemeClr>
                </a:solidFill>
              </a:rPr>
            </a:br>
            <a:r>
              <a:rPr lang="uk-UA" b="1" dirty="0" smtClean="0">
                <a:solidFill>
                  <a:schemeClr val="accent1">
                    <a:lumMod val="50000"/>
                  </a:schemeClr>
                </a:solidFill>
              </a:rPr>
              <a:t>55, </a:t>
            </a:r>
            <a:br>
              <a:rPr lang="uk-UA" b="1" dirty="0" smtClean="0">
                <a:solidFill>
                  <a:schemeClr val="accent1">
                    <a:lumMod val="50000"/>
                  </a:schemeClr>
                </a:solidFill>
              </a:rPr>
            </a:br>
            <a:r>
              <a:rPr lang="uk-UA" b="1" dirty="0" smtClean="0">
                <a:solidFill>
                  <a:schemeClr val="accent1">
                    <a:lumMod val="50000"/>
                  </a:schemeClr>
                </a:solidFill>
              </a:rPr>
              <a:t>56, 57 </a:t>
            </a:r>
            <a:endParaRPr lang="ru-RU" b="1" dirty="0">
              <a:solidFill>
                <a:schemeClr val="accent1">
                  <a:lumMod val="50000"/>
                </a:schemeClr>
              </a:solidFill>
            </a:endParaRP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125" y="180975"/>
            <a:ext cx="8496300" cy="1209675"/>
          </a:xfrm>
        </p:spPr>
        <p:txBody>
          <a:bodyPr/>
          <a:lstStyle/>
          <a:p>
            <a:pPr algn="ctr"/>
            <a:r>
              <a:rPr lang="uk-UA" b="1" dirty="0" smtClean="0">
                <a:solidFill>
                  <a:srgbClr val="0070C0"/>
                </a:solidFill>
              </a:rPr>
              <a:t>Дочки Ярослава Мудрого</a:t>
            </a:r>
            <a:endParaRPr lang="ru-RU" b="1" dirty="0">
              <a:solidFill>
                <a:srgbClr val="0070C0"/>
              </a:solidFill>
            </a:endParaRPr>
          </a:p>
        </p:txBody>
      </p:sp>
      <p:pic>
        <p:nvPicPr>
          <p:cNvPr id="3" name="Picture 2" descr="http://aa457.com/pics/576562379b1a3.jpg"/>
          <p:cNvPicPr>
            <a:picLocks noChangeAspect="1" noChangeArrowheads="1"/>
          </p:cNvPicPr>
          <p:nvPr/>
        </p:nvPicPr>
        <p:blipFill>
          <a:blip r:embed="rId2" cstate="print"/>
          <a:srcRect l="21556" r="22115"/>
          <a:stretch>
            <a:fillRect/>
          </a:stretch>
        </p:blipFill>
        <p:spPr bwMode="auto">
          <a:xfrm>
            <a:off x="133350" y="1219200"/>
            <a:ext cx="3486150" cy="4118081"/>
          </a:xfrm>
          <a:prstGeom prst="rect">
            <a:avLst/>
          </a:prstGeom>
          <a:noFill/>
        </p:spPr>
      </p:pic>
      <p:pic>
        <p:nvPicPr>
          <p:cNvPr id="4" name="Picture 4" descr="http://www.studfiles.ru/html/2706/1136/html_zS4LWYbvA6.4Dqd/htmlconvd-kBAedc_html_76b578a2.gif"/>
          <p:cNvPicPr>
            <a:picLocks noChangeAspect="1" noChangeArrowheads="1"/>
          </p:cNvPicPr>
          <p:nvPr/>
        </p:nvPicPr>
        <p:blipFill>
          <a:blip r:embed="rId3" cstate="print"/>
          <a:srcRect/>
          <a:stretch>
            <a:fillRect/>
          </a:stretch>
        </p:blipFill>
        <p:spPr bwMode="auto">
          <a:xfrm>
            <a:off x="3051175" y="2276475"/>
            <a:ext cx="3333750" cy="4448175"/>
          </a:xfrm>
          <a:prstGeom prst="rect">
            <a:avLst/>
          </a:prstGeom>
          <a:noFill/>
        </p:spPr>
      </p:pic>
      <p:pic>
        <p:nvPicPr>
          <p:cNvPr id="5" name="Picture 6" descr="http://mediahouse.com.ua/wp-content/uploads/2015/03/1643.jpg"/>
          <p:cNvPicPr>
            <a:picLocks noChangeAspect="1" noChangeArrowheads="1"/>
          </p:cNvPicPr>
          <p:nvPr/>
        </p:nvPicPr>
        <p:blipFill>
          <a:blip r:embed="rId4" cstate="print"/>
          <a:srcRect/>
          <a:stretch>
            <a:fillRect/>
          </a:stretch>
        </p:blipFill>
        <p:spPr bwMode="auto">
          <a:xfrm>
            <a:off x="5956300" y="1177926"/>
            <a:ext cx="3055553" cy="4508500"/>
          </a:xfrm>
          <a:prstGeom prst="rect">
            <a:avLst/>
          </a:prstGeom>
          <a:noFill/>
        </p:spPr>
      </p:pic>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 y="180975"/>
            <a:ext cx="8915400" cy="1019175"/>
          </a:xfrm>
        </p:spPr>
        <p:txBody>
          <a:bodyPr/>
          <a:lstStyle/>
          <a:p>
            <a:pPr algn="ctr"/>
            <a:r>
              <a:rPr lang="uk-UA" sz="3600" b="1" dirty="0" smtClean="0">
                <a:solidFill>
                  <a:schemeClr val="accent1">
                    <a:lumMod val="50000"/>
                  </a:schemeClr>
                </a:solidFill>
              </a:rPr>
              <a:t>“Правда Ярослава” – коротка правда</a:t>
            </a:r>
            <a:endParaRPr lang="ru-RU" sz="3600" b="1" dirty="0">
              <a:solidFill>
                <a:schemeClr val="accent1">
                  <a:lumMod val="50000"/>
                </a:schemeClr>
              </a:solidFill>
            </a:endParaRPr>
          </a:p>
        </p:txBody>
      </p:sp>
      <p:pic>
        <p:nvPicPr>
          <p:cNvPr id="5122" name="Picture 2" descr="http://i.arts.in.ua/i/14879/340469.102409.jpg"/>
          <p:cNvPicPr>
            <a:picLocks noChangeAspect="1" noChangeArrowheads="1"/>
          </p:cNvPicPr>
          <p:nvPr/>
        </p:nvPicPr>
        <p:blipFill>
          <a:blip r:embed="rId2" cstate="print"/>
          <a:srcRect/>
          <a:stretch>
            <a:fillRect/>
          </a:stretch>
        </p:blipFill>
        <p:spPr bwMode="auto">
          <a:xfrm>
            <a:off x="2039947" y="1062037"/>
            <a:ext cx="4518168" cy="5795963"/>
          </a:xfrm>
          <a:prstGeom prst="rect">
            <a:avLst/>
          </a:prstGeom>
          <a:noFill/>
        </p:spPr>
      </p:pic>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0" y="142876"/>
            <a:ext cx="9144000" cy="6696074"/>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5" name="Заголовок 1"/>
          <p:cNvSpPr>
            <a:spLocks noGrp="1"/>
          </p:cNvSpPr>
          <p:nvPr>
            <p:ph type="title"/>
          </p:nvPr>
        </p:nvSpPr>
        <p:spPr>
          <a:xfrm>
            <a:off x="228599" y="365125"/>
            <a:ext cx="8734425" cy="6349999"/>
          </a:xfrm>
        </p:spPr>
        <p:txBody>
          <a:bodyPr/>
          <a:lstStyle/>
          <a:p>
            <a:pPr algn="ctr"/>
            <a:r>
              <a:rPr lang="uk-UA" sz="4000" dirty="0" smtClean="0">
                <a:solidFill>
                  <a:srgbClr val="0070C0"/>
                </a:solidFill>
              </a:rPr>
              <a:t>Заповіт Ярослава</a:t>
            </a:r>
            <a:br>
              <a:rPr lang="uk-UA" sz="4000" dirty="0" smtClean="0">
                <a:solidFill>
                  <a:srgbClr val="0070C0"/>
                </a:solidFill>
              </a:rPr>
            </a:br>
            <a:r>
              <a:rPr lang="uk-UA" sz="4000" dirty="0" smtClean="0">
                <a:solidFill>
                  <a:srgbClr val="0070C0"/>
                </a:solidFill>
              </a:rPr>
              <a:t/>
            </a:r>
            <a:br>
              <a:rPr lang="uk-UA" sz="4000" dirty="0" smtClean="0">
                <a:solidFill>
                  <a:srgbClr val="0070C0"/>
                </a:solidFill>
              </a:rPr>
            </a:br>
            <a:r>
              <a:rPr lang="uk-UA" sz="3200" dirty="0" smtClean="0">
                <a:solidFill>
                  <a:srgbClr val="002060"/>
                </a:solidFill>
              </a:rPr>
              <a:t>Осе я одходжу зі світу сього. А ви, сини мої, майте межи собою любов, бо ви єсте брати від одного отця і одної матері. Тож слухайтесь брат брата, пробувайте мирно. Тепер же поручаю я,— замість себе,— стіл свій, Київ, найстаршому синові... Ізяславу. Слухайтесь його, як ото слухались ви мене, нехай він буде замість мене. А Святославу даю я Чернігів, а Всеволоду — Переяславль, а Ігорю — Володимир, </a:t>
            </a:r>
            <a:br>
              <a:rPr lang="uk-UA" sz="3200" dirty="0" smtClean="0">
                <a:solidFill>
                  <a:srgbClr val="002060"/>
                </a:solidFill>
              </a:rPr>
            </a:br>
            <a:r>
              <a:rPr lang="uk-UA" sz="3200" dirty="0" smtClean="0">
                <a:solidFill>
                  <a:srgbClr val="002060"/>
                </a:solidFill>
              </a:rPr>
              <a:t>а В'ячеславу — Смоленськ.</a:t>
            </a:r>
            <a:r>
              <a:rPr lang="ru-RU" sz="3200" dirty="0" smtClean="0"/>
              <a:t/>
            </a:r>
            <a:br>
              <a:rPr lang="ru-RU" sz="3200" dirty="0" smtClean="0"/>
            </a:br>
            <a:endParaRPr lang="ru-RU" sz="2800" dirty="0">
              <a:solidFill>
                <a:srgbClr val="0070C0"/>
              </a:solidFill>
            </a:endParaRPr>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190500" y="219075"/>
            <a:ext cx="8782050" cy="6505575"/>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4" name="Заголовок 1"/>
          <p:cNvSpPr>
            <a:spLocks noGrp="1"/>
          </p:cNvSpPr>
          <p:nvPr>
            <p:ph type="title"/>
          </p:nvPr>
        </p:nvSpPr>
        <p:spPr>
          <a:xfrm>
            <a:off x="628650" y="365125"/>
            <a:ext cx="7886700" cy="6302375"/>
          </a:xfrm>
        </p:spPr>
        <p:txBody>
          <a:bodyPr/>
          <a:lstStyle/>
          <a:p>
            <a:pPr algn="ctr"/>
            <a:r>
              <a:rPr lang="uk-UA" b="1" dirty="0" smtClean="0">
                <a:solidFill>
                  <a:schemeClr val="accent1">
                    <a:lumMod val="50000"/>
                  </a:schemeClr>
                </a:solidFill>
              </a:rPr>
              <a:t>Домашнє завдання</a:t>
            </a:r>
            <a:r>
              <a:rPr lang="uk-UA" dirty="0" smtClean="0">
                <a:solidFill>
                  <a:schemeClr val="accent1">
                    <a:lumMod val="50000"/>
                  </a:schemeClr>
                </a:solidFill>
              </a:rPr>
              <a:t/>
            </a:r>
            <a:br>
              <a:rPr lang="uk-UA" dirty="0" smtClean="0">
                <a:solidFill>
                  <a:schemeClr val="accent1">
                    <a:lumMod val="50000"/>
                  </a:schemeClr>
                </a:solidFill>
              </a:rPr>
            </a:br>
            <a:r>
              <a:rPr lang="uk-UA" dirty="0" smtClean="0">
                <a:solidFill>
                  <a:schemeClr val="accent1">
                    <a:lumMod val="50000"/>
                  </a:schemeClr>
                </a:solidFill>
              </a:rPr>
              <a:t/>
            </a:r>
            <a:br>
              <a:rPr lang="uk-UA" dirty="0" smtClean="0">
                <a:solidFill>
                  <a:schemeClr val="accent1">
                    <a:lumMod val="50000"/>
                  </a:schemeClr>
                </a:solidFill>
              </a:rPr>
            </a:br>
            <a:r>
              <a:rPr lang="uk-UA" b="1" dirty="0" smtClean="0">
                <a:solidFill>
                  <a:schemeClr val="accent1">
                    <a:lumMod val="50000"/>
                  </a:schemeClr>
                </a:solidFill>
              </a:rPr>
              <a:t>прочитати </a:t>
            </a:r>
            <a:r>
              <a:rPr lang="ru-RU" b="1" dirty="0" smtClean="0">
                <a:solidFill>
                  <a:schemeClr val="accent1">
                    <a:lumMod val="50000"/>
                  </a:schemeClr>
                </a:solidFill>
              </a:rPr>
              <a:t>§ 7 с. 51 – 58, відповісти на питання с. 58, вивчити дати, назви </a:t>
            </a:r>
            <a:r>
              <a:rPr lang="ru-RU" b="1" dirty="0" err="1" smtClean="0">
                <a:solidFill>
                  <a:schemeClr val="accent1">
                    <a:lumMod val="50000"/>
                  </a:schemeClr>
                </a:solidFill>
              </a:rPr>
              <a:t>історичних</a:t>
            </a:r>
            <a:r>
              <a:rPr lang="ru-RU" b="1" dirty="0" smtClean="0">
                <a:solidFill>
                  <a:schemeClr val="accent1">
                    <a:lumMod val="50000"/>
                  </a:schemeClr>
                </a:solidFill>
              </a:rPr>
              <a:t> памяток </a:t>
            </a:r>
            <a:endParaRPr lang="ru-RU" b="1" dirty="0">
              <a:solidFill>
                <a:schemeClr val="accent1">
                  <a:lumMod val="50000"/>
                </a:schemeClr>
              </a:solidFill>
            </a:endParaRP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43425" y="365125"/>
            <a:ext cx="4400549" cy="6330950"/>
          </a:xfrm>
        </p:spPr>
        <p:txBody>
          <a:bodyPr/>
          <a:lstStyle/>
          <a:p>
            <a:pPr algn="ctr"/>
            <a:r>
              <a:rPr lang="uk-UA" b="1" dirty="0" smtClean="0">
                <a:solidFill>
                  <a:srgbClr val="C00000"/>
                </a:solidFill>
              </a:rPr>
              <a:t>Князь Ігор </a:t>
            </a:r>
            <a:r>
              <a:rPr lang="uk-UA" dirty="0" smtClean="0"/>
              <a:t/>
            </a:r>
            <a:br>
              <a:rPr lang="uk-UA" dirty="0" smtClean="0"/>
            </a:br>
            <a:r>
              <a:rPr lang="uk-UA" dirty="0" smtClean="0"/>
              <a:t/>
            </a:r>
            <a:br>
              <a:rPr lang="uk-UA" dirty="0" smtClean="0"/>
            </a:br>
            <a:r>
              <a:rPr lang="ru-RU" dirty="0" smtClean="0">
                <a:solidFill>
                  <a:srgbClr val="0070C0"/>
                </a:solidFill>
              </a:rPr>
              <a:t> </a:t>
            </a:r>
            <a:r>
              <a:rPr lang="ru-RU" sz="4000" dirty="0" smtClean="0">
                <a:solidFill>
                  <a:srgbClr val="0070C0"/>
                </a:solidFill>
              </a:rPr>
              <a:t>Радзивилівський літопис</a:t>
            </a:r>
            <a:r>
              <a:rPr lang="ru-RU" dirty="0" smtClean="0">
                <a:solidFill>
                  <a:srgbClr val="0070C0"/>
                </a:solidFill>
              </a:rPr>
              <a:t/>
            </a:r>
            <a:br>
              <a:rPr lang="ru-RU" dirty="0" smtClean="0">
                <a:solidFill>
                  <a:srgbClr val="0070C0"/>
                </a:solidFill>
              </a:rPr>
            </a:br>
            <a:r>
              <a:rPr lang="ru-RU" dirty="0" smtClean="0">
                <a:solidFill>
                  <a:srgbClr val="0070C0"/>
                </a:solidFill>
              </a:rPr>
              <a:t/>
            </a:r>
            <a:br>
              <a:rPr lang="ru-RU" dirty="0" smtClean="0">
                <a:solidFill>
                  <a:srgbClr val="0070C0"/>
                </a:solidFill>
              </a:rPr>
            </a:br>
            <a:r>
              <a:rPr lang="ru-RU" dirty="0" smtClean="0">
                <a:solidFill>
                  <a:schemeClr val="tx1">
                    <a:lumMod val="95000"/>
                    <a:lumOff val="5000"/>
                  </a:schemeClr>
                </a:solidFill>
              </a:rPr>
              <a:t>912 - 945</a:t>
            </a:r>
            <a:r>
              <a:rPr lang="uk-UA" dirty="0" smtClean="0"/>
              <a:t/>
            </a:r>
            <a:br>
              <a:rPr lang="uk-UA" dirty="0" smtClean="0"/>
            </a:br>
            <a:endParaRPr lang="ru-RU" dirty="0"/>
          </a:p>
        </p:txBody>
      </p:sp>
      <p:pic>
        <p:nvPicPr>
          <p:cNvPr id="23554" name="Picture 2" descr="D:\Nelly\атестація\Новая папка\7 клас\Igor_RC.png"/>
          <p:cNvPicPr>
            <a:picLocks noChangeAspect="1" noChangeArrowheads="1"/>
          </p:cNvPicPr>
          <p:nvPr/>
        </p:nvPicPr>
        <p:blipFill>
          <a:blip r:embed="rId2" cstate="print"/>
          <a:srcRect/>
          <a:stretch>
            <a:fillRect/>
          </a:stretch>
        </p:blipFill>
        <p:spPr bwMode="auto">
          <a:xfrm>
            <a:off x="533399" y="222250"/>
            <a:ext cx="3762376" cy="6395288"/>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amp;Scy;&amp;ocy;&amp;fcy;&amp;iukcy;&amp;yacy; &amp;Kcy;&amp;icy;&amp;yicy;&amp;vcy;&amp;scy;&amp;softcy;&amp;kcy;&amp;acy;"/>
          <p:cNvPicPr>
            <a:picLocks noChangeAspect="1" noChangeArrowheads="1"/>
          </p:cNvPicPr>
          <p:nvPr/>
        </p:nvPicPr>
        <p:blipFill>
          <a:blip r:embed="rId2" cstate="print"/>
          <a:srcRect/>
          <a:stretch>
            <a:fillRect/>
          </a:stretch>
        </p:blipFill>
        <p:spPr bwMode="auto">
          <a:xfrm>
            <a:off x="150534" y="511175"/>
            <a:ext cx="4449942" cy="5718176"/>
          </a:xfrm>
          <a:prstGeom prst="rect">
            <a:avLst/>
          </a:prstGeom>
          <a:noFill/>
        </p:spPr>
      </p:pic>
      <p:pic>
        <p:nvPicPr>
          <p:cNvPr id="24580" name="Picture 4" descr="http://deathsellers.16mb.com/olga_htm_files/53.jpg"/>
          <p:cNvPicPr>
            <a:picLocks noChangeAspect="1" noChangeArrowheads="1"/>
          </p:cNvPicPr>
          <p:nvPr/>
        </p:nvPicPr>
        <p:blipFill>
          <a:blip r:embed="rId3" cstate="print"/>
          <a:srcRect/>
          <a:stretch>
            <a:fillRect/>
          </a:stretch>
        </p:blipFill>
        <p:spPr bwMode="auto">
          <a:xfrm>
            <a:off x="4829176" y="534987"/>
            <a:ext cx="4086226" cy="5669639"/>
          </a:xfrm>
          <a:prstGeom prst="rect">
            <a:avLst/>
          </a:prstGeom>
          <a:noFill/>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19601" y="365125"/>
            <a:ext cx="4524374" cy="6235700"/>
          </a:xfrm>
        </p:spPr>
        <p:txBody>
          <a:bodyPr/>
          <a:lstStyle/>
          <a:p>
            <a:pPr algn="ctr"/>
            <a:r>
              <a:rPr lang="ru-RU" b="1" i="1" dirty="0" smtClean="0">
                <a:solidFill>
                  <a:schemeClr val="accent1">
                    <a:lumMod val="50000"/>
                  </a:schemeClr>
                </a:solidFill>
              </a:rPr>
              <a:t>Зображення князя </a:t>
            </a:r>
            <a:r>
              <a:rPr lang="ru-RU" b="1" i="1" dirty="0" smtClean="0">
                <a:solidFill>
                  <a:srgbClr val="C00000"/>
                </a:solidFill>
              </a:rPr>
              <a:t>Святослава</a:t>
            </a:r>
            <a:br>
              <a:rPr lang="ru-RU" b="1" i="1" dirty="0" smtClean="0">
                <a:solidFill>
                  <a:srgbClr val="C00000"/>
                </a:solidFill>
              </a:rPr>
            </a:br>
            <a:r>
              <a:rPr lang="ru-RU" b="1" i="1" dirty="0" smtClean="0">
                <a:solidFill>
                  <a:schemeClr val="tx1">
                    <a:lumMod val="95000"/>
                    <a:lumOff val="5000"/>
                  </a:schemeClr>
                </a:solidFill>
              </a:rPr>
              <a:t> (864 – 872) </a:t>
            </a:r>
            <a:r>
              <a:rPr lang="ru-RU" b="1" i="1" dirty="0" smtClean="0">
                <a:solidFill>
                  <a:srgbClr val="C00000"/>
                </a:solidFill>
              </a:rPr>
              <a:t/>
            </a:r>
            <a:br>
              <a:rPr lang="ru-RU" b="1" i="1" dirty="0" smtClean="0">
                <a:solidFill>
                  <a:srgbClr val="C00000"/>
                </a:solidFill>
              </a:rPr>
            </a:br>
            <a:r>
              <a:rPr lang="ru-RU" b="1" i="1" dirty="0" smtClean="0">
                <a:solidFill>
                  <a:srgbClr val="C00000"/>
                </a:solidFill>
              </a:rPr>
              <a:t> </a:t>
            </a:r>
            <a:r>
              <a:rPr lang="ru-RU" b="1" i="1" dirty="0" smtClean="0">
                <a:solidFill>
                  <a:schemeClr val="accent1">
                    <a:lumMod val="50000"/>
                  </a:schemeClr>
                </a:solidFill>
              </a:rPr>
              <a:t>роботи</a:t>
            </a:r>
            <a:br>
              <a:rPr lang="ru-RU" b="1" i="1" dirty="0" smtClean="0">
                <a:solidFill>
                  <a:schemeClr val="accent1">
                    <a:lumMod val="50000"/>
                  </a:schemeClr>
                </a:solidFill>
              </a:rPr>
            </a:br>
            <a:r>
              <a:rPr lang="ru-RU" b="1" i="1" dirty="0" smtClean="0">
                <a:solidFill>
                  <a:schemeClr val="accent1">
                    <a:lumMod val="50000"/>
                  </a:schemeClr>
                </a:solidFill>
              </a:rPr>
              <a:t>Фёдора Солнцева </a:t>
            </a:r>
            <a:br>
              <a:rPr lang="ru-RU" b="1" i="1" dirty="0" smtClean="0">
                <a:solidFill>
                  <a:schemeClr val="accent1">
                    <a:lumMod val="50000"/>
                  </a:schemeClr>
                </a:solidFill>
              </a:rPr>
            </a:br>
            <a:r>
              <a:rPr lang="ru-RU" b="1" i="1" dirty="0" smtClean="0">
                <a:solidFill>
                  <a:schemeClr val="accent1">
                    <a:lumMod val="50000"/>
                  </a:schemeClr>
                </a:solidFill>
              </a:rPr>
              <a:t>за описом </a:t>
            </a:r>
            <a:br>
              <a:rPr lang="ru-RU" b="1" i="1" dirty="0" smtClean="0">
                <a:solidFill>
                  <a:schemeClr val="accent1">
                    <a:lumMod val="50000"/>
                  </a:schemeClr>
                </a:solidFill>
              </a:rPr>
            </a:br>
            <a:r>
              <a:rPr lang="ru-RU" b="1" i="1" dirty="0" smtClean="0">
                <a:solidFill>
                  <a:schemeClr val="accent1">
                    <a:lumMod val="50000"/>
                  </a:schemeClr>
                </a:solidFill>
              </a:rPr>
              <a:t>Льва Дьякона</a:t>
            </a:r>
            <a:br>
              <a:rPr lang="ru-RU" b="1" i="1" dirty="0" smtClean="0">
                <a:solidFill>
                  <a:schemeClr val="accent1">
                    <a:lumMod val="50000"/>
                  </a:schemeClr>
                </a:solidFill>
              </a:rPr>
            </a:br>
            <a:endParaRPr lang="ru-RU" b="1" dirty="0">
              <a:solidFill>
                <a:schemeClr val="tx1">
                  <a:lumMod val="95000"/>
                  <a:lumOff val="5000"/>
                </a:schemeClr>
              </a:solidFill>
            </a:endParaRPr>
          </a:p>
        </p:txBody>
      </p:sp>
      <p:pic>
        <p:nvPicPr>
          <p:cNvPr id="25603" name="Picture 3" descr="D:\Nelly\атестація\Новая папка\7 клас\250px-Святослав.jpg"/>
          <p:cNvPicPr>
            <a:picLocks noChangeAspect="1" noChangeArrowheads="1"/>
          </p:cNvPicPr>
          <p:nvPr/>
        </p:nvPicPr>
        <p:blipFill>
          <a:blip r:embed="rId2" cstate="print"/>
          <a:srcRect/>
          <a:stretch>
            <a:fillRect/>
          </a:stretch>
        </p:blipFill>
        <p:spPr bwMode="auto">
          <a:xfrm>
            <a:off x="0" y="1"/>
            <a:ext cx="4362450" cy="6858000"/>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19699" y="365125"/>
            <a:ext cx="3724275" cy="6064250"/>
          </a:xfrm>
        </p:spPr>
        <p:txBody>
          <a:bodyPr/>
          <a:lstStyle/>
          <a:p>
            <a:pPr algn="ctr"/>
            <a:r>
              <a:rPr lang="uk-UA" b="1" dirty="0" smtClean="0">
                <a:solidFill>
                  <a:srgbClr val="C00000"/>
                </a:solidFill>
              </a:rPr>
              <a:t>Князь</a:t>
            </a:r>
            <a:br>
              <a:rPr lang="uk-UA" b="1" dirty="0" smtClean="0">
                <a:solidFill>
                  <a:srgbClr val="C00000"/>
                </a:solidFill>
              </a:rPr>
            </a:br>
            <a:r>
              <a:rPr lang="uk-UA" b="1" dirty="0" smtClean="0">
                <a:solidFill>
                  <a:srgbClr val="C00000"/>
                </a:solidFill>
              </a:rPr>
              <a:t/>
            </a:r>
            <a:br>
              <a:rPr lang="uk-UA" b="1" dirty="0" smtClean="0">
                <a:solidFill>
                  <a:srgbClr val="C00000"/>
                </a:solidFill>
              </a:rPr>
            </a:br>
            <a:r>
              <a:rPr lang="uk-UA" b="1" dirty="0" smtClean="0">
                <a:solidFill>
                  <a:srgbClr val="C00000"/>
                </a:solidFill>
              </a:rPr>
              <a:t> Володимир Великий</a:t>
            </a:r>
            <a:r>
              <a:rPr lang="uk-UA" dirty="0" smtClean="0"/>
              <a:t/>
            </a:r>
            <a:br>
              <a:rPr lang="uk-UA" dirty="0" smtClean="0"/>
            </a:br>
            <a:r>
              <a:rPr lang="uk-UA" dirty="0" smtClean="0"/>
              <a:t/>
            </a:r>
            <a:br>
              <a:rPr lang="uk-UA" dirty="0" smtClean="0"/>
            </a:br>
            <a:r>
              <a:rPr lang="uk-UA" dirty="0" smtClean="0"/>
              <a:t>860 - 1015</a:t>
            </a:r>
            <a:endParaRPr lang="ru-RU" dirty="0"/>
          </a:p>
        </p:txBody>
      </p:sp>
      <p:pic>
        <p:nvPicPr>
          <p:cNvPr id="26626" name="Picture 2" descr="http://www.crown6.org/_pu/15/40788215.jpg"/>
          <p:cNvPicPr>
            <a:picLocks noChangeAspect="1" noChangeArrowheads="1"/>
          </p:cNvPicPr>
          <p:nvPr/>
        </p:nvPicPr>
        <p:blipFill>
          <a:blip r:embed="rId2" cstate="print"/>
          <a:srcRect/>
          <a:stretch>
            <a:fillRect/>
          </a:stretch>
        </p:blipFill>
        <p:spPr bwMode="auto">
          <a:xfrm>
            <a:off x="165100" y="139700"/>
            <a:ext cx="4704002" cy="6527800"/>
          </a:xfrm>
          <a:prstGeom prst="rect">
            <a:avLst/>
          </a:prstGeom>
          <a:noFill/>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Подзаголовок 2"/>
          <p:cNvSpPr>
            <a:spLocks noGrp="1"/>
          </p:cNvSpPr>
          <p:nvPr>
            <p:ph type="subTitle" idx="1"/>
          </p:nvPr>
        </p:nvSpPr>
        <p:spPr>
          <a:xfrm>
            <a:off x="723901" y="466726"/>
            <a:ext cx="7667624" cy="1857374"/>
          </a:xfrm>
        </p:spPr>
        <p:txBody>
          <a:bodyPr/>
          <a:lstStyle/>
          <a:p>
            <a:endParaRPr lang="uk-UA" b="1" i="1" dirty="0" smtClean="0">
              <a:solidFill>
                <a:srgbClr val="C00000"/>
              </a:solidFill>
              <a:latin typeface="Arial Black" pitchFamily="34" charset="0"/>
            </a:endParaRPr>
          </a:p>
          <a:p>
            <a:pPr eaLnBrk="1" hangingPunct="1"/>
            <a:endParaRPr lang="ru-RU" b="1" dirty="0" smtClean="0">
              <a:solidFill>
                <a:srgbClr val="C00000"/>
              </a:solidFill>
              <a:latin typeface="Arial Black" pitchFamily="34" charset="0"/>
            </a:endParaRPr>
          </a:p>
        </p:txBody>
      </p:sp>
      <p:sp>
        <p:nvSpPr>
          <p:cNvPr id="5" name="Скругленный прямоугольник 4"/>
          <p:cNvSpPr/>
          <p:nvPr/>
        </p:nvSpPr>
        <p:spPr>
          <a:xfrm>
            <a:off x="0" y="0"/>
            <a:ext cx="9144000" cy="6858000"/>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uk-UA" sz="2800" b="1" dirty="0" smtClean="0">
                <a:solidFill>
                  <a:schemeClr val="tx2"/>
                </a:solidFill>
                <a:latin typeface="Arial Black" pitchFamily="34" charset="0"/>
              </a:rPr>
              <a:t>Шосте листопада</a:t>
            </a:r>
          </a:p>
          <a:p>
            <a:r>
              <a:rPr lang="uk-UA" sz="2800" b="1" dirty="0" smtClean="0">
                <a:solidFill>
                  <a:schemeClr val="tx2"/>
                </a:solidFill>
                <a:latin typeface="Arial Black" pitchFamily="34" charset="0"/>
              </a:rPr>
              <a:t>Тема уроку</a:t>
            </a:r>
          </a:p>
          <a:p>
            <a:pPr algn="ctr"/>
            <a:r>
              <a:rPr lang="uk-UA" sz="2800" b="1" dirty="0" smtClean="0">
                <a:solidFill>
                  <a:schemeClr val="tx2"/>
                </a:solidFill>
                <a:latin typeface="Arial Black" pitchFamily="34" charset="0"/>
              </a:rPr>
              <a:t> </a:t>
            </a:r>
          </a:p>
          <a:p>
            <a:pPr algn="ctr"/>
            <a:r>
              <a:rPr lang="uk-UA" sz="4400" b="1" dirty="0" smtClean="0">
                <a:solidFill>
                  <a:schemeClr val="accent1">
                    <a:lumMod val="50000"/>
                  </a:schemeClr>
                </a:solidFill>
              </a:rPr>
              <a:t>Київська</a:t>
            </a:r>
            <a:r>
              <a:rPr lang="ru-RU" sz="4400" b="1" dirty="0" smtClean="0">
                <a:solidFill>
                  <a:schemeClr val="accent1">
                    <a:lumMod val="50000"/>
                  </a:schemeClr>
                </a:solidFill>
              </a:rPr>
              <a:t> держава за </a:t>
            </a:r>
            <a:r>
              <a:rPr lang="uk-UA" sz="4400" b="1" dirty="0" smtClean="0">
                <a:solidFill>
                  <a:schemeClr val="accent1">
                    <a:lumMod val="50000"/>
                  </a:schemeClr>
                </a:solidFill>
              </a:rPr>
              <a:t>часів правління</a:t>
            </a:r>
            <a:r>
              <a:rPr lang="ru-RU" sz="4400" b="1" dirty="0" smtClean="0">
                <a:solidFill>
                  <a:schemeClr val="accent1">
                    <a:lumMod val="50000"/>
                  </a:schemeClr>
                </a:solidFill>
              </a:rPr>
              <a:t> Ярослава Мудрог</a:t>
            </a:r>
            <a:r>
              <a:rPr lang="ru-RU" sz="4000" b="1" dirty="0" smtClean="0">
                <a:solidFill>
                  <a:schemeClr val="accent1">
                    <a:lumMod val="50000"/>
                  </a:schemeClr>
                </a:solidFill>
              </a:rPr>
              <a:t>о</a:t>
            </a:r>
          </a:p>
          <a:p>
            <a:pPr algn="ctr"/>
            <a:endParaRPr lang="uk-UA" sz="3600" b="1" dirty="0" smtClean="0">
              <a:solidFill>
                <a:schemeClr val="accent1">
                  <a:lumMod val="50000"/>
                </a:schemeClr>
              </a:solidFill>
            </a:endParaRPr>
          </a:p>
          <a:p>
            <a:endParaRPr lang="ru-RU" sz="1600" b="1" dirty="0" smtClean="0">
              <a:solidFill>
                <a:schemeClr val="accent1">
                  <a:lumMod val="50000"/>
                </a:schemeClr>
              </a:solidFill>
            </a:endParaRPr>
          </a:p>
          <a:p>
            <a:r>
              <a:rPr lang="uk-UA" sz="2800" b="1" i="1" dirty="0" smtClean="0">
                <a:solidFill>
                  <a:srgbClr val="C00000"/>
                </a:solidFill>
                <a:latin typeface="Arial Black" pitchFamily="34" charset="0"/>
              </a:rPr>
              <a:t>«…Людей учу я страхом і книжками,</a:t>
            </a:r>
            <a:endParaRPr lang="ru-RU" sz="2800" b="1" dirty="0" smtClean="0">
              <a:solidFill>
                <a:srgbClr val="C00000"/>
              </a:solidFill>
              <a:latin typeface="Arial Black" pitchFamily="34" charset="0"/>
            </a:endParaRPr>
          </a:p>
          <a:p>
            <a:r>
              <a:rPr lang="uk-UA" sz="2800" b="1" i="1" dirty="0" smtClean="0">
                <a:solidFill>
                  <a:srgbClr val="C00000"/>
                </a:solidFill>
                <a:latin typeface="Arial Black" pitchFamily="34" charset="0"/>
              </a:rPr>
              <a:t>Але і сам я у людей учусь.</a:t>
            </a:r>
            <a:endParaRPr lang="ru-RU" sz="2800" b="1" dirty="0" smtClean="0">
              <a:solidFill>
                <a:srgbClr val="C00000"/>
              </a:solidFill>
              <a:latin typeface="Arial Black" pitchFamily="34" charset="0"/>
            </a:endParaRPr>
          </a:p>
          <a:p>
            <a:r>
              <a:rPr lang="uk-UA" sz="2800" b="1" i="1" dirty="0" smtClean="0">
                <a:solidFill>
                  <a:srgbClr val="C00000"/>
                </a:solidFill>
                <a:latin typeface="Arial Black" pitchFamily="34" charset="0"/>
              </a:rPr>
              <a:t>Бо мудр народ, і житиме віками</a:t>
            </a:r>
            <a:endParaRPr lang="ru-RU" sz="2800" b="1" dirty="0" smtClean="0">
              <a:solidFill>
                <a:srgbClr val="C00000"/>
              </a:solidFill>
              <a:latin typeface="Arial Black" pitchFamily="34" charset="0"/>
            </a:endParaRPr>
          </a:p>
          <a:p>
            <a:r>
              <a:rPr lang="uk-UA" sz="2800" b="1" i="1" dirty="0" smtClean="0">
                <a:solidFill>
                  <a:srgbClr val="C00000"/>
                </a:solidFill>
                <a:latin typeface="Arial Black" pitchFamily="34" charset="0"/>
              </a:rPr>
              <a:t>В трудах і битвах вихована Русь»</a:t>
            </a:r>
            <a:endParaRPr lang="ru-RU" sz="2800" b="1" dirty="0" smtClean="0">
              <a:solidFill>
                <a:srgbClr val="C00000"/>
              </a:solidFill>
              <a:latin typeface="Arial Black" pitchFamily="34" charset="0"/>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671401" y="361950"/>
            <a:ext cx="7886700" cy="6324600"/>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4" name="Заголовок 1"/>
          <p:cNvSpPr>
            <a:spLocks noGrp="1"/>
          </p:cNvSpPr>
          <p:nvPr>
            <p:ph type="title"/>
          </p:nvPr>
        </p:nvSpPr>
        <p:spPr>
          <a:xfrm>
            <a:off x="123825" y="114300"/>
            <a:ext cx="8772525" cy="6610350"/>
          </a:xfrm>
        </p:spPr>
        <p:txBody>
          <a:bodyPr/>
          <a:lstStyle/>
          <a:p>
            <a:pPr algn="ctr"/>
            <a:r>
              <a:rPr lang="uk-UA" b="1" dirty="0" smtClean="0">
                <a:solidFill>
                  <a:srgbClr val="FF0000"/>
                </a:solidFill>
              </a:rPr>
              <a:t>Чому </a:t>
            </a:r>
            <a:br>
              <a:rPr lang="uk-UA" b="1" dirty="0" smtClean="0">
                <a:solidFill>
                  <a:srgbClr val="FF0000"/>
                </a:solidFill>
              </a:rPr>
            </a:br>
            <a:r>
              <a:rPr lang="uk-UA" b="1" dirty="0" smtClean="0">
                <a:solidFill>
                  <a:srgbClr val="FF0000"/>
                </a:solidFill>
              </a:rPr>
              <a:t> період князювання Ярослава Володимировича </a:t>
            </a:r>
            <a:br>
              <a:rPr lang="uk-UA" b="1" dirty="0" smtClean="0">
                <a:solidFill>
                  <a:srgbClr val="FF0000"/>
                </a:solidFill>
              </a:rPr>
            </a:br>
            <a:r>
              <a:rPr lang="uk-UA" b="1" dirty="0" smtClean="0">
                <a:solidFill>
                  <a:srgbClr val="FF0000"/>
                </a:solidFill>
              </a:rPr>
              <a:t>називають періодом розквіту Київської держави? </a:t>
            </a:r>
            <a:endParaRPr lang="ru-RU" b="1"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671401" y="361950"/>
            <a:ext cx="7886700" cy="6324600"/>
          </a:xfrm>
          <a:prstGeom prst="roundRect">
            <a:avLst/>
          </a:prstGeom>
          <a:solidFill>
            <a:schemeClr val="accent4">
              <a:lumMod val="20000"/>
              <a:lumOff val="80000"/>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800" b="1" dirty="0" smtClean="0">
              <a:solidFill>
                <a:srgbClr val="C00000"/>
              </a:solidFill>
              <a:latin typeface="Arial Black" pitchFamily="34" charset="0"/>
            </a:endParaRPr>
          </a:p>
        </p:txBody>
      </p:sp>
      <p:sp>
        <p:nvSpPr>
          <p:cNvPr id="4" name="Подзаголовок 3"/>
          <p:cNvSpPr>
            <a:spLocks noGrp="1"/>
          </p:cNvSpPr>
          <p:nvPr>
            <p:ph type="subTitle" idx="1"/>
          </p:nvPr>
        </p:nvSpPr>
        <p:spPr>
          <a:xfrm>
            <a:off x="866775" y="419100"/>
            <a:ext cx="7505700" cy="6134100"/>
          </a:xfrm>
        </p:spPr>
        <p:txBody>
          <a:bodyPr/>
          <a:lstStyle/>
          <a:p>
            <a:endParaRPr lang="uk-UA" sz="3200" dirty="0" smtClean="0"/>
          </a:p>
          <a:p>
            <a:endParaRPr lang="uk-UA" sz="3200" dirty="0" smtClean="0"/>
          </a:p>
          <a:p>
            <a:r>
              <a:rPr lang="uk-UA" sz="3600" b="1" dirty="0" smtClean="0">
                <a:solidFill>
                  <a:schemeClr val="accent1">
                    <a:lumMod val="50000"/>
                  </a:schemeClr>
                </a:solidFill>
              </a:rPr>
              <a:t>Наші зупинки:</a:t>
            </a:r>
          </a:p>
          <a:p>
            <a:r>
              <a:rPr lang="uk-UA" sz="3200" dirty="0" smtClean="0"/>
              <a:t>      </a:t>
            </a:r>
          </a:p>
          <a:p>
            <a:pPr algn="l"/>
            <a:r>
              <a:rPr lang="uk-UA" sz="3200" dirty="0" smtClean="0"/>
              <a:t>  </a:t>
            </a:r>
            <a:r>
              <a:rPr lang="uk-UA" sz="3600" b="1" i="1" dirty="0" smtClean="0">
                <a:solidFill>
                  <a:schemeClr val="accent2">
                    <a:lumMod val="50000"/>
                  </a:schemeClr>
                </a:solidFill>
              </a:rPr>
              <a:t>1. На шляху до влади </a:t>
            </a:r>
            <a:endParaRPr lang="ru-RU" sz="3600" b="1" dirty="0" smtClean="0">
              <a:solidFill>
                <a:schemeClr val="accent2">
                  <a:lumMod val="50000"/>
                </a:schemeClr>
              </a:solidFill>
            </a:endParaRPr>
          </a:p>
          <a:p>
            <a:pPr algn="l"/>
            <a:r>
              <a:rPr lang="uk-UA" sz="3200" b="1" i="1" dirty="0" smtClean="0">
                <a:solidFill>
                  <a:schemeClr val="accent2">
                    <a:lumMod val="50000"/>
                  </a:schemeClr>
                </a:solidFill>
              </a:rPr>
              <a:t>  2. Внутрішня та зовнішня політика</a:t>
            </a:r>
          </a:p>
          <a:p>
            <a:pPr algn="l"/>
            <a:r>
              <a:rPr lang="uk-UA" sz="3200" b="1" i="1" dirty="0" smtClean="0">
                <a:solidFill>
                  <a:schemeClr val="accent2">
                    <a:lumMod val="50000"/>
                  </a:schemeClr>
                </a:solidFill>
              </a:rPr>
              <a:t>  3. Початок законотворчої діяльності</a:t>
            </a:r>
            <a:endParaRPr lang="ru-RU" sz="3200" b="1" dirty="0" smtClean="0">
              <a:solidFill>
                <a:schemeClr val="accent2">
                  <a:lumMod val="50000"/>
                </a:schemeClr>
              </a:solidFill>
            </a:endParaRPr>
          </a:p>
          <a:p>
            <a:endParaRPr lang="ru-RU" sz="3200" dirty="0"/>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798</TotalTime>
  <Words>204</Words>
  <Application>Microsoft Office PowerPoint</Application>
  <PresentationFormat>Экран (4:3)</PresentationFormat>
  <Paragraphs>60</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Князі Київської держави</vt:lpstr>
      <vt:lpstr>Олег Віщий,   Радзивилівський літопис  882 - 912   </vt:lpstr>
      <vt:lpstr>Князь Ігор    Радзивилівський літопис  912 - 945 </vt:lpstr>
      <vt:lpstr>Слайд 4</vt:lpstr>
      <vt:lpstr>Зображення князя Святослава  (864 – 872)   роботи Фёдора Солнцева  за описом  Льва Дьякона </vt:lpstr>
      <vt:lpstr>Князь   Володимир Великий  860 - 1015</vt:lpstr>
      <vt:lpstr>Слайд 7</vt:lpstr>
      <vt:lpstr>Чому   період князювання Ярослава Володимировича  називають періодом розквіту Київської держави? </vt:lpstr>
      <vt:lpstr>Слайд 9</vt:lpstr>
      <vt:lpstr>Слайд 10</vt:lpstr>
      <vt:lpstr>Слайд 11</vt:lpstr>
      <vt:lpstr>Слайд 12</vt:lpstr>
      <vt:lpstr>Слайд 13</vt:lpstr>
      <vt:lpstr>Та встав брат на брата</vt:lpstr>
      <vt:lpstr>Слайд 15</vt:lpstr>
      <vt:lpstr>Слайд 16</vt:lpstr>
      <vt:lpstr>Георгієвська церква в Києві 1930 р</vt:lpstr>
      <vt:lpstr>Церква Святої Ірини</vt:lpstr>
      <vt:lpstr>Києво – Печерський монастир</vt:lpstr>
      <vt:lpstr>Софійський собор в Києві.  Сучасний вигляд</vt:lpstr>
      <vt:lpstr>Золоті ворота</vt:lpstr>
      <vt:lpstr>Які події відбулись в Київської державі в XI ст.?  Працюємо з блок – схемами за матеріалом підручника  с. 53 - 54, 55,  56, 57 </vt:lpstr>
      <vt:lpstr>Дочки Ярослава Мудрого</vt:lpstr>
      <vt:lpstr>“Правда Ярослава” – коротка правда</vt:lpstr>
      <vt:lpstr>Заповіт Ярослава  Осе я одходжу зі світу сього. А ви, сини мої, майте межи собою любов, бо ви єсте брати від одного отця і одної матері. Тож слухайтесь брат брата, пробувайте мирно. Тепер же поручаю я,— замість себе,— стіл свій, Київ, найстаршому синові... Ізяславу. Слухайтесь його, як ото слухались ви мене, нехай він буде замість мене. А Святославу даю я Чернігів, а Всеволоду — Переяславль, а Ігорю — Володимир,  а В'ячеславу — Смоленськ. </vt:lpstr>
      <vt:lpstr>Домашнє завдання  прочитати § 7 с. 51 – 58, відповісти на питання с. 58, вивчити дати, назви історичних памяток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Инна</dc:creator>
  <cp:lastModifiedBy>Home</cp:lastModifiedBy>
  <cp:revision>82</cp:revision>
  <dcterms:created xsi:type="dcterms:W3CDTF">2015-04-13T08:09:15Z</dcterms:created>
  <dcterms:modified xsi:type="dcterms:W3CDTF">2016-12-05T22:43:41Z</dcterms:modified>
</cp:coreProperties>
</file>