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4" r:id="rId3"/>
    <p:sldId id="260" r:id="rId4"/>
    <p:sldId id="257" r:id="rId5"/>
    <p:sldId id="256" r:id="rId6"/>
    <p:sldId id="285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58" r:id="rId16"/>
    <p:sldId id="270" r:id="rId17"/>
    <p:sldId id="261" r:id="rId18"/>
    <p:sldId id="271" r:id="rId19"/>
    <p:sldId id="272" r:id="rId20"/>
    <p:sldId id="273" r:id="rId21"/>
    <p:sldId id="275" r:id="rId22"/>
    <p:sldId id="276" r:id="rId23"/>
    <p:sldId id="274" r:id="rId24"/>
    <p:sldId id="278" r:id="rId25"/>
    <p:sldId id="277" r:id="rId26"/>
    <p:sldId id="280" r:id="rId27"/>
    <p:sldId id="287" r:id="rId28"/>
    <p:sldId id="282" r:id="rId29"/>
    <p:sldId id="28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7CAD9-7D97-45CF-8BCB-44A8132862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B95-E8CD-4BF2-8C30-DBE1815A06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3902092f7a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57395" y="6248400"/>
            <a:ext cx="609600" cy="609600"/>
          </a:xfrm>
          <a:prstGeom prst="rect">
            <a:avLst/>
          </a:prstGeom>
        </p:spPr>
      </p:pic>
      <p:pic>
        <p:nvPicPr>
          <p:cNvPr id="15364" name="Picture 4" descr="&amp;ZHcy;&amp;iecy;&amp;ncy;&amp;shchcy;&amp;icy;&amp;ncy;&amp;acy; - &amp;tcy;&amp;acy;&amp;jcy;&amp;ncy;&amp;acy; &amp;ncy;&amp;iecy;&amp;bcy;&amp;iecy;&amp;scy;. &amp;Kcy;&amp;ocy;&amp;mcy;&amp;mcy;&amp;iecy;&amp;ncy;&amp;tcy;&amp;acy;&amp;rcy;&amp;icy;&amp;icy; : &amp;Dcy;&amp;ncy;&amp;iecy;&amp;vcy;&amp;ncy;&amp;icy;&amp;kcy;&amp;icy; &amp;ncy;&amp;acy; &amp;Kcy;&amp;Pcy;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0"/>
            <a:ext cx="6430339" cy="7072338"/>
          </a:xfrm>
          <a:prstGeom prst="rect">
            <a:avLst/>
          </a:prstGeom>
          <a:noFill/>
        </p:spPr>
      </p:pic>
      <p:pic>
        <p:nvPicPr>
          <p:cNvPr id="15368" name="Picture 8" descr="&amp;Lcy;&amp;icy;&amp;chcy;&amp;ncy;&amp;ycy;&amp;jcy; &amp;dcy;&amp;ncy;&amp;iecy;&amp;vcy;&amp;ncy;&amp;icy;&amp;kcy; &amp;Scy;&amp;vcy;&amp;iecy;&amp;tcy;&amp;lcy;&amp;acy;&amp;ncy;&amp;acy; &amp;ncy;&amp;acy; 24open.ru. &amp;Bcy;&amp;iecy;&amp;scy;&amp;pcy;&amp;lcy;&amp;acy;&amp;tcy;&amp;ncy;&amp;ycy;&amp;iecy; &amp;bcy;&amp;lcy;&amp;ocy;&amp;gcy;&amp;icy; &amp;ncy;&amp;acy; 24open.ru!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0"/>
            <a:ext cx="5286412" cy="10572826"/>
          </a:xfrm>
          <a:prstGeom prst="rect">
            <a:avLst/>
          </a:prstGeom>
          <a:noFill/>
        </p:spPr>
      </p:pic>
      <p:pic>
        <p:nvPicPr>
          <p:cNvPr id="15370" name="Picture 10" descr="2012 &amp;Dcy;&amp;iecy;&amp;kcy;&amp;acy;&amp;bcy;&amp;rcy;&amp;softcy;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915150"/>
          </a:xfrm>
          <a:prstGeom prst="rect">
            <a:avLst/>
          </a:prstGeom>
          <a:noFill/>
        </p:spPr>
      </p:pic>
      <p:pic>
        <p:nvPicPr>
          <p:cNvPr id="15372" name="Picture 12" descr="&amp;Ecy;&amp;rcy;&amp;ocy;&amp;tcy;&amp;icy;&amp;chcy;&amp;iecy;&amp;scy;&amp;kcy;&amp;icy;&amp;iecy; &amp;scy;&amp;tcy;&amp;icy;&amp;khcy;&amp;icy;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2358200" y="0"/>
            <a:ext cx="11502200" cy="1005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158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Прототипи</a:t>
            </a:r>
            <a:endParaRPr lang="uk-UA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71612"/>
            <a:ext cx="4038600" cy="4554551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Варвара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Дмитрівна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Римська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-Корсакова,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зіркою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вищого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товариства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Москви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Санкт-Петербургу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000628" y="1500174"/>
            <a:ext cx="3779138" cy="5024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Прототипи</a:t>
            </a:r>
            <a:endParaRPr lang="uk-UA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428736"/>
            <a:ext cx="4572032" cy="5286412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6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Анна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Степанівна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Пирогова,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яку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нещасливе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кохання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привело до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загибелі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Вона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пішла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дому та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станції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Ясенки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кинулась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товарний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потяг.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неподалік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Ясної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Поляни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groups_1301298023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b="18333"/>
          <a:stretch>
            <a:fillRect/>
          </a:stretch>
        </p:blipFill>
        <p:spPr>
          <a:xfrm>
            <a:off x="4639458" y="1214422"/>
            <a:ext cx="4492705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Прототипи</a:t>
            </a:r>
            <a:endParaRPr lang="uk-UA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71612"/>
            <a:ext cx="4038600" cy="455455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сестра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близького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друга Толстого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М.А.Дьякова-Сухотіна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пережила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розлучення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і створила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сім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b="12849"/>
          <a:stretch>
            <a:fillRect/>
          </a:stretch>
        </p:blipFill>
        <p:spPr bwMode="auto">
          <a:xfrm>
            <a:off x="5214942" y="1643050"/>
            <a:ext cx="3571900" cy="486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анна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0" y="201613"/>
            <a:ext cx="4440237" cy="6656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210032355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810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429256" y="1214422"/>
            <a:ext cx="292895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3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Анна і </a:t>
            </a:r>
            <a:r>
              <a:rPr lang="uk-UA" sz="66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Каренін</a:t>
            </a:r>
            <a:endParaRPr lang="uk-UA" sz="66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kira_medium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357298"/>
            <a:ext cx="4059238" cy="2764988"/>
          </a:xfrm>
        </p:spPr>
      </p:pic>
      <p:pic>
        <p:nvPicPr>
          <p:cNvPr id="5" name="Содержимое 4" descr="Anna_Karenina3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726284" y="3240633"/>
            <a:ext cx="5417716" cy="3617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&quot;&amp;Acy;&amp;ncy;&amp;ncy;&amp;acy; &amp;Kcy;&amp;acy;&amp;rcy;&amp;iecy;&amp;ncy;&amp;icy;&amp;ncy;&amp;acy;&quot; &amp;bcy;&amp;iecy;&amp;zcy; &amp;Tcy;&amp;ocy;&amp;lcy;&amp;scy;&amp;tcy;&amp;ocy;&amp;gcy;&amp;ocy;, &amp;icy;&amp;lcy;&amp;icy; &amp;Rcy;&amp;ucy;&amp;scy;&amp;ocy;&amp;fcy;&amp;ocy;&amp;bcy;&amp;scy;&amp;kcy;&amp;icy;&amp;jcy; &amp;gcy;&amp;iecy;&amp;jcy;-&amp;mcy;&amp;yucy;&amp;zcy;&amp;icy;&amp;kcy;&amp;lcy; &amp;vcy; &amp;gcy;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90500"/>
            <a:ext cx="4448175" cy="6524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Анна і Олексій 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Вронський</a:t>
            </a:r>
            <a:endParaRPr lang="uk-U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4899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428736"/>
            <a:ext cx="5286380" cy="3518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0" name="Picture 2" descr="&amp;Acy;&amp;rcy;&amp;khcy;&amp;icy;&amp;vcy; &amp;CHcy;&amp;acy;&amp;scy;&amp;tcy;&amp;ncy;&amp;ocy;&amp;gcy;&amp;ocy; &amp;kcy;&amp;lcy;&amp;ucy;&amp;bcy;&amp;acy; &amp;Acy;&amp;lcy;&amp;iecy;&amp;kcy;&amp;scy;&amp;acy; &amp;Ecy;&amp;kcy;&amp;scy;&amp;lcy;&amp;iecy;&amp;rcy;&amp;acy; &amp;CHcy;&amp;tcy;&amp;ocy; &amp;ncy;&amp;ocy;&amp;scy;&amp;yacy;&amp;tcy; &amp;lcy;&amp;yucy;&amp;dcy;&amp;icy; &amp;vcy; &amp;Gcy;&amp;ocy;&amp;lcy;&amp;lcy;&amp;icy;&amp;vcy;&amp;ucy;&amp;dcy;&amp;iecy;. - &amp;ocy;&amp;tcy;&amp;dcy;&amp;iecy;&amp;lcy;&amp;iecy;&amp;ncy;&amp;ocy; &amp;dcy;&amp;lcy;&amp;yacy; &amp;acy;&amp;rcy;&amp;khcy;&amp;icy;&amp;vcy;&amp;acy; 25 &amp;mcy;&amp;acy;&amp;yacy; 2013, 05: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500174"/>
            <a:ext cx="4429115" cy="3327238"/>
          </a:xfrm>
          <a:prstGeom prst="rect">
            <a:avLst/>
          </a:prstGeom>
          <a:noFill/>
        </p:spPr>
      </p:pic>
      <p:pic>
        <p:nvPicPr>
          <p:cNvPr id="17412" name="Picture 4" descr="&amp;Kcy;&amp;ocy;&amp;ncy;&amp;scy;&amp;tcy;&amp;acy;&amp;ncy;&amp;tcy;&amp;icy;&amp;ncy; &amp;Lcy;&amp;iocy;&amp;vcy;&amp;icy;&amp;ncy; &amp;zhcy;&amp;icy;&amp;vcy; (&amp;rcy;&amp;iecy;&amp;tscy;&amp;iecy;&amp;ncy;&amp;zcy;&amp;icy;&amp;yacy; &amp;ncy;&amp;acy; &amp;fcy;&amp;icy;&amp;lcy;&amp;softcy;&amp;mcy; &quot;&amp;Acy;&amp;ncy;&amp;ncy;&amp;acy; &amp;Kcy;&amp;acy;&amp;rcy;&amp;iecy;&amp;ncy;&amp;icy;&amp;ncy;&amp;acy;&quot;) - &amp;Gcy;. &amp;Gcy;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3855248"/>
            <a:ext cx="4643430" cy="3002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&amp;Ecy;&amp;kcy;&amp;rcy;&amp;acy;&amp;ncy;&amp;icy;&amp;zcy;&amp;acy;&amp;tscy;&amp;icy;&amp;yacy; &amp;zcy;&amp;ncy;&amp;acy;&amp;mcy;&amp;iecy;&amp;ncy;&amp;icy;&amp;tcy;&amp;ocy;&amp;gcy;&amp;ocy; &amp;rcy;&amp;ocy;&amp;mcy;&amp;acy;&amp;ncy;&amp;acy; &amp;Lcy;. &amp;Ncy;. &amp;Tcy;&amp;ocy;&amp;lcy;&amp;scy;&amp;tcy;&amp;ocy;&amp;gcy;&amp;o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4500594" cy="6000792"/>
          </a:xfrm>
          <a:prstGeom prst="rect">
            <a:avLst/>
          </a:prstGeom>
          <a:noFill/>
        </p:spPr>
      </p:pic>
      <p:pic>
        <p:nvPicPr>
          <p:cNvPr id="26628" name="Picture 4" descr="&amp;Mcy;&amp;Icy;&amp;Rcy; &amp;Acy;&amp;Ncy;&amp;Icy;&amp;Mcy;&amp;Acy;&amp;TScy;&amp;Icy;&amp;I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3" y="857232"/>
            <a:ext cx="4122165" cy="43577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72066" y="5000636"/>
            <a:ext cx="4071934" cy="78581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openclipart.org/image/2400px/svg_to_png/29043/MajinCline-Hear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313" y="405574"/>
            <a:ext cx="4968552" cy="559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403783" y="655042"/>
            <a:ext cx="292895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30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.kinozon.tv/%D0%BF%D0%BE%D1%81%D1%82%D0%B5%D1%80%D1%8B/25190/%D0%90%D0%BD%D0%BD%D0%B0_%D0%9A%D0%B0%D1%80%D0%B5%D0%BD%D0%B8%D0%BD%D0%B0-4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5"/>
          <a:stretch/>
        </p:blipFill>
        <p:spPr bwMode="auto">
          <a:xfrm>
            <a:off x="0" y="188640"/>
            <a:ext cx="9188972" cy="6264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/>
          <p:cNvSpPr/>
          <p:nvPr/>
        </p:nvSpPr>
        <p:spPr>
          <a:xfrm>
            <a:off x="4071934" y="1285860"/>
            <a:ext cx="571504" cy="8572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верх 4"/>
          <p:cNvSpPr/>
          <p:nvPr/>
        </p:nvSpPr>
        <p:spPr>
          <a:xfrm rot="10579039">
            <a:off x="4170313" y="4518039"/>
            <a:ext cx="571504" cy="8572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 rot="13317536">
            <a:off x="2284989" y="3438725"/>
            <a:ext cx="571504" cy="8572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 rot="2934602">
            <a:off x="5797237" y="1925814"/>
            <a:ext cx="571504" cy="8572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 rot="6733680">
            <a:off x="6005567" y="3427035"/>
            <a:ext cx="571504" cy="8572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 rot="17608840">
            <a:off x="2214546" y="2000240"/>
            <a:ext cx="571504" cy="8572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14678" y="3571876"/>
            <a:ext cx="22188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Анна</a:t>
            </a:r>
            <a:endParaRPr lang="ru-RU" sz="6600" dirty="0"/>
          </a:p>
        </p:txBody>
      </p:sp>
      <p:pic>
        <p:nvPicPr>
          <p:cNvPr id="2056" name="Picture 8" descr="http://cistrc.ru/assets/images/14/08/07/annakarenin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6" y="2141163"/>
            <a:ext cx="3086099" cy="171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927517"/>
              </p:ext>
            </p:extLst>
          </p:nvPr>
        </p:nvGraphicFramePr>
        <p:xfrm>
          <a:off x="0" y="0"/>
          <a:ext cx="9144000" cy="6849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3128"/>
                <a:gridCol w="1821403"/>
                <a:gridCol w="1581856"/>
                <a:gridCol w="3717613"/>
              </a:tblGrid>
              <a:tr h="12687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Автор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 твору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Ім’я героїні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Риси </a:t>
                      </a:r>
                      <a:r>
                        <a:rPr lang="uk-UA" sz="28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х-ру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87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586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345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1741177"/>
            <a:ext cx="1977188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uk-UA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Стендаль </a:t>
            </a:r>
            <a:endParaRPr lang="ru-RU" sz="2400" b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11423" y="3032065"/>
            <a:ext cx="2479167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uk-UA" sz="24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Федір Достоєвський </a:t>
            </a:r>
            <a:endParaRPr lang="ru-RU" sz="2000" b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003" y="4513263"/>
            <a:ext cx="1590499" cy="10519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uk-UA" sz="28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Лев </a:t>
            </a:r>
            <a:endParaRPr lang="uk-UA" sz="2800" b="1" dirty="0" smtClean="0">
              <a:solidFill>
                <a:srgbClr val="0070C0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uk-UA" sz="2800" b="1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Толстой </a:t>
            </a:r>
            <a:endParaRPr lang="ru-RU" sz="2400" b="1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74860" y="4551735"/>
            <a:ext cx="16093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Війна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і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мир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77188" y="1487261"/>
            <a:ext cx="191110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Червоне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і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чорне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1027" name="Picture 3" descr="http://www.vokrug.tv/pic/person/7/3/3/a/medium_733a643e569e6f89984f81a0dc6d47d2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3" t="-756" r="18740" b="-1926"/>
          <a:stretch/>
        </p:blipFill>
        <p:spPr bwMode="auto">
          <a:xfrm>
            <a:off x="3919624" y="1302184"/>
            <a:ext cx="1432624" cy="145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463220" y="1317771"/>
            <a:ext cx="35732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Розумна, кмітлива, </a:t>
            </a:r>
          </a:p>
          <a:p>
            <a:pPr lvl="0"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емоційна,наївна, проста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70771" y="2847399"/>
            <a:ext cx="18175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Злочин</a:t>
            </a:r>
            <a:endParaRPr lang="ru-RU" sz="3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endParaRPr lang="ru-RU" sz="3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кара</a:t>
            </a: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1031" name="Picture 7" descr="http://s001.radikal.ru/i193/1002/46/4bca721a173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904612" y="2759755"/>
            <a:ext cx="1415034" cy="146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562097" y="3032065"/>
            <a:ext cx="34563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Віддана, здатна на самопожертву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 descr="http://cs417920.vk.me/v417920781/a03d/0q6sT5dGlK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029" y="4379933"/>
            <a:ext cx="1533813" cy="184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463220" y="4350682"/>
            <a:ext cx="35552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Емоційна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чутлива,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здатна жити для інших…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72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1" grpId="0"/>
      <p:bldP spid="9" grpId="0"/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jenya_osti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5000660"/>
          </a:xfrm>
          <a:prstGeom prst="rect">
            <a:avLst/>
          </a:prstGeom>
          <a:noFill/>
        </p:spPr>
      </p:pic>
      <p:pic>
        <p:nvPicPr>
          <p:cNvPr id="32772" name="Picture 4" descr="&amp;Dcy;&amp;ocy;&amp;scy;&amp;mcy;&amp;ocy;&amp;tcy;&amp;rcy;&amp;iecy;&amp;ncy;&amp;ocy;. &amp;Fcy;&amp;icy;&amp;lcy;&amp;softcy;&amp;mcy; &quot;&amp;Acy;&amp;ncy;&amp;ncy;&amp;acy; &amp;Kcy;&amp;acy;&amp;rcy;&amp;iecy;&amp;ncy;&amp;icy;&amp;ncy;&amp;acy;&quot; (Anna Karenina) &amp;Rcy;&amp;iecy;&amp;scy;&amp;pcy;&amp;ucy;&amp;bcy;&amp;lcy;&amp;icy;&amp;kcy;&amp;acy;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440756"/>
            <a:ext cx="9147116" cy="521497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43240" y="4286256"/>
            <a:ext cx="292895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20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&amp;Vcy;&amp;scy;&amp;iecy;&amp;KHcy;&amp;vcy;&amp;ocy;&amp;scy;&amp;tcy;&amp;ycy;.&amp;Rcy;&amp;ucy;- &amp;Pcy;&amp;ocy;&amp;mcy;&amp;ocy;&amp;shchcy;&amp;softcy; &amp;bcy;&amp;iecy;&amp;zcy;&amp;dcy;&amp;ocy;&amp;mcy;&amp;ncy;&amp;ycy;&amp;mcy; &amp;zhcy;&amp;icy;&amp;vcy;&amp;ocy;&amp;tcy;&amp;ncy;&amp;ycy;&amp;mcy;. &amp;Vcy;&amp;scy;&amp;iecy; &amp;ocy; &amp;zhcy;&amp;icy;&amp;vcy;&amp;ocy;&amp;tcy;&amp;ncy;&amp;ycy;&amp;khcy;. &amp;Vcy;&amp;zcy;&amp;yacy;&amp;tcy;&amp;softcy; &amp;scy;&amp;ocy;&amp;bcy;&amp;acy;&amp;kcy;&amp;ucy;, &amp;kcy;&amp;ocy;&amp;shcy;&amp;kcy;&amp;ucy;, &amp;pcy;&amp;iecy;&amp;rcy;&amp;iecy;&amp;dcy;&amp;iecy;&amp;rcy;&amp;zhcy;&amp;kcy;&amp;icy;, &amp;vcy;&amp;ocy;&amp;scy;&amp;pcy;&amp;icy;&amp;tcy;&amp;acy;&amp;ncy;&amp;icy;&amp;iecy;, &amp;ucy;&amp;khcy;&amp;ocy;&amp;dcy; &amp;zcy;&amp;acy; &amp;zhcy;&amp;icy;&amp;vcy;&amp;ocy;&amp;tcy;&amp;ncy;&amp;ycy;&amp;mcy;&amp;icy;. * &amp;Pcy;&amp;rcy;&amp;ocy;&amp;scy;&amp;m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928670"/>
            <a:ext cx="3666967" cy="54578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6" name="Picture 6" descr="&amp;Acy;&amp;ncy;&amp;ncy;&amp;acy; &amp;Kcy;&amp;acy;&amp;rcy;&amp;iecy;&amp;ncy;&amp;icy;&amp;ncy;&amp;acy; &amp;icy; &amp;icy;&amp;gcy;&amp;rcy;&amp;ucy;&amp;shcy;&amp;iecy;&amp;chcy;&amp;ncy;&amp;ycy;&amp;jcy; &amp;pcy;&amp;acy;&amp;rcy;&amp;ocy;&amp;vcy;&amp;ocy;&amp;zcy; - &amp;fcy;&amp;ocy;&amp;tcy;&amp;ocy; 37 &amp;Ncy;&amp;ocy;&amp;vcy;&amp;ocy;&amp;scy;&amp;tcy;&amp;icy; &amp;icy; &amp;ncy;&amp;ocy;&amp;vcy;&amp;icy;&amp;ncy;&amp;kcy;&amp;icy; &amp;kcy;&amp;icy;&amp;ncy;&amp;ocy; &amp;ncy;&amp;acy; &amp;Ocy;&amp;bcy;&amp;ocy;&amp;zcy;&amp;rcy;&amp;iecy;&amp;vcy;&amp;acy;&amp;tcy;&amp;iecy;&amp;lcy;&amp;ie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14488"/>
            <a:ext cx="4979736" cy="3500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00430" y="1214422"/>
            <a:ext cx="292895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30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This Is My Happiness Scene from Anna Karenina Movie (2012) M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6316577" cy="3429000"/>
          </a:xfrm>
          <a:prstGeom prst="rect">
            <a:avLst/>
          </a:prstGeom>
          <a:noFill/>
        </p:spPr>
      </p:pic>
      <p:pic>
        <p:nvPicPr>
          <p:cNvPr id="33796" name="Picture 4" descr="&amp;Acy;&amp;ncy;&amp;ncy;&amp;acy; &amp;Kcy;&amp;acy;&amp;rcy;&amp;iecy;&amp;ncy;&amp;icy;&amp;ncy;&amp;acy;. &amp;Zcy;&amp;lcy;&amp;ocy;&amp;kcy;&amp;acy;&amp;chcy;&amp;iecy;&amp;scy;&amp;tcy;&amp;vcy;&amp;iecy;&amp;ncy;&amp;ncy;&amp;acy;&amp;yacy; &amp;lcy;&amp;yucy;&amp;bcy;&amp;ocy;&amp;vcy;&amp;softcy; &amp;icy; &amp;iecy;&amp;iecy; &amp;zhcy;&amp;iecy;&amp;rcy;&amp;tcy;&amp;vcy;&amp;y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8131" y="2928935"/>
            <a:ext cx="8045869" cy="392906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215042" y="0"/>
            <a:ext cx="292895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20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&amp;Pcy;&amp;rcy;&amp;iecy;&amp;dcy;&amp;pcy;&amp;rcy;&amp;iecy;&amp;mcy;&amp;softcy;&amp;iecy;&amp;rcy;&amp;ncy;&amp;ycy;&amp;jcy; &amp;pcy;&amp;ocy;&amp;kcy;&amp;acy;&amp;zcy; &amp;fcy;&amp;icy;&amp;lcy;&amp;softcy;&amp;mcy;&amp;acy; &quot;&amp;Acy;&amp;ncy;&amp;ncy;&amp;acy; &amp;Kcy;&amp;acy;&amp;rcy;&amp;iecy;&amp;ncy;&amp;icy;&amp;ncy;&amp;acy;&quot; &amp;Vcy;&amp;Kcy;&amp;ocy;&amp;ncy;&amp;tcy;&amp;acy;&amp;kcy;&amp;tcy;&amp;ie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7096133" cy="472318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00232" y="142852"/>
            <a:ext cx="586211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Сцена в </a:t>
            </a:r>
            <a:r>
              <a:rPr lang="ru-RU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театрі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8583" y="0"/>
            <a:ext cx="821263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прагнула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Анна?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4357686" y="1142984"/>
            <a:ext cx="42862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1500174"/>
            <a:ext cx="5377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Жіночого</a:t>
            </a:r>
            <a:r>
              <a:rPr lang="ru-RU" sz="54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50" dirty="0" err="1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щастя</a:t>
            </a:r>
            <a:endParaRPr lang="ru-RU" sz="6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429124" y="2285992"/>
            <a:ext cx="42862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857356" y="2714620"/>
            <a:ext cx="600079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-кохання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                                        </a:t>
            </a:r>
            <a:r>
              <a:rPr kumimoji="0" lang="uk-UA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-сімейний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затишок;                                                                     </a:t>
            </a:r>
            <a:r>
              <a:rPr kumimoji="0" lang="uk-UA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-щасливе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материнство;                                                                     </a:t>
            </a:r>
            <a:r>
              <a:rPr kumimoji="0" lang="uk-UA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-взаєморозуміння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                                                              </a:t>
            </a:r>
            <a:r>
              <a:rPr kumimoji="0" lang="uk-UA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-підтримка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друзів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786050" y="2500306"/>
            <a:ext cx="5143536" cy="371477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500166" y="2500306"/>
            <a:ext cx="5572164" cy="32861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Правая фигурная скобка 12"/>
          <p:cNvSpPr/>
          <p:nvPr/>
        </p:nvSpPr>
        <p:spPr>
          <a:xfrm rot="5400000">
            <a:off x="4714876" y="4286256"/>
            <a:ext cx="357190" cy="3500462"/>
          </a:xfrm>
          <a:prstGeom prst="rightBrace">
            <a:avLst>
              <a:gd name="adj1" fmla="val 17655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57488" y="5934670"/>
            <a:ext cx="4240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БЕЗВИХІДЬ</a:t>
            </a:r>
            <a:endParaRPr lang="ru-RU" sz="6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35841" grpId="0"/>
      <p:bldP spid="13" grpId="0" animBg="1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Anastasia Lobanova &amp;Vcy;&amp;Kcy;&amp;ocy;&amp;ncy;&amp;tcy;&amp;acy;&amp;kcy;&amp;tcy;&amp;ie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752" y="-99392"/>
            <a:ext cx="428624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&quot;&amp;Acy;&amp;ncy;&amp;ncy;&amp;acy; &amp;Kcy;&amp;acy;&amp;rcy;&amp;iecy;&amp;ncy;&amp;icy;&amp;ncy;&amp;acy;&quot;: &amp;kcy;&amp;acy;&amp;kcy;&amp;acy;&amp;yacy; &amp;kcy;&amp;icy;&amp;ncy;&amp;ocy;-&amp;Acy;&amp;ncy;&amp;ncy;&amp;acy; &amp;lcy;&amp;ucy;&amp;chcy;&amp;shcy;&amp;iecy;? &amp;Kcy;&amp;Ncy;&amp;Icy;&amp;ZHcy;&amp;Ncy;&amp;Ycy;&amp;Jcy; &amp;Kcy;&amp;Lcy;&amp;Ucy;&amp;Bcy;"/>
          <p:cNvPicPr>
            <a:picLocks noChangeAspect="1" noChangeArrowheads="1"/>
          </p:cNvPicPr>
          <p:nvPr/>
        </p:nvPicPr>
        <p:blipFill>
          <a:blip r:embed="rId2"/>
          <a:srcRect l="30000" t="6424" r="29285"/>
          <a:stretch>
            <a:fillRect/>
          </a:stretch>
        </p:blipFill>
        <p:spPr bwMode="auto">
          <a:xfrm>
            <a:off x="7205178" y="510610"/>
            <a:ext cx="1316934" cy="2019283"/>
          </a:xfrm>
          <a:prstGeom prst="rect">
            <a:avLst/>
          </a:prstGeom>
          <a:noFill/>
        </p:spPr>
      </p:pic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2339975" y="1341438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err="1" smtClean="0"/>
              <a:t>Каренін</a:t>
            </a:r>
            <a:endParaRPr lang="ru-RU" sz="2400" b="1" dirty="0"/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2214546" y="4929198"/>
            <a:ext cx="2376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err="1" smtClean="0"/>
              <a:t>Вронський</a:t>
            </a:r>
            <a:endParaRPr lang="ru-RU" sz="2400" b="1" dirty="0"/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3428992" y="5715016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err="1" smtClean="0"/>
              <a:t>Суспільство</a:t>
            </a:r>
            <a:endParaRPr lang="ru-RU" sz="2400" b="1" dirty="0"/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4643438" y="1857364"/>
            <a:ext cx="259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/>
              <a:t>Анна</a:t>
            </a:r>
            <a:endParaRPr lang="ru-RU" sz="2400" b="1" dirty="0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2700338" y="2924175"/>
            <a:ext cx="3233129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Причини </a:t>
            </a:r>
            <a:r>
              <a:rPr lang="ru-RU" sz="3200" b="1" dirty="0" err="1" smtClean="0">
                <a:solidFill>
                  <a:schemeClr val="tx2"/>
                </a:solidFill>
              </a:rPr>
              <a:t>трагедії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37892" name="Picture 4" descr="http://images5.fanpop.com/image/photos/31200000/Count-Vronsky-anna-karenina-by-joe-wright-31211044-480-720.jpg"/>
          <p:cNvPicPr>
            <a:picLocks noChangeAspect="1" noChangeArrowheads="1"/>
          </p:cNvPicPr>
          <p:nvPr/>
        </p:nvPicPr>
        <p:blipFill>
          <a:blip r:embed="rId3"/>
          <a:srcRect l="14286" t="9523" r="17856" b="18095"/>
          <a:stretch>
            <a:fillRect/>
          </a:stretch>
        </p:blipFill>
        <p:spPr bwMode="auto">
          <a:xfrm>
            <a:off x="500034" y="4000503"/>
            <a:ext cx="1857388" cy="2737203"/>
          </a:xfrm>
          <a:prstGeom prst="rect">
            <a:avLst/>
          </a:prstGeom>
          <a:noFill/>
        </p:spPr>
      </p:pic>
      <p:pic>
        <p:nvPicPr>
          <p:cNvPr id="37894" name="Picture 6" descr="&quot;&amp;Acy;&amp;ncy;&amp;ncy;&amp;acy; &amp;Kcy;&amp;acy;&amp;rcy;&amp;iecy;&amp;ncy;&amp;icy;&amp;ncy;&amp;acy;&quot;: &amp;ncy;&amp;ocy;&amp;vcy;&amp;ycy;&amp;iecy; &amp;pcy;&amp;ocy;&amp;scy;&amp;tcy;&amp;iecy;&amp;rcy;&amp;ycy; &amp;scy; &amp;Kcy;&amp;icy;&amp;rcy;&amp;ocy;&amp;jcy; &amp;Ncy;&amp;acy;&amp;jcy;&amp;tcy;&amp;lcy;&amp;icy;, &amp;Dcy;&amp;zhcy;&amp;ucy;&amp;dcy;&amp;ocy;&amp;mcy; &amp;Lcy;&amp;ocy;&amp;ucy; &amp;icy; &amp;Acy;&amp;acy;&amp;rcy;&amp;ocy;&amp;ncy;&amp;ocy;&amp;mcy; &amp;Dcy;&amp;zhcy;&amp;ocy;&amp;ncy;&amp;scy;&amp;ocy;&amp;ncy;&amp;ocy;&amp;mcy; / &amp;Scy;&amp;kcy;&amp;acy;&amp;chcy;&amp;acy;&amp;tcy;&amp;softcy; &amp;fcy;&amp;icy;&amp;lcy;&amp;softcy;&amp;mcy;&amp;ycy; &amp;bcy;&amp;iecy;&amp;scy;&amp;pcy;&amp;lcy;&amp;acy;&amp;tcy;&amp;ncy;&amp;ocy; &amp;chcy;&amp;iecy;&amp;rcy;&amp;iecy;&amp;zcy; &amp;tcy;&amp;ocy;&amp;rcy;&amp;rcy;&amp;iecy;&amp;ncy;&amp;tcy; &amp;ncy;&amp;acy; Kinsbu"/>
          <p:cNvPicPr>
            <a:picLocks noChangeAspect="1" noChangeArrowheads="1"/>
          </p:cNvPicPr>
          <p:nvPr/>
        </p:nvPicPr>
        <p:blipFill>
          <a:blip r:embed="rId4"/>
          <a:srcRect l="55609" r="8745" b="27848"/>
          <a:stretch>
            <a:fillRect/>
          </a:stretch>
        </p:blipFill>
        <p:spPr bwMode="auto">
          <a:xfrm>
            <a:off x="500034" y="500042"/>
            <a:ext cx="1785950" cy="2714644"/>
          </a:xfrm>
          <a:prstGeom prst="rect">
            <a:avLst/>
          </a:prstGeom>
          <a:noFill/>
        </p:spPr>
      </p:pic>
      <p:pic>
        <p:nvPicPr>
          <p:cNvPr id="37896" name="Picture 8" descr="&amp;Acy;&amp;ncy;&amp;ncy;&amp;acy; &amp;Kcy;&amp;acy;&amp;rcy;&amp;iecy;&amp;ncy;&amp;icy;&amp;ncy;&amp;acy; 2012&amp;gcy;&amp;ocy;&amp;dcy; - &amp;Ocy;&amp;bcy;&amp;zcy;&amp;ocy;&amp;rcy;&amp;ycy; &amp;pcy;&amp;rcy;&amp;ocy;&amp;gcy;&amp;rcy;&amp;acy;&amp;mcy;&amp;mcy;&amp;ncy;&amp;ocy;&amp;gcy;&amp;ocy; &amp;ocy;&amp;bcy;&amp;iecy;&amp;scy;&amp;pcy;&amp;iecy;&amp;chcy;&amp;iecy;&amp;ncy;&amp;icy;&amp;yacy;"/>
          <p:cNvPicPr>
            <a:picLocks noChangeAspect="1" noChangeArrowheads="1"/>
          </p:cNvPicPr>
          <p:nvPr/>
        </p:nvPicPr>
        <p:blipFill>
          <a:blip r:embed="rId5"/>
          <a:srcRect l="33871"/>
          <a:stretch>
            <a:fillRect/>
          </a:stretch>
        </p:blipFill>
        <p:spPr bwMode="auto">
          <a:xfrm>
            <a:off x="5929322" y="3786190"/>
            <a:ext cx="3039149" cy="2757482"/>
          </a:xfrm>
          <a:prstGeom prst="rect">
            <a:avLst/>
          </a:prstGeom>
          <a:noFill/>
        </p:spPr>
      </p:pic>
      <p:cxnSp>
        <p:nvCxnSpPr>
          <p:cNvPr id="17" name="Прямая со стрелкой 16"/>
          <p:cNvCxnSpPr/>
          <p:nvPr/>
        </p:nvCxnSpPr>
        <p:spPr>
          <a:xfrm rot="16200000" flipH="1">
            <a:off x="2893207" y="2035959"/>
            <a:ext cx="785818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6000760" y="2285992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 flipH="1" flipV="1">
            <a:off x="4358480" y="4928404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2786050" y="3929066"/>
            <a:ext cx="1214446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96752"/>
            <a:ext cx="9144000" cy="526297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поганого люди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роблять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самі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одному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тому,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слабкі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грішні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люди взяли на себе право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карати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людей. «Мне отмщение, и Аз воздам».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Карає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Бог і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через саму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людину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3472" y="0"/>
            <a:ext cx="883504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«Мне </a:t>
            </a:r>
            <a:r>
              <a:rPr lang="uk-UA" sz="4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отмщение</a:t>
            </a:r>
            <a:r>
              <a:rPr lang="uk-UA" sz="4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uk-UA" sz="4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Аз воздам»? 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49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@&amp;dcy;&amp;ncy;&amp;iecy;&amp;vcy;&amp;ncy;&amp;icy;&amp;kcy;&amp;icy; - &amp;Fcy;&amp;ocy;&amp;ncy;&amp;ycy; &amp;dcy;&amp;lcy;&amp;yacy; 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5174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144000" cy="358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Проблемне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5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3105834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6600" b="1" dirty="0" smtClean="0"/>
              <a:t>АННА  КАРЕНІНА – ПРОПАЩА ЖІНКА ЧИ ШУКАЧКА ЩАСТЯ?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@&amp;dcy;&amp;ncy;&amp;iecy;&amp;vcy;&amp;ncy;&amp;icy;&amp;kcy;&amp;icy; - &amp;Fcy;&amp;ocy;&amp;ncy;&amp;ycy; &amp;dcy;&amp;lcy;&amp;yacy; 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7174"/>
            <a:ext cx="9144000" cy="6915174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144000" cy="857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Д/З</a:t>
            </a:r>
          </a:p>
          <a:p>
            <a:pPr marL="914400" indent="-914400">
              <a:buAutoNum type="arabicParenR"/>
            </a:pP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Моралісти: есе </a:t>
            </a:r>
            <a:r>
              <a:rPr lang="uk-UA" sz="5400" dirty="0">
                <a:latin typeface="Times New Roman" pitchFamily="18" charset="0"/>
                <a:cs typeface="Times New Roman" pitchFamily="18" charset="0"/>
              </a:rPr>
              <a:t>«Каміння, що летить в грішницю Анну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914400" indent="-914400">
              <a:buAutoNum type="arabicParenR"/>
            </a:pPr>
            <a:endParaRPr lang="ru-RU" sz="5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5400" smtClean="0">
                <a:latin typeface="Times New Roman" pitchFamily="18" charset="0"/>
                <a:cs typeface="Times New Roman" pitchFamily="18" charset="0"/>
              </a:rPr>
              <a:t>2)Психологи: дати </a:t>
            </a:r>
            <a:r>
              <a:rPr lang="uk-UA" sz="5400" dirty="0">
                <a:latin typeface="Times New Roman" pitchFamily="18" charset="0"/>
                <a:cs typeface="Times New Roman" pitchFamily="18" charset="0"/>
              </a:rPr>
              <a:t>поради Анні, щоб врятувати її.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55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105834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@&amp;dcy;&amp;ncy;&amp;iecy;&amp;vcy;&amp;ncy;&amp;icy;&amp;kcy;&amp;icy; - &amp;Fcy;&amp;ocy;&amp;ncy;&amp;ycy; &amp;dcy;&amp;lcy;&amp;yacy; 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5174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857232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Епіграф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7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7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жінка</a:t>
            </a:r>
            <a:r>
              <a:rPr lang="ru-RU" sz="7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7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uk-UA" sz="7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іт</a:t>
            </a:r>
            <a:r>
              <a:rPr lang="uk-UA" sz="7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приходить для любові</a:t>
            </a:r>
            <a:endParaRPr kumimoji="0" lang="uk-UA" sz="7200" b="1" i="0" u="none" strike="noStrike" spc="50" normalizeH="0" baseline="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na_Karenina_left_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0"/>
            <a:ext cx="7033115" cy="11440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@&amp;dcy;&amp;ncy;&amp;iecy;&amp;vcy;&amp;ncy;&amp;icy;&amp;kcy;&amp;icy; - &amp;Fcy;&amp;ocy;&amp;ncy;&amp;ycy; &amp;dcy;&amp;lcy;&amp;yacy; 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5174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857232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7200" b="1" i="0" u="none" strike="noStrike" cap="all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«Покарана коханням»</a:t>
            </a:r>
            <a:endParaRPr kumimoji="0" lang="uk-UA" sz="7200" b="1" i="0" u="none" strike="noStrike" cap="all" normalizeH="0" baseline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</a:endParaRPr>
          </a:p>
        </p:txBody>
      </p:sp>
      <p:pic>
        <p:nvPicPr>
          <p:cNvPr id="6" name="Рисунок 5" descr="461679_origin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3571876"/>
            <a:ext cx="3617500" cy="24288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Documents and Settings\Admin\Рабочий стол\відкритий урок кареніна\анна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67623" y="2443825"/>
            <a:ext cx="267611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Ми  </a:t>
            </a:r>
          </a:p>
          <a:p>
            <a:pPr algn="ctr"/>
            <a:r>
              <a:rPr lang="ru-RU" sz="5400" b="1" cap="none" spc="0" dirty="0" err="1" smtClean="0">
                <a:ln w="11430"/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повинні</a:t>
            </a:r>
            <a:endParaRPr lang="ru-RU" sz="5400" b="1" cap="none" spc="0" dirty="0">
              <a:ln w="11430"/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2398584" y="1363705"/>
            <a:ext cx="859904" cy="18492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729046" y="41957"/>
            <a:ext cx="523544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err="1">
                <a:ln w="11430"/>
                <a:latin typeface="Times New Roman" pitchFamily="18" charset="0"/>
                <a:cs typeface="Times New Roman" pitchFamily="18" charset="0"/>
              </a:rPr>
              <a:t>проаналізувати</a:t>
            </a:r>
            <a:r>
              <a:rPr lang="ru-RU" sz="4400" b="1" dirty="0">
                <a:ln w="11430"/>
                <a:latin typeface="Times New Roman" pitchFamily="18" charset="0"/>
                <a:cs typeface="Times New Roman" pitchFamily="18" charset="0"/>
              </a:rPr>
              <a:t> образ …</a:t>
            </a:r>
            <a:endParaRPr lang="ru-RU" sz="4400" b="1" cap="none" spc="0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39952" y="2548492"/>
            <a:ext cx="523544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err="1" smtClean="0">
                <a:ln w="11430"/>
                <a:latin typeface="Times New Roman" pitchFamily="18" charset="0"/>
                <a:cs typeface="Times New Roman" pitchFamily="18" charset="0"/>
              </a:rPr>
              <a:t>розкрити</a:t>
            </a:r>
            <a:r>
              <a:rPr lang="ru-RU" sz="4400" b="1" cap="none" spc="0" dirty="0" smtClean="0">
                <a:ln w="11430"/>
                <a:latin typeface="Times New Roman" pitchFamily="18" charset="0"/>
                <a:cs typeface="Times New Roman" pitchFamily="18" charset="0"/>
              </a:rPr>
              <a:t> образ…</a:t>
            </a:r>
            <a:endParaRPr lang="ru-RU" sz="4400" b="1" cap="none" spc="0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398584" y="3212976"/>
            <a:ext cx="217341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398584" y="3212976"/>
            <a:ext cx="1484016" cy="18398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3743026" y="4512081"/>
            <a:ext cx="523544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err="1">
                <a:ln w="11430"/>
                <a:latin typeface="Times New Roman" pitchFamily="18" charset="0"/>
                <a:cs typeface="Times New Roman" pitchFamily="18" charset="0"/>
              </a:rPr>
              <a:t>виховувати</a:t>
            </a:r>
            <a:r>
              <a:rPr lang="ru-RU" sz="4400" b="1" dirty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ln w="11430"/>
                <a:latin typeface="Times New Roman" pitchFamily="18" charset="0"/>
                <a:cs typeface="Times New Roman" pitchFamily="18" charset="0"/>
              </a:rPr>
              <a:t>справжні</a:t>
            </a:r>
            <a:r>
              <a:rPr lang="ru-RU" sz="4400" b="1" dirty="0">
                <a:ln w="11430"/>
                <a:latin typeface="Times New Roman" pitchFamily="18" charset="0"/>
                <a:cs typeface="Times New Roman" pitchFamily="18" charset="0"/>
              </a:rPr>
              <a:t> …</a:t>
            </a:r>
            <a:endParaRPr lang="ru-RU" sz="4400" b="1" cap="none" spc="0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87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@&amp;dcy;&amp;ncy;&amp;iecy;&amp;vcy;&amp;ncy;&amp;icy;&amp;kcy;&amp;icy; - &amp;Fcy;&amp;ocy;&amp;ncy;&amp;ycy; &amp;dcy;&amp;lcy;&amp;yacy; 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5174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144000" cy="358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Проблемне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5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3105834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6600" b="1" dirty="0" smtClean="0"/>
              <a:t>АННА  КАРЕНІНА – ПРОПАЩА ЖІНКА ЧИ ШУКАЧКА ЩАСТЯ?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Прототипи</a:t>
            </a:r>
            <a:endParaRPr lang="uk-UA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71612"/>
            <a:ext cx="4471990" cy="5286388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Марія Олександрівна </a:t>
            </a:r>
            <a:r>
              <a:rPr lang="uk-UA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Гартунг</a:t>
            </a:r>
            <a:r>
              <a:rPr lang="uk-UA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(дочка О.Пушкіна)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"Было что-то вызывающее и дерзкое в ее походке, что-то простое и смиренное в ее лице с большими черными глазами" </a:t>
            </a:r>
          </a:p>
          <a:p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Схожість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суто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зовнішня</a:t>
            </a:r>
            <a:endParaRPr lang="uk-UA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238392" y="1214422"/>
            <a:ext cx="3905608" cy="490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Прототипи</a:t>
            </a:r>
            <a:endParaRPr lang="uk-UA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71612"/>
            <a:ext cx="4257676" cy="5143536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Софія Андріївна </a:t>
            </a:r>
            <a:r>
              <a:rPr lang="uk-UA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Міллер-Бахметьєва</a:t>
            </a:r>
            <a:r>
              <a:rPr lang="uk-UA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пізніше дружина Олексія Костянтиновича Толстого (родича Л.М.), автора вірша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Средь шумного бала, случайно,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тревоге мирской суеты,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Тебя я увидел, но тайна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Твои покрывала черты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929190" y="1357298"/>
            <a:ext cx="393932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349</Words>
  <Application>Microsoft Office PowerPoint</Application>
  <PresentationFormat>Экран (4:3)</PresentationFormat>
  <Paragraphs>74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Прототипи</vt:lpstr>
      <vt:lpstr>Прототипи</vt:lpstr>
      <vt:lpstr>Прототипи</vt:lpstr>
      <vt:lpstr>Прототипи</vt:lpstr>
      <vt:lpstr>Прототипи</vt:lpstr>
      <vt:lpstr>Презентация PowerPoint</vt:lpstr>
      <vt:lpstr>Анна і Каренін</vt:lpstr>
      <vt:lpstr>Презентация PowerPoint</vt:lpstr>
      <vt:lpstr>Анна і Олексій Вронський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32</cp:revision>
  <dcterms:created xsi:type="dcterms:W3CDTF">2015-01-20T20:00:39Z</dcterms:created>
  <dcterms:modified xsi:type="dcterms:W3CDTF">2016-02-11T20:00:17Z</dcterms:modified>
</cp:coreProperties>
</file>