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2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6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2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0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6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8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6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B42E-05CB-4B3B-A661-9D8AFF2F42C7}" type="datetimeFigureOut">
              <a:rPr lang="ru-RU" smtClean="0"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6251-A2F1-4D13-BC4C-0DA3686E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802423" y="202796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8" name="Picture 4" descr="http://xallyava.ru/images/Priroda/Pervij-Sneg/2e00ccbeff55bc9adb803ea8d2f6dd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" y="0"/>
            <a:ext cx="12742625" cy="684955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697" y="2066193"/>
            <a:ext cx="9085385" cy="712177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Узгоджені </a:t>
            </a:r>
            <a:r>
              <a:rPr lang="uk-UA" sz="4800" b="1" dirty="0" smtClean="0">
                <a:solidFill>
                  <a:schemeClr val="bg1"/>
                </a:solidFill>
              </a:rPr>
              <a:t>й неузгоджені </a:t>
            </a:r>
            <a:r>
              <a:rPr lang="uk-UA" sz="4800" b="1" dirty="0" smtClean="0">
                <a:solidFill>
                  <a:schemeClr val="bg1"/>
                </a:solidFill>
              </a:rPr>
              <a:t>означення. </a:t>
            </a:r>
            <a:r>
              <a:rPr lang="uk-UA" sz="4800" b="1" dirty="0">
                <a:solidFill>
                  <a:schemeClr val="bg1"/>
                </a:solidFill>
              </a:rPr>
              <a:t>Тренувальні вправи.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79336" y="2659458"/>
            <a:ext cx="2850777" cy="10359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Тема: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285" y="-145134"/>
            <a:ext cx="2455741" cy="24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" y="4612430"/>
            <a:ext cx="2455741" cy="244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0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92"/>
            <a:ext cx="12758325" cy="6989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334"/>
          </a:xfrm>
        </p:spPr>
        <p:txBody>
          <a:bodyPr/>
          <a:lstStyle/>
          <a:p>
            <a:r>
              <a:rPr lang="uk-UA" dirty="0" smtClean="0"/>
              <a:t>                         </a:t>
            </a:r>
            <a:r>
              <a:rPr lang="uk-UA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Означення</a:t>
            </a:r>
            <a:endParaRPr lang="ru-RU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465293"/>
            <a:ext cx="4361329" cy="3711669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Узгоджене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узгоджуються з означуваним словом  у роді, числі, відмінку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465293"/>
            <a:ext cx="5060576" cy="371167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Неузгоджене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виражаються іменниками, </a:t>
            </a:r>
            <a:r>
              <a:rPr lang="uk-UA" dirty="0" smtClean="0">
                <a:solidFill>
                  <a:schemeClr val="bg1"/>
                </a:solidFill>
              </a:rPr>
              <a:t>особовими </a:t>
            </a:r>
            <a:r>
              <a:rPr lang="uk-UA" dirty="0" smtClean="0">
                <a:solidFill>
                  <a:schemeClr val="bg1"/>
                </a:solidFill>
              </a:rPr>
              <a:t>займенниками, прислівниками, інфінітивами, сполученням слів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712260" y="1102658"/>
            <a:ext cx="797858" cy="80941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043583" y="1102658"/>
            <a:ext cx="797858" cy="80941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58" y="-86640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07" y="4980660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247" y="5527114"/>
            <a:ext cx="1500094" cy="1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30"/>
            <a:ext cx="15770467" cy="68917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08538"/>
            <a:ext cx="10515600" cy="85271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Мовознавче дослідження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689412"/>
            <a:ext cx="10515600" cy="2736195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Запишіть подані словосполучення, замінивши в них узгоджені означення на неузгоджені й </a:t>
            </a:r>
            <a:r>
              <a:rPr lang="uk-UA" b="1" dirty="0" smtClean="0">
                <a:solidFill>
                  <a:schemeClr val="bg1"/>
                </a:solidFill>
              </a:rPr>
              <a:t>навпаки.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bg1"/>
                </a:solidFill>
              </a:rPr>
              <a:t>Вулиці села, подруга по школі, лісові квіти, братова книга, людська пам`ять, ваза з кришталю, осінній день, лісові квіти, сік з винограду, вода з моря, ключ журавлів, сонячне проміння.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209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66" y="-184468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166" y="-32068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78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92"/>
            <a:ext cx="12758325" cy="6989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93116"/>
            <a:ext cx="10515600" cy="75210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Творча лабораторія </a:t>
            </a:r>
            <a:endParaRPr lang="ru-RU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077832"/>
            <a:ext cx="10515600" cy="3443165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Складіть і запишіть речення, використавши подані слова й сполучення слів у ролі неузгоджених </a:t>
            </a:r>
            <a:r>
              <a:rPr lang="uk-UA" b="1" dirty="0" smtClean="0">
                <a:solidFill>
                  <a:schemeClr val="bg1"/>
                </a:solidFill>
              </a:rPr>
              <a:t>означень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1 пара – з металу;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2 пара – у три поверхи;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3 пара – в клітинку;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4 пара – середніх </a:t>
            </a:r>
            <a:r>
              <a:rPr lang="uk-UA" dirty="0" smtClean="0">
                <a:solidFill>
                  <a:schemeClr val="bg1"/>
                </a:solidFill>
              </a:rPr>
              <a:t>років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209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33" y="-26549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0"/>
            <a:ext cx="12758324" cy="684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73309"/>
            <a:ext cx="10515600" cy="1033462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Розподільний диктант</a:t>
            </a:r>
            <a:endParaRPr lang="ru-RU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031023"/>
            <a:ext cx="10515600" cy="4058627"/>
          </a:xfrm>
        </p:spPr>
        <p:txBody>
          <a:bodyPr/>
          <a:lstStyle/>
          <a:p>
            <a:r>
              <a:rPr lang="uk-UA" b="1" dirty="0" err="1">
                <a:solidFill>
                  <a:schemeClr val="bg1"/>
                </a:solidFill>
              </a:rPr>
              <a:t>Випишіть</a:t>
            </a:r>
            <a:r>
              <a:rPr lang="uk-UA" b="1" dirty="0">
                <a:solidFill>
                  <a:schemeClr val="bg1"/>
                </a:solidFill>
              </a:rPr>
              <a:t> словосполучення підряд у дві колонки залежно від того, яке в них означення: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хлопець </a:t>
            </a:r>
            <a:r>
              <a:rPr lang="uk-UA" dirty="0">
                <a:solidFill>
                  <a:schemeClr val="bg1"/>
                </a:solidFill>
              </a:rPr>
              <a:t>в окулярах, інший випадок, марна спроба, тюк завбільшки з копицю, згаслий звук, гостра потреба, книжна істина, колишня пригода, пропаща справа, одяг захисного кольору, щира правда, усякі бувальщини, видовище не з приємних, сніг з дощем, статечна поведінка, рука товариша, густий туман.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Ключ</a:t>
            </a:r>
            <a:r>
              <a:rPr lang="uk-UA" dirty="0">
                <a:solidFill>
                  <a:schemeClr val="bg1"/>
                </a:solidFill>
              </a:rPr>
              <a:t>: </a:t>
            </a:r>
            <a:r>
              <a:rPr lang="uk-UA" b="1" dirty="0">
                <a:solidFill>
                  <a:schemeClr val="bg1"/>
                </a:solidFill>
              </a:rPr>
              <a:t>у кожному словосполученні підкресліть другу від початку букву. З цих букв прочитаєте початок вислову давньогрецького байкаря Езопа</a:t>
            </a:r>
            <a:r>
              <a:rPr lang="uk-UA" b="1" dirty="0" smtClean="0">
                <a:solidFill>
                  <a:schemeClr val="bg1"/>
                </a:solidFill>
              </a:rPr>
              <a:t>: </a:t>
            </a:r>
            <a:r>
              <a:rPr lang="uk-UA" b="1" dirty="0" smtClean="0">
                <a:solidFill>
                  <a:srgbClr val="FF0000"/>
                </a:solidFill>
              </a:rPr>
              <a:t>« </a:t>
            </a:r>
            <a:r>
              <a:rPr lang="uk-UA" b="1" dirty="0">
                <a:solidFill>
                  <a:srgbClr val="FF0000"/>
                </a:solidFill>
              </a:rPr>
              <a:t>… </a:t>
            </a:r>
            <a:r>
              <a:rPr lang="uk-UA" b="1" dirty="0" smtClean="0">
                <a:solidFill>
                  <a:srgbClr val="FF0000"/>
                </a:solidFill>
              </a:rPr>
              <a:t>ніхто</a:t>
            </a:r>
            <a:r>
              <a:rPr lang="uk-UA" b="1" dirty="0">
                <a:solidFill>
                  <a:srgbClr val="FF0000"/>
                </a:solidFill>
              </a:rPr>
              <a:t>, крім неї самої , не звертає уваги».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2209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766" y="-158515"/>
            <a:ext cx="1955367" cy="19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0"/>
            <a:ext cx="12758324" cy="6849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Перевір</a:t>
            </a:r>
            <a:r>
              <a:rPr lang="uk-UA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себе</a:t>
            </a:r>
            <a:endParaRPr lang="ru-RU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441938"/>
            <a:ext cx="5157787" cy="60543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Узгоджене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7" y="2314459"/>
            <a:ext cx="5157787" cy="404413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uk-UA" dirty="0" smtClean="0">
                <a:solidFill>
                  <a:srgbClr val="FF0000"/>
                </a:solidFill>
              </a:rPr>
              <a:t>н</a:t>
            </a:r>
            <a:r>
              <a:rPr lang="uk-UA" dirty="0" smtClean="0">
                <a:solidFill>
                  <a:schemeClr val="bg1"/>
                </a:solidFill>
              </a:rPr>
              <a:t>ший випадок,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</a:t>
            </a:r>
            <a:r>
              <a:rPr lang="uk-UA" dirty="0" smtClean="0">
                <a:solidFill>
                  <a:srgbClr val="FF0000"/>
                </a:solidFill>
              </a:rPr>
              <a:t>а</a:t>
            </a:r>
            <a:r>
              <a:rPr lang="uk-UA" dirty="0" smtClean="0">
                <a:solidFill>
                  <a:schemeClr val="bg1"/>
                </a:solidFill>
              </a:rPr>
              <a:t>рна спроба,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</a:t>
            </a:r>
            <a:r>
              <a:rPr lang="uk-UA" dirty="0" smtClean="0">
                <a:solidFill>
                  <a:srgbClr val="FF0000"/>
                </a:solidFill>
              </a:rPr>
              <a:t>г</a:t>
            </a:r>
            <a:r>
              <a:rPr lang="uk-UA" dirty="0" smtClean="0">
                <a:solidFill>
                  <a:schemeClr val="bg1"/>
                </a:solidFill>
              </a:rPr>
              <a:t>аслий звук,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г</a:t>
            </a:r>
            <a:r>
              <a:rPr lang="uk-UA" dirty="0" smtClean="0">
                <a:solidFill>
                  <a:srgbClr val="FF0000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стра потреба,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</a:t>
            </a:r>
            <a:r>
              <a:rPr lang="uk-UA" dirty="0" smtClean="0">
                <a:solidFill>
                  <a:srgbClr val="FF0000"/>
                </a:solidFill>
              </a:rPr>
              <a:t>н</a:t>
            </a:r>
            <a:r>
              <a:rPr lang="uk-UA" dirty="0" smtClean="0">
                <a:solidFill>
                  <a:schemeClr val="bg1"/>
                </a:solidFill>
              </a:rPr>
              <a:t>ижна істина,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к</a:t>
            </a:r>
            <a:r>
              <a:rPr lang="uk-UA" dirty="0" smtClean="0">
                <a:solidFill>
                  <a:srgbClr val="FF0000"/>
                </a:solidFill>
              </a:rPr>
              <a:t>о</a:t>
            </a:r>
            <a:r>
              <a:rPr lang="uk-UA" dirty="0" smtClean="0">
                <a:solidFill>
                  <a:schemeClr val="bg1"/>
                </a:solidFill>
              </a:rPr>
              <a:t>лишня пригода,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rgbClr val="FF0000"/>
                </a:solidFill>
              </a:rPr>
              <a:t>р</a:t>
            </a:r>
            <a:r>
              <a:rPr lang="uk-UA" dirty="0" smtClean="0">
                <a:solidFill>
                  <a:schemeClr val="bg1"/>
                </a:solidFill>
              </a:rPr>
              <a:t>опаща справа,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щ</a:t>
            </a:r>
            <a:r>
              <a:rPr lang="uk-UA" dirty="0" smtClean="0">
                <a:solidFill>
                  <a:srgbClr val="FF0000"/>
                </a:solidFill>
              </a:rPr>
              <a:t>и</a:t>
            </a:r>
            <a:r>
              <a:rPr lang="uk-UA" dirty="0" smtClean="0">
                <a:solidFill>
                  <a:schemeClr val="bg1"/>
                </a:solidFill>
              </a:rPr>
              <a:t>ра правда,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</a:t>
            </a:r>
            <a:r>
              <a:rPr lang="uk-UA" dirty="0" smtClean="0">
                <a:solidFill>
                  <a:srgbClr val="FF0000"/>
                </a:solidFill>
              </a:rPr>
              <a:t>с</a:t>
            </a:r>
            <a:r>
              <a:rPr lang="uk-UA" dirty="0" smtClean="0">
                <a:solidFill>
                  <a:schemeClr val="bg1"/>
                </a:solidFill>
              </a:rPr>
              <a:t>які бувальщини,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uk-UA" dirty="0" smtClean="0">
                <a:solidFill>
                  <a:srgbClr val="FF0000"/>
                </a:solidFill>
              </a:rPr>
              <a:t>т</a:t>
            </a:r>
            <a:r>
              <a:rPr lang="uk-UA" dirty="0" smtClean="0">
                <a:solidFill>
                  <a:schemeClr val="bg1"/>
                </a:solidFill>
              </a:rPr>
              <a:t>атечна поведінка,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г</a:t>
            </a:r>
            <a:r>
              <a:rPr lang="uk-UA" dirty="0" smtClean="0">
                <a:solidFill>
                  <a:srgbClr val="FF0000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стий туман</a:t>
            </a:r>
          </a:p>
          <a:p>
            <a:endParaRPr lang="uk-UA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6621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Неузгоджене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314460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</a:t>
            </a:r>
            <a:r>
              <a:rPr lang="uk-UA" dirty="0" smtClean="0">
                <a:solidFill>
                  <a:srgbClr val="FF0000"/>
                </a:solidFill>
              </a:rPr>
              <a:t>л</a:t>
            </a:r>
            <a:r>
              <a:rPr lang="uk-UA" dirty="0" smtClean="0">
                <a:solidFill>
                  <a:schemeClr val="bg1"/>
                </a:solidFill>
              </a:rPr>
              <a:t>опець в окулярах,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т</a:t>
            </a:r>
            <a:r>
              <a:rPr lang="uk-UA" dirty="0" smtClean="0">
                <a:solidFill>
                  <a:srgbClr val="FF0000"/>
                </a:solidFill>
              </a:rPr>
              <a:t>ю</a:t>
            </a:r>
            <a:r>
              <a:rPr lang="uk-UA" dirty="0" smtClean="0">
                <a:solidFill>
                  <a:schemeClr val="bg1"/>
                </a:solidFill>
              </a:rPr>
              <a:t>к завбільшки з копицю,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</a:t>
            </a:r>
            <a:r>
              <a:rPr lang="uk-UA" dirty="0" smtClean="0">
                <a:solidFill>
                  <a:srgbClr val="FF0000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яг захисного кольору,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</a:t>
            </a:r>
            <a:r>
              <a:rPr lang="uk-UA" dirty="0" smtClean="0">
                <a:solidFill>
                  <a:srgbClr val="FF0000"/>
                </a:solidFill>
              </a:rPr>
              <a:t>и</a:t>
            </a:r>
            <a:r>
              <a:rPr lang="uk-UA" dirty="0" smtClean="0">
                <a:solidFill>
                  <a:schemeClr val="bg1"/>
                </a:solidFill>
              </a:rPr>
              <a:t>довище не з приємних,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</a:t>
            </a:r>
            <a:r>
              <a:rPr lang="uk-UA" dirty="0" smtClean="0">
                <a:solidFill>
                  <a:srgbClr val="FF0000"/>
                </a:solidFill>
              </a:rPr>
              <a:t>н</a:t>
            </a:r>
            <a:r>
              <a:rPr lang="uk-UA" dirty="0" smtClean="0">
                <a:solidFill>
                  <a:schemeClr val="bg1"/>
                </a:solidFill>
              </a:rPr>
              <a:t>іг з дощем,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</a:t>
            </a:r>
            <a:r>
              <a:rPr lang="uk-UA" dirty="0" smtClean="0">
                <a:solidFill>
                  <a:srgbClr val="FF0000"/>
                </a:solidFill>
              </a:rPr>
              <a:t>у</a:t>
            </a:r>
            <a:r>
              <a:rPr lang="uk-UA" dirty="0" smtClean="0">
                <a:solidFill>
                  <a:schemeClr val="bg1"/>
                </a:solidFill>
              </a:rPr>
              <a:t>ка </a:t>
            </a:r>
            <a:r>
              <a:rPr lang="uk-UA" dirty="0" smtClean="0">
                <a:solidFill>
                  <a:schemeClr val="bg1"/>
                </a:solidFill>
              </a:rPr>
              <a:t>товариша</a:t>
            </a:r>
          </a:p>
          <a:p>
            <a:r>
              <a:rPr lang="uk-UA" b="1" dirty="0" smtClean="0"/>
              <a:t>Езоп сказав: «На гонористу людину ніхто, крім неї самої, не звертає уваги»</a:t>
            </a:r>
            <a:endParaRPr lang="ru-RU" b="1" dirty="0"/>
          </a:p>
        </p:txBody>
      </p:sp>
      <p:pic>
        <p:nvPicPr>
          <p:cNvPr id="9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86" y="5543537"/>
            <a:ext cx="1500094" cy="1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588" y="-23167"/>
            <a:ext cx="1500094" cy="1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«Дерево </a:t>
            </a:r>
            <a:r>
              <a:rPr lang="ru-RU" b="1" dirty="0" err="1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Знань</a:t>
            </a:r>
            <a:r>
              <a:rPr lang="ru-RU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»</a:t>
            </a:r>
            <a:endParaRPr lang="ru-RU" b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3200" b="1" dirty="0">
                <a:solidFill>
                  <a:schemeClr val="bg1"/>
                </a:solidFill>
              </a:rPr>
              <a:t>На </a:t>
            </a:r>
            <a:r>
              <a:rPr lang="uk-UA" sz="3200" b="1" dirty="0" err="1">
                <a:solidFill>
                  <a:schemeClr val="bg1"/>
                </a:solidFill>
              </a:rPr>
              <a:t>уроці</a:t>
            </a:r>
            <a:r>
              <a:rPr lang="uk-UA" sz="3200" b="1" dirty="0">
                <a:solidFill>
                  <a:schemeClr val="bg1"/>
                </a:solidFill>
              </a:rPr>
              <a:t> я зрозумів…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Я знаю…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Я вмію</a:t>
            </a:r>
            <a:r>
              <a:rPr lang="uk-UA" sz="3200" b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Я вважаю…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www.prodlenka.org/images/2015/mir_znani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9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0834"/>
            <a:ext cx="1500094" cy="1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playcast.ru/uploads/2014/11/29/1085188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753" y="-126145"/>
            <a:ext cx="1500094" cy="14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9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624" y="0"/>
            <a:ext cx="14779739" cy="216359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37013" y="220199"/>
            <a:ext cx="10363200" cy="88992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Домашнє завдання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55539"/>
            <a:ext cx="7897905" cy="272264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1. Повторити §10.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2. Написати </a:t>
            </a:r>
            <a:r>
              <a:rPr lang="uk-UA" b="1" dirty="0">
                <a:solidFill>
                  <a:schemeClr val="bg1"/>
                </a:solidFill>
              </a:rPr>
              <a:t>твір-мініатюру «Зимовий ранок</a:t>
            </a:r>
            <a:r>
              <a:rPr lang="uk-UA" b="1" dirty="0" smtClean="0">
                <a:solidFill>
                  <a:schemeClr val="bg1"/>
                </a:solidFill>
              </a:rPr>
              <a:t>»,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    використовуючи </a:t>
            </a:r>
            <a:r>
              <a:rPr lang="uk-UA" b="1" dirty="0">
                <a:solidFill>
                  <a:schemeClr val="bg1"/>
                </a:solidFill>
              </a:rPr>
              <a:t>узгоджені </a:t>
            </a:r>
            <a:r>
              <a:rPr lang="uk-UA" b="1" dirty="0" smtClean="0">
                <a:solidFill>
                  <a:schemeClr val="bg1"/>
                </a:solidFill>
              </a:rPr>
              <a:t>й </a:t>
            </a:r>
            <a:r>
              <a:rPr lang="uk-UA" b="1" dirty="0">
                <a:solidFill>
                  <a:schemeClr val="bg1"/>
                </a:solidFill>
              </a:rPr>
              <a:t>неузгоджені </a:t>
            </a:r>
            <a:r>
              <a:rPr lang="uk-UA" b="1" dirty="0" smtClean="0">
                <a:solidFill>
                  <a:schemeClr val="bg1"/>
                </a:solidFill>
              </a:rPr>
              <a:t>означення.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3. Виконати вправу 75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4" name="Picture 2" descr="https://im3-tub-ua.yandex.net/i?id=8edc7f5b2b9e564040eb4aea02108e86&amp;n=33&amp;h=255&amp;w=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69" y="839553"/>
            <a:ext cx="4246753" cy="53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368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Тема Office</vt:lpstr>
      <vt:lpstr>Презентация PowerPoint</vt:lpstr>
      <vt:lpstr>Тема:       </vt:lpstr>
      <vt:lpstr>                         Означення</vt:lpstr>
      <vt:lpstr>Мовознавче дослідження</vt:lpstr>
      <vt:lpstr>Творча лабораторія </vt:lpstr>
      <vt:lpstr>Розподільний диктант</vt:lpstr>
      <vt:lpstr>Перевір себе</vt:lpstr>
      <vt:lpstr>              «Дерево Знань»</vt:lpstr>
      <vt:lpstr>                   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филоненкопк</cp:lastModifiedBy>
  <cp:revision>19</cp:revision>
  <dcterms:created xsi:type="dcterms:W3CDTF">2016-11-26T15:42:29Z</dcterms:created>
  <dcterms:modified xsi:type="dcterms:W3CDTF">2016-11-30T17:39:03Z</dcterms:modified>
</cp:coreProperties>
</file>