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0" r:id="rId2"/>
    <p:sldId id="322" r:id="rId3"/>
    <p:sldId id="256" r:id="rId4"/>
    <p:sldId id="282" r:id="rId5"/>
    <p:sldId id="313" r:id="rId6"/>
    <p:sldId id="300" r:id="rId7"/>
    <p:sldId id="299" r:id="rId8"/>
    <p:sldId id="301" r:id="rId9"/>
    <p:sldId id="302" r:id="rId10"/>
    <p:sldId id="303" r:id="rId11"/>
    <p:sldId id="306" r:id="rId12"/>
    <p:sldId id="305" r:id="rId13"/>
    <p:sldId id="307" r:id="rId14"/>
    <p:sldId id="308" r:id="rId15"/>
    <p:sldId id="309" r:id="rId16"/>
    <p:sldId id="323" r:id="rId17"/>
    <p:sldId id="324" r:id="rId18"/>
    <p:sldId id="325" r:id="rId19"/>
    <p:sldId id="326" r:id="rId20"/>
    <p:sldId id="327" r:id="rId21"/>
    <p:sldId id="343" r:id="rId22"/>
    <p:sldId id="329" r:id="rId23"/>
    <p:sldId id="344" r:id="rId24"/>
    <p:sldId id="285" r:id="rId25"/>
    <p:sldId id="257" r:id="rId26"/>
    <p:sldId id="258" r:id="rId27"/>
    <p:sldId id="259" r:id="rId28"/>
    <p:sldId id="280" r:id="rId29"/>
    <p:sldId id="260" r:id="rId30"/>
    <p:sldId id="261" r:id="rId31"/>
    <p:sldId id="262" r:id="rId32"/>
    <p:sldId id="263" r:id="rId33"/>
    <p:sldId id="345" r:id="rId34"/>
    <p:sldId id="331" r:id="rId35"/>
    <p:sldId id="332" r:id="rId36"/>
    <p:sldId id="315" r:id="rId37"/>
    <p:sldId id="286" r:id="rId38"/>
    <p:sldId id="287" r:id="rId39"/>
    <p:sldId id="288" r:id="rId40"/>
    <p:sldId id="290" r:id="rId41"/>
    <p:sldId id="291" r:id="rId42"/>
    <p:sldId id="292" r:id="rId43"/>
    <p:sldId id="294" r:id="rId44"/>
    <p:sldId id="295" r:id="rId45"/>
    <p:sldId id="293" r:id="rId46"/>
    <p:sldId id="296" r:id="rId47"/>
    <p:sldId id="298" r:id="rId48"/>
    <p:sldId id="297" r:id="rId49"/>
    <p:sldId id="346" r:id="rId50"/>
    <p:sldId id="349" r:id="rId51"/>
    <p:sldId id="348" r:id="rId52"/>
    <p:sldId id="317" r:id="rId53"/>
    <p:sldId id="347" r:id="rId54"/>
    <p:sldId id="342" r:id="rId55"/>
    <p:sldId id="353" r:id="rId56"/>
    <p:sldId id="352" r:id="rId57"/>
    <p:sldId id="350" r:id="rId58"/>
    <p:sldId id="351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629" autoAdjust="0"/>
  </p:normalViewPr>
  <p:slideViewPr>
    <p:cSldViewPr>
      <p:cViewPr varScale="1">
        <p:scale>
          <a:sx n="109" d="100"/>
          <a:sy n="109" d="100"/>
        </p:scale>
        <p:origin x="-166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76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94F3E82-ADC7-4B90-97E6-AAD49A1428FE}" type="datetimeFigureOut">
              <a:rPr lang="ru-RU" smtClean="0"/>
              <a:pPr/>
              <a:t>20.12.2016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55AF570-08E5-48A8-BDD7-C148CFB44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18.gif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&#1060;&#1110;&#1079;&#1082;&#1091;&#1083;&#1100;&#1090;&#1093;&#1074;&#1080;&#1083;&#1080;&#1085;&#1082;&#1072;%20&#1056;&#1072;&#1081;&#1076;&#1091;&#1075;&#1072;.mp4" TargetMode="Externa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hyperlink" Target="http://svitppt.com.ua/zarubizhna-literatura/sharl-perroperrault-carles-.html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8465" y="2276872"/>
            <a:ext cx="8307082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images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429000"/>
            <a:ext cx="2171700" cy="28956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707704" y="620688"/>
            <a:ext cx="7763664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Урок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позакласного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читання</a:t>
            </a:r>
            <a:endParaRPr lang="ru-RU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«Із скарбниці казок світу»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3717032"/>
            <a:ext cx="591059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«Червона Шапочка»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,</a:t>
            </a:r>
          </a:p>
          <a:p>
            <a:pPr algn="ctr"/>
            <a:r>
              <a:rPr lang="uk-UA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«Попелюшка»,</a:t>
            </a:r>
          </a:p>
          <a:p>
            <a:pPr algn="ctr"/>
            <a:r>
              <a:rPr lang="uk-UA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«Кіт у чоботях»</a:t>
            </a:r>
            <a:endParaRPr lang="uk-UA" sz="4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249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TheGrandDauphinFamily-1687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" y="1020"/>
            <a:ext cx="9064927" cy="6856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1661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413" y="476250"/>
            <a:ext cx="6491287" cy="102711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uk-UA" altLang="ru-RU" b="1" dirty="0" smtClean="0"/>
              <a:t>Мудре рішення</a:t>
            </a:r>
            <a:endParaRPr lang="ru-RU" altLang="ru-RU" b="1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284663" y="1981200"/>
            <a:ext cx="4679950" cy="4616450"/>
          </a:xfrm>
        </p:spPr>
        <p:txBody>
          <a:bodyPr/>
          <a:lstStyle/>
          <a:p>
            <a:pPr marL="45720" indent="0" algn="ctr" eaLnBrk="1" hangingPunct="1">
              <a:buNone/>
            </a:pPr>
            <a:r>
              <a:rPr lang="ru-RU" altLang="ru-RU" dirty="0" smtClean="0"/>
              <a:t>Шарль сам </a:t>
            </a:r>
            <a:r>
              <a:rPr lang="ru-RU" altLang="ru-RU" dirty="0" err="1" smtClean="0"/>
              <a:t>зайнявся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їхнім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вихованням</a:t>
            </a:r>
            <a:r>
              <a:rPr lang="ru-RU" altLang="ru-RU" dirty="0" smtClean="0"/>
              <a:t> та </a:t>
            </a:r>
            <a:r>
              <a:rPr lang="ru-RU" altLang="ru-RU" dirty="0" err="1" smtClean="0"/>
              <a:t>освітою</a:t>
            </a:r>
            <a:r>
              <a:rPr lang="ru-RU" altLang="ru-RU" dirty="0" smtClean="0"/>
              <a:t>. У </a:t>
            </a:r>
            <a:r>
              <a:rPr lang="ru-RU" altLang="ru-RU" dirty="0" err="1" smtClean="0"/>
              <a:t>свої</a:t>
            </a:r>
            <a:r>
              <a:rPr lang="ru-RU" altLang="ru-RU" dirty="0" smtClean="0"/>
              <a:t> 67 </a:t>
            </a:r>
            <a:r>
              <a:rPr lang="ru-RU" altLang="ru-RU" dirty="0" err="1" smtClean="0"/>
              <a:t>вирішив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написати</a:t>
            </a:r>
            <a:r>
              <a:rPr lang="ru-RU" altLang="ru-RU" dirty="0" smtClean="0"/>
              <a:t> для них </a:t>
            </a:r>
            <a:r>
              <a:rPr lang="ru-RU" altLang="ru-RU" dirty="0" err="1" smtClean="0"/>
              <a:t>декілька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казок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із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моральними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повчаннями</a:t>
            </a:r>
            <a:r>
              <a:rPr lang="ru-RU" altLang="ru-RU" dirty="0" smtClean="0"/>
              <a:t>. </a:t>
            </a:r>
          </a:p>
        </p:txBody>
      </p:sp>
      <p:pic>
        <p:nvPicPr>
          <p:cNvPr id="21508" name="Picture 4" descr="bb38d12f759e6d142b95ec6f9b8_pre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95" y="31999"/>
            <a:ext cx="2049463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190-1_140x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7786" b="4459"/>
          <a:stretch>
            <a:fillRect/>
          </a:stretch>
        </p:blipFill>
        <p:spPr bwMode="auto">
          <a:xfrm>
            <a:off x="0" y="2492896"/>
            <a:ext cx="4139952" cy="429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34420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17157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uk-UA" altLang="ru-RU" b="1" dirty="0" smtClean="0"/>
              <a:t>Перші публікації</a:t>
            </a:r>
            <a:endParaRPr lang="ru-RU" altLang="ru-RU" b="1" dirty="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179388" y="1700213"/>
            <a:ext cx="7416800" cy="1592262"/>
          </a:xfrm>
        </p:spPr>
        <p:txBody>
          <a:bodyPr/>
          <a:lstStyle/>
          <a:p>
            <a:pPr marL="45720" indent="0" algn="ctr" eaLnBrk="1" hangingPunct="1">
              <a:buNone/>
            </a:pPr>
            <a:r>
              <a:rPr lang="ru-RU" altLang="ru-RU" dirty="0" smtClean="0"/>
              <a:t>Першими </a:t>
            </a:r>
            <a:r>
              <a:rPr lang="ru-RU" altLang="ru-RU" dirty="0" err="1" smtClean="0"/>
              <a:t>він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опублікував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казки</a:t>
            </a:r>
            <a:r>
              <a:rPr lang="ru-RU" altLang="ru-RU" dirty="0" smtClean="0"/>
              <a:t> ”</a:t>
            </a:r>
            <a:r>
              <a:rPr lang="ru-RU" altLang="ru-RU" dirty="0" err="1" smtClean="0"/>
              <a:t>Грізельда</a:t>
            </a:r>
            <a:r>
              <a:rPr lang="ru-RU" altLang="ru-RU" dirty="0" smtClean="0"/>
              <a:t>”, ”</a:t>
            </a:r>
            <a:r>
              <a:rPr lang="ru-RU" altLang="ru-RU" dirty="0" err="1" smtClean="0"/>
              <a:t>Кумедні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бажання</a:t>
            </a:r>
            <a:r>
              <a:rPr lang="ru-RU" altLang="ru-RU" dirty="0" smtClean="0"/>
              <a:t>” та ”</a:t>
            </a:r>
            <a:r>
              <a:rPr lang="ru-RU" altLang="ru-RU" dirty="0" err="1" smtClean="0"/>
              <a:t>Осляча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шкіра</a:t>
            </a:r>
            <a:r>
              <a:rPr lang="ru-RU" altLang="ru-RU" dirty="0" smtClean="0"/>
              <a:t>” – у 1691 р. </a:t>
            </a:r>
          </a:p>
        </p:txBody>
      </p:sp>
      <p:pic>
        <p:nvPicPr>
          <p:cNvPr id="22533" name="Picture 5" descr="cov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40717">
            <a:off x="7524750" y="1916113"/>
            <a:ext cx="1319213" cy="177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P102039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716338"/>
            <a:ext cx="3384550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P102039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25" t="8162" r="2539" b="6413"/>
          <a:stretch>
            <a:fillRect/>
          </a:stretch>
        </p:blipFill>
        <p:spPr bwMode="auto">
          <a:xfrm rot="-325052">
            <a:off x="236538" y="3275013"/>
            <a:ext cx="2444750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1" descr="46069940118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657" t="6818" r="7095" b="9073"/>
          <a:stretch>
            <a:fillRect/>
          </a:stretch>
        </p:blipFill>
        <p:spPr bwMode="auto">
          <a:xfrm rot="348771">
            <a:off x="6580188" y="3649663"/>
            <a:ext cx="197326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5877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724810" y="188640"/>
            <a:ext cx="6119813" cy="1171575"/>
          </a:xfrm>
        </p:spPr>
        <p:txBody>
          <a:bodyPr>
            <a:normAutofit fontScale="90000"/>
          </a:bodyPr>
          <a:lstStyle/>
          <a:p>
            <a:pPr marL="0" indent="0" algn="ctr" eaLnBrk="1" hangingPunct="1">
              <a:buNone/>
            </a:pPr>
            <a:r>
              <a:rPr lang="uk-UA" altLang="ru-RU" b="1" dirty="0" smtClean="0"/>
              <a:t>Казки в прозі</a:t>
            </a:r>
            <a:br>
              <a:rPr lang="uk-UA" altLang="ru-RU" b="1" dirty="0" smtClean="0"/>
            </a:br>
            <a:r>
              <a:rPr lang="ru-RU" altLang="ru-RU" sz="3100" b="1" i="1" dirty="0" smtClean="0">
                <a:solidFill>
                  <a:srgbClr val="0066FF"/>
                </a:solidFill>
              </a:rPr>
              <a:t>«Казки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моєї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матінки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Гуски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,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або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Історії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та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оповідки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минулих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часів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з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повчальними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 </a:t>
            </a:r>
            <a:r>
              <a:rPr lang="ru-RU" altLang="ru-RU" sz="3100" b="1" i="1" dirty="0" err="1" smtClean="0">
                <a:solidFill>
                  <a:srgbClr val="0066FF"/>
                </a:solidFill>
              </a:rPr>
              <a:t>висновками</a:t>
            </a:r>
            <a:r>
              <a:rPr lang="ru-RU" altLang="ru-RU" sz="3100" b="1" i="1" dirty="0" smtClean="0">
                <a:solidFill>
                  <a:srgbClr val="0066FF"/>
                </a:solidFill>
              </a:rPr>
              <a:t>»</a:t>
            </a:r>
            <a:endParaRPr lang="ru-RU" altLang="ru-RU" sz="3100" b="1" dirty="0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663575" y="2397125"/>
            <a:ext cx="8229600" cy="2232025"/>
          </a:xfrm>
        </p:spPr>
        <p:txBody>
          <a:bodyPr/>
          <a:lstStyle/>
          <a:p>
            <a:pPr marL="45720" indent="0" algn="ctr" eaLnBrk="1" hangingPunct="1">
              <a:lnSpc>
                <a:spcPct val="90000"/>
              </a:lnSpc>
              <a:buNone/>
            </a:pPr>
            <a:r>
              <a:rPr lang="ru-RU" altLang="ru-RU" sz="2800" dirty="0" smtClean="0"/>
              <a:t>До </a:t>
            </a:r>
            <a:r>
              <a:rPr lang="ru-RU" altLang="ru-RU" sz="2800" dirty="0" err="1" smtClean="0"/>
              <a:t>збірки</a:t>
            </a:r>
            <a:r>
              <a:rPr lang="ru-RU" altLang="ru-RU" sz="2800" dirty="0" smtClean="0"/>
              <a:t> </a:t>
            </a:r>
            <a:r>
              <a:rPr lang="ru-RU" altLang="ru-RU" sz="2800" dirty="0" err="1" smtClean="0"/>
              <a:t>увійшли</a:t>
            </a:r>
            <a:r>
              <a:rPr lang="ru-RU" altLang="ru-RU" sz="2800" dirty="0" smtClean="0"/>
              <a:t> </a:t>
            </a:r>
            <a:r>
              <a:rPr lang="ru-RU" altLang="ru-RU" sz="2800" dirty="0" err="1" smtClean="0"/>
              <a:t>казки</a:t>
            </a:r>
            <a:r>
              <a:rPr lang="ru-RU" altLang="ru-RU" sz="2800" dirty="0" smtClean="0"/>
              <a:t> в </a:t>
            </a:r>
            <a:r>
              <a:rPr lang="ru-RU" altLang="ru-RU" sz="2800" dirty="0" err="1" smtClean="0"/>
              <a:t>прозі</a:t>
            </a:r>
            <a:r>
              <a:rPr lang="ru-RU" altLang="ru-RU" sz="2800" dirty="0" smtClean="0"/>
              <a:t>: «</a:t>
            </a:r>
            <a:r>
              <a:rPr lang="ru-RU" altLang="ru-RU" sz="2800" dirty="0" err="1" smtClean="0"/>
              <a:t>Спляча</a:t>
            </a:r>
            <a:r>
              <a:rPr lang="ru-RU" altLang="ru-RU" sz="2800" dirty="0" smtClean="0"/>
              <a:t> </a:t>
            </a:r>
            <a:r>
              <a:rPr lang="ru-RU" altLang="ru-RU" sz="2800" dirty="0" err="1" smtClean="0"/>
              <a:t>красуня</a:t>
            </a:r>
            <a:r>
              <a:rPr lang="ru-RU" altLang="ru-RU" sz="2800" dirty="0" smtClean="0"/>
              <a:t>», «</a:t>
            </a:r>
            <a:r>
              <a:rPr lang="ru-RU" altLang="ru-RU" sz="2800" dirty="0" err="1" smtClean="0"/>
              <a:t>Червона</a:t>
            </a:r>
            <a:r>
              <a:rPr lang="ru-RU" altLang="ru-RU" sz="2800" dirty="0" smtClean="0"/>
              <a:t> Шапочка», «Синя Борода», «</a:t>
            </a:r>
            <a:r>
              <a:rPr lang="ru-RU" altLang="ru-RU" sz="2800" dirty="0" err="1" smtClean="0"/>
              <a:t>Кіт</a:t>
            </a:r>
            <a:r>
              <a:rPr lang="ru-RU" altLang="ru-RU" sz="2800" dirty="0" smtClean="0"/>
              <a:t> у </a:t>
            </a:r>
            <a:r>
              <a:rPr lang="ru-RU" altLang="ru-RU" sz="2800" dirty="0" err="1" smtClean="0"/>
              <a:t>чоботях</a:t>
            </a:r>
            <a:r>
              <a:rPr lang="ru-RU" altLang="ru-RU" sz="2800" dirty="0" smtClean="0"/>
              <a:t>», «</a:t>
            </a:r>
            <a:r>
              <a:rPr lang="ru-RU" altLang="ru-RU" sz="2800" dirty="0" err="1" smtClean="0"/>
              <a:t>Феї</a:t>
            </a:r>
            <a:r>
              <a:rPr lang="ru-RU" altLang="ru-RU" sz="2800" dirty="0" smtClean="0"/>
              <a:t>», «</a:t>
            </a:r>
            <a:r>
              <a:rPr lang="ru-RU" altLang="ru-RU" sz="2800" dirty="0" err="1" smtClean="0"/>
              <a:t>Попелюшка</a:t>
            </a:r>
            <a:r>
              <a:rPr lang="ru-RU" altLang="ru-RU" sz="2800" dirty="0" smtClean="0"/>
              <a:t>, </a:t>
            </a:r>
            <a:r>
              <a:rPr lang="ru-RU" altLang="ru-RU" sz="2800" dirty="0" err="1" smtClean="0"/>
              <a:t>або</a:t>
            </a:r>
            <a:r>
              <a:rPr lang="ru-RU" altLang="ru-RU" sz="2800" dirty="0" smtClean="0"/>
              <a:t> </a:t>
            </a:r>
            <a:r>
              <a:rPr lang="ru-RU" altLang="ru-RU" sz="2800" dirty="0" err="1" smtClean="0"/>
              <a:t>Соболиний</a:t>
            </a:r>
            <a:r>
              <a:rPr lang="ru-RU" altLang="ru-RU" sz="2800" dirty="0" smtClean="0"/>
              <a:t> </a:t>
            </a:r>
            <a:r>
              <a:rPr lang="ru-RU" altLang="ru-RU" sz="2800" dirty="0" err="1" smtClean="0"/>
              <a:t>черевичок</a:t>
            </a:r>
            <a:r>
              <a:rPr lang="ru-RU" altLang="ru-RU" sz="2800" dirty="0" smtClean="0"/>
              <a:t>», «</a:t>
            </a:r>
            <a:r>
              <a:rPr lang="ru-RU" altLang="ru-RU" sz="2800" dirty="0" err="1" smtClean="0"/>
              <a:t>Ріке</a:t>
            </a:r>
            <a:r>
              <a:rPr lang="ru-RU" altLang="ru-RU" sz="2800" dirty="0" smtClean="0"/>
              <a:t> з чубчиком», «Хлопчик-</a:t>
            </a:r>
            <a:r>
              <a:rPr lang="ru-RU" altLang="ru-RU" sz="2800" dirty="0" err="1" smtClean="0"/>
              <a:t>мізинчик</a:t>
            </a:r>
            <a:r>
              <a:rPr lang="ru-RU" altLang="ru-RU" sz="2800" dirty="0" smtClean="0"/>
              <a:t>».</a:t>
            </a:r>
          </a:p>
        </p:txBody>
      </p:sp>
      <p:pic>
        <p:nvPicPr>
          <p:cNvPr id="40964" name="Picture 4" descr="6461_origina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44114">
            <a:off x="325438" y="4649788"/>
            <a:ext cx="2016125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5" name="Picture 5" descr="4733621e4e1b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115888"/>
            <a:ext cx="143986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7" descr="37629400_SHarl_Perro__Spyaschaya_krasavic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2420938"/>
            <a:ext cx="1169988" cy="177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8" name="Picture 8" descr="44600887_000d342x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93170">
            <a:off x="107950" y="333375"/>
            <a:ext cx="1193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9" name="Picture 9" descr="50127971_sinyaya_boroda0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3251">
            <a:off x="7365640" y="4573588"/>
            <a:ext cx="1570037" cy="209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0" name="Picture 10" descr="e68f9e04ab_12440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69" r="8569"/>
          <a:stretch>
            <a:fillRect/>
          </a:stretch>
        </p:blipFill>
        <p:spPr bwMode="auto">
          <a:xfrm rot="264828">
            <a:off x="2627313" y="4724400"/>
            <a:ext cx="2087562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71" name="Picture 11" descr="cove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963"/>
          <a:stretch>
            <a:fillRect/>
          </a:stretch>
        </p:blipFill>
        <p:spPr bwMode="auto">
          <a:xfrm rot="-412904">
            <a:off x="5148263" y="4724400"/>
            <a:ext cx="1905000" cy="185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9248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955675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uk-UA" altLang="ru-RU" b="1" dirty="0" smtClean="0"/>
              <a:t>Переклади казок </a:t>
            </a:r>
            <a:r>
              <a:rPr lang="uk-UA" altLang="ru-RU" b="1" dirty="0" err="1" smtClean="0"/>
              <a:t>Перро</a:t>
            </a:r>
            <a:endParaRPr lang="ru-RU" altLang="ru-RU" b="1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468313" y="1557338"/>
            <a:ext cx="8229600" cy="1152525"/>
          </a:xfrm>
        </p:spPr>
        <p:txBody>
          <a:bodyPr/>
          <a:lstStyle/>
          <a:p>
            <a:pPr marL="45720" indent="0" algn="ctr" eaLnBrk="1" hangingPunct="1">
              <a:buNone/>
            </a:pPr>
            <a:r>
              <a:rPr lang="ru-RU" altLang="ru-RU" dirty="0" err="1" smtClean="0"/>
              <a:t>Українською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мовою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всі</a:t>
            </a:r>
            <a:r>
              <a:rPr lang="ru-RU" altLang="ru-RU" dirty="0" smtClean="0"/>
              <a:t> </a:t>
            </a:r>
            <a:r>
              <a:rPr lang="ru-RU" altLang="ru-RU" dirty="0" err="1" smtClean="0"/>
              <a:t>казки</a:t>
            </a:r>
            <a:r>
              <a:rPr lang="ru-RU" altLang="ru-RU" dirty="0" smtClean="0"/>
              <a:t> Перро </a:t>
            </a:r>
            <a:r>
              <a:rPr lang="ru-RU" altLang="ru-RU" dirty="0" err="1" smtClean="0"/>
              <a:t>переклав</a:t>
            </a:r>
            <a:r>
              <a:rPr lang="ru-RU" altLang="ru-RU" dirty="0" smtClean="0"/>
              <a:t> Р. Терещенко.</a:t>
            </a:r>
          </a:p>
        </p:txBody>
      </p:sp>
      <p:pic>
        <p:nvPicPr>
          <p:cNvPr id="37892" name="Picture 4" descr="b1581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217417">
            <a:off x="3840163" y="2917825"/>
            <a:ext cx="1824037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3496c7942fa3b13595dbb837d23eb11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781300"/>
            <a:ext cx="235585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Picture 6" descr="19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781300"/>
            <a:ext cx="2360613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5" name="Picture 7" descr="60217650_1276338828_5b9310e571a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5734050"/>
            <a:ext cx="47625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2150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7200"/>
            <a:ext cx="8229600" cy="102711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uk-UA" altLang="ru-RU" b="1" dirty="0" smtClean="0"/>
              <a:t>В </a:t>
            </a:r>
            <a:r>
              <a:rPr lang="uk-UA" altLang="ru-RU" b="1" dirty="0" err="1" smtClean="0"/>
              <a:t>пам</a:t>
            </a:r>
            <a:r>
              <a:rPr lang="en-US" altLang="ru-RU" b="1" dirty="0" smtClean="0"/>
              <a:t>’</a:t>
            </a:r>
            <a:r>
              <a:rPr lang="uk-UA" altLang="ru-RU" b="1" dirty="0" smtClean="0"/>
              <a:t>ять казкарю</a:t>
            </a:r>
            <a:endParaRPr lang="ru-RU" altLang="ru-RU" b="1" dirty="0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sz="quarter" idx="13"/>
          </p:nvPr>
        </p:nvSpPr>
        <p:spPr>
          <a:xfrm>
            <a:off x="5003800" y="1981200"/>
            <a:ext cx="3683000" cy="3248025"/>
          </a:xfrm>
        </p:spPr>
        <p:txBody>
          <a:bodyPr/>
          <a:lstStyle/>
          <a:p>
            <a:pPr marL="45720" indent="0" algn="ctr" eaLnBrk="1" hangingPunct="1">
              <a:buNone/>
            </a:pPr>
            <a:r>
              <a:rPr lang="uk-UA" altLang="ru-RU" dirty="0" err="1" smtClean="0"/>
              <a:t>Пам</a:t>
            </a:r>
            <a:r>
              <a:rPr lang="en-US" altLang="ru-RU" dirty="0" smtClean="0"/>
              <a:t>’</a:t>
            </a:r>
            <a:r>
              <a:rPr lang="uk-UA" altLang="ru-RU" dirty="0" err="1" smtClean="0"/>
              <a:t>ятник</a:t>
            </a:r>
            <a:r>
              <a:rPr lang="uk-UA" altLang="ru-RU" dirty="0" smtClean="0"/>
              <a:t> Шарлю </a:t>
            </a:r>
            <a:r>
              <a:rPr lang="uk-UA" altLang="ru-RU" dirty="0" err="1" smtClean="0"/>
              <a:t>Перро</a:t>
            </a:r>
            <a:r>
              <a:rPr lang="uk-UA" altLang="ru-RU" dirty="0" smtClean="0"/>
              <a:t> та його героям знаходиться в Парижі.</a:t>
            </a:r>
            <a:endParaRPr lang="ru-RU" altLang="ru-RU" dirty="0" smtClean="0"/>
          </a:p>
        </p:txBody>
      </p:sp>
      <p:pic>
        <p:nvPicPr>
          <p:cNvPr id="46084" name="Picture 4" descr="60217648_1276338991_96897351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5084763"/>
            <a:ext cx="3571875" cy="117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5" name="Picture 5" descr="Paris_Tuilrie_CharlesPerr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8872"/>
          <a:stretch>
            <a:fillRect/>
          </a:stretch>
        </p:blipFill>
        <p:spPr bwMode="auto">
          <a:xfrm>
            <a:off x="468313" y="1484313"/>
            <a:ext cx="4367212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3745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471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6698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448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30953" y="5358404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40998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458154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55976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5380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80709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8195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7605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21544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37099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894046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475656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876256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059339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2657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57092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6" name="Прямоугольник 35"/>
          <p:cNvSpPr/>
          <p:nvPr/>
        </p:nvSpPr>
        <p:spPr>
          <a:xfrm>
            <a:off x="1764488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16350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6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71600" y="1268760"/>
            <a:ext cx="7272808" cy="49685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Читання </a:t>
            </a:r>
          </a:p>
          <a:p>
            <a:pPr algn="ctr"/>
            <a:r>
              <a:rPr lang="uk-UA" sz="8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uk-UA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особах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712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67" t="2407" r="21748" b="24331"/>
          <a:stretch/>
        </p:blipFill>
        <p:spPr bwMode="auto">
          <a:xfrm>
            <a:off x="17092" y="1"/>
            <a:ext cx="9199935" cy="6856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0170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2067" t="4484" r="22917" b="24143"/>
          <a:stretch/>
        </p:blipFill>
        <p:spPr bwMode="auto">
          <a:xfrm>
            <a:off x="0" y="728"/>
            <a:ext cx="9039820" cy="685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4289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471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6698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448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735711" y="5345490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32308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458154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55976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5380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80709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8195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7605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21544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37099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894046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475656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876256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156611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2657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57092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6" name="Прямоугольник 35"/>
          <p:cNvSpPr/>
          <p:nvPr/>
        </p:nvSpPr>
        <p:spPr>
          <a:xfrm>
            <a:off x="1764488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94973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4" grpId="0" animBg="1"/>
      <p:bldP spid="15" grpId="0" animBg="1"/>
      <p:bldP spid="16" grpId="0" animBg="1"/>
      <p:bldP spid="55" grpId="0" animBg="1"/>
      <p:bldP spid="3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367" t="6372" r="20792" b="17723"/>
          <a:stretch/>
        </p:blipFill>
        <p:spPr bwMode="auto">
          <a:xfrm>
            <a:off x="-1" y="0"/>
            <a:ext cx="919110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5103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471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6698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448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30953" y="5358404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40998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458154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55976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5380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80709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8195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7605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21544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37099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894046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475656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876256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059339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2657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57092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6" name="Прямоугольник 35"/>
          <p:cNvSpPr/>
          <p:nvPr/>
        </p:nvSpPr>
        <p:spPr>
          <a:xfrm>
            <a:off x="1764488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93975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95998" y="1844824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Зачин </a:t>
            </a:r>
            <a:endParaRPr lang="uk-UA" sz="3600" b="1" dirty="0" smtClean="0">
              <a:ln w="10541" cmpd="sng">
                <a:solidFill>
                  <a:srgbClr val="4E67C8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E67C8">
                      <a:tint val="40000"/>
                      <a:satMod val="250000"/>
                    </a:srgbClr>
                  </a:gs>
                  <a:gs pos="9000">
                    <a:srgbClr val="4E67C8">
                      <a:tint val="52000"/>
                      <a:satMod val="300000"/>
                    </a:srgbClr>
                  </a:gs>
                  <a:gs pos="50000">
                    <a:srgbClr val="4E67C8">
                      <a:shade val="20000"/>
                      <a:satMod val="300000"/>
                    </a:srgbClr>
                  </a:gs>
                  <a:gs pos="79000">
                    <a:srgbClr val="4E67C8">
                      <a:tint val="52000"/>
                      <a:satMod val="300000"/>
                    </a:srgbClr>
                  </a:gs>
                  <a:gs pos="100000">
                    <a:srgbClr val="4E67C8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uk-UA" sz="28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група </a:t>
            </a:r>
            <a:r>
              <a:rPr lang="uk-UA" sz="28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«Червона Шапочка» </a:t>
            </a:r>
            <a:r>
              <a:rPr lang="uk-UA" sz="28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(прочитати)</a:t>
            </a:r>
          </a:p>
          <a:p>
            <a:endParaRPr lang="uk-UA" sz="2800" b="1" dirty="0" smtClean="0">
              <a:ln w="10541" cmpd="sng">
                <a:solidFill>
                  <a:srgbClr val="4E67C8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E67C8">
                      <a:tint val="40000"/>
                      <a:satMod val="250000"/>
                    </a:srgbClr>
                  </a:gs>
                  <a:gs pos="9000">
                    <a:srgbClr val="4E67C8">
                      <a:tint val="52000"/>
                      <a:satMod val="300000"/>
                    </a:srgbClr>
                  </a:gs>
                  <a:gs pos="50000">
                    <a:srgbClr val="4E67C8">
                      <a:shade val="20000"/>
                      <a:satMod val="300000"/>
                    </a:srgbClr>
                  </a:gs>
                  <a:gs pos="79000">
                    <a:srgbClr val="4E67C8">
                      <a:tint val="52000"/>
                      <a:satMod val="300000"/>
                    </a:srgbClr>
                  </a:gs>
                  <a:gs pos="100000">
                    <a:srgbClr val="4E67C8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uk-UA" sz="36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Основна частина </a:t>
            </a:r>
          </a:p>
          <a:p>
            <a:r>
              <a:rPr lang="uk-UA" sz="28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група «Кіт у чоботях»(розповісти коротко)</a:t>
            </a:r>
          </a:p>
          <a:p>
            <a:endParaRPr lang="uk-UA" sz="2800" b="1" dirty="0" smtClean="0">
              <a:ln w="10541" cmpd="sng">
                <a:solidFill>
                  <a:srgbClr val="4E67C8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E67C8">
                      <a:tint val="40000"/>
                      <a:satMod val="250000"/>
                    </a:srgbClr>
                  </a:gs>
                  <a:gs pos="9000">
                    <a:srgbClr val="4E67C8">
                      <a:tint val="52000"/>
                      <a:satMod val="300000"/>
                    </a:srgbClr>
                  </a:gs>
                  <a:gs pos="50000">
                    <a:srgbClr val="4E67C8">
                      <a:shade val="20000"/>
                      <a:satMod val="300000"/>
                    </a:srgbClr>
                  </a:gs>
                  <a:gs pos="79000">
                    <a:srgbClr val="4E67C8">
                      <a:tint val="52000"/>
                      <a:satMod val="300000"/>
                    </a:srgbClr>
                  </a:gs>
                  <a:gs pos="100000">
                    <a:srgbClr val="4E67C8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r>
              <a:rPr lang="uk-UA" sz="36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C00000"/>
                </a:solidFill>
              </a:rPr>
              <a:t>Кінцівка </a:t>
            </a:r>
          </a:p>
          <a:p>
            <a:r>
              <a:rPr lang="uk-UA" sz="28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група «Попелюшка» (прочитати)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404664"/>
            <a:ext cx="5760640" cy="10081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8930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471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6698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448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30953" y="5358404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40998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458154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55976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5380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80709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8195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7605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21544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37099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894046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475656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876256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059339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2657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57092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6" name="Прямоугольник 35"/>
          <p:cNvSpPr/>
          <p:nvPr/>
        </p:nvSpPr>
        <p:spPr>
          <a:xfrm>
            <a:off x="1764488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93975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6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71600" y="1268760"/>
            <a:ext cx="7272808" cy="49685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Вибіркове </a:t>
            </a:r>
          </a:p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читання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392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243" t="2596" r="19093" b="17156"/>
          <a:stretch/>
        </p:blipFill>
        <p:spPr bwMode="auto">
          <a:xfrm>
            <a:off x="0" y="-4856"/>
            <a:ext cx="9144000" cy="686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7949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880" t="2785" r="17606" b="16024"/>
          <a:stretch/>
        </p:blipFill>
        <p:spPr bwMode="auto">
          <a:xfrm>
            <a:off x="0" y="0"/>
            <a:ext cx="917492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3639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899" t="2030" r="21323" b="23765"/>
          <a:stretch/>
        </p:blipFill>
        <p:spPr bwMode="auto">
          <a:xfrm>
            <a:off x="-1" y="0"/>
            <a:ext cx="9132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0063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11"/>
            <a:ext cx="8964488" cy="678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2076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580" t="3729" r="19305" b="21877"/>
          <a:stretch/>
        </p:blipFill>
        <p:spPr bwMode="auto">
          <a:xfrm>
            <a:off x="-8838" y="18790"/>
            <a:ext cx="9243536" cy="683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7178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413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623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0049" t="3352" r="19942" b="19045"/>
          <a:stretch/>
        </p:blipFill>
        <p:spPr bwMode="auto">
          <a:xfrm>
            <a:off x="107503" y="0"/>
            <a:ext cx="897036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630725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147" t="2908" r="18977" b="16089"/>
          <a:stretch/>
        </p:blipFill>
        <p:spPr bwMode="auto">
          <a:xfrm>
            <a:off x="-1" y="0"/>
            <a:ext cx="920340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074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908" t="2800" r="20190" b="20729"/>
          <a:stretch/>
        </p:blipFill>
        <p:spPr bwMode="auto">
          <a:xfrm>
            <a:off x="35495" y="0"/>
            <a:ext cx="9087145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5755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50471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6698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38448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630953" y="5358404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740998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458154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355976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5380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880709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38195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07605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21544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37099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894046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475656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876256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5059339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2657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557092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3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6" name="Прямоугольник 35"/>
          <p:cNvSpPr/>
          <p:nvPr/>
        </p:nvSpPr>
        <p:spPr>
          <a:xfrm>
            <a:off x="1764488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93975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14" t="16516" r="40579" b="17474"/>
          <a:stretch/>
        </p:blipFill>
        <p:spPr bwMode="auto">
          <a:xfrm>
            <a:off x="573752" y="4869160"/>
            <a:ext cx="143430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715" t="13438" r="33460" b="17723"/>
          <a:stretch/>
        </p:blipFill>
        <p:spPr bwMode="auto">
          <a:xfrm>
            <a:off x="605467" y="2690469"/>
            <a:ext cx="1402589" cy="2102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055" t="13145" r="48493" b="34505"/>
          <a:stretch/>
        </p:blipFill>
        <p:spPr bwMode="auto">
          <a:xfrm>
            <a:off x="573075" y="859201"/>
            <a:ext cx="1402589" cy="180823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2843808" y="1052736"/>
            <a:ext cx="494718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Доброта і працьовитість </a:t>
            </a:r>
          </a:p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завжди винагороджується.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76726" y="3172214"/>
            <a:ext cx="5713423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 слід довіряти незнайомцям,</a:t>
            </a:r>
          </a:p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повідомляти їм інформацію</a:t>
            </a:r>
          </a:p>
          <a:p>
            <a:pPr algn="ctr"/>
            <a:r>
              <a:rPr lang="uk-UA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про себе і свою родину</a:t>
            </a:r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0203" y="5085184"/>
            <a:ext cx="409919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Де сила не візьме,</a:t>
            </a:r>
          </a:p>
          <a:p>
            <a:pPr algn="ctr"/>
            <a:r>
              <a:rPr lang="uk-UA" sz="28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там розум допоможе.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05467" y="98629"/>
            <a:ext cx="799898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Головна думка (мораль) казки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4803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8383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59672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432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9715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465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82" y="5343401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71898" y="5336944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60204" y="2420888"/>
            <a:ext cx="576064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hlinkClick r:id="rId3" action="ppaction://hlinksldjump"/>
          </p:cNvPr>
          <p:cNvSpPr/>
          <p:nvPr/>
        </p:nvSpPr>
        <p:spPr>
          <a:xfrm>
            <a:off x="6660232" y="1916832"/>
            <a:ext cx="792088" cy="504056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75551" y="2672916"/>
            <a:ext cx="21602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506066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03888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8397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928621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1212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0622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69456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85011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941958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523568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924168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6660232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5674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605004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4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7" name="Прямоугольник 36"/>
          <p:cNvSpPr/>
          <p:nvPr/>
        </p:nvSpPr>
        <p:spPr>
          <a:xfrm>
            <a:off x="1812400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27086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086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971600" y="1268760"/>
            <a:ext cx="7272808" cy="496855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8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Бюро знахідок</a:t>
            </a:r>
            <a:endParaRPr lang="ru-RU" sz="8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764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Картинки по запросу шапочка червон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08089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53316" cy="6597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01818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548680"/>
            <a:ext cx="5040560" cy="620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319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4794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560"/>
            <a:ext cx="9156747" cy="686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99012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0395"/>
          <a:stretch/>
        </p:blipFill>
        <p:spPr bwMode="auto">
          <a:xfrm>
            <a:off x="2378649" y="1600200"/>
            <a:ext cx="393071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934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70985" y="731838"/>
            <a:ext cx="2344829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13115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88640"/>
            <a:ext cx="9073009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547382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308665"/>
            <a:ext cx="9073008" cy="713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86716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88640"/>
            <a:ext cx="4161804" cy="632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2555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52175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0" y="260647"/>
            <a:ext cx="8454712" cy="6299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5061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37" y="260648"/>
            <a:ext cx="7399247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5770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8383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59672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432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9715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465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82" y="5343401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71898" y="5336944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60204" y="2420888"/>
            <a:ext cx="576064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hlinkClick r:id="rId3" action="ppaction://hlinksldjump"/>
          </p:cNvPr>
          <p:cNvSpPr/>
          <p:nvPr/>
        </p:nvSpPr>
        <p:spPr>
          <a:xfrm>
            <a:off x="6660232" y="1916832"/>
            <a:ext cx="792088" cy="504056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75551" y="2672916"/>
            <a:ext cx="21602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506066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03888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8397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928621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1212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0622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69456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85011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941958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523568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924168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6660232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5674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605004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4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7" name="Прямоугольник 36"/>
          <p:cNvSpPr/>
          <p:nvPr/>
        </p:nvSpPr>
        <p:spPr>
          <a:xfrm>
            <a:off x="1812400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191575" y="220578"/>
            <a:ext cx="17002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О.В.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29226" y="620688"/>
            <a:ext cx="170022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Авторські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36268" y="1263576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Прозові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36268" y="1847199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Чарівні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369800" y="2951945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24525" y="1700808"/>
            <a:ext cx="165618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= ≠</a:t>
            </a:r>
            <a:endParaRPr lang="ru-RU" sz="60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7369800" y="2420888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Повчальна 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32094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 animBg="1"/>
      <p:bldP spid="40" grpId="0" animBg="1"/>
      <p:bldP spid="41" grpId="0" animBg="1"/>
      <p:bldP spid="43" grpId="0" animBg="1"/>
      <p:bldP spid="44" grpId="0" animBg="1"/>
      <p:bldP spid="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x_e62347ac"/>
          <p:cNvPicPr>
            <a:picLocks noGrp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82820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13129" y="764704"/>
            <a:ext cx="71208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Третій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зайвий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»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5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055" t="13145" r="48493" b="34505"/>
          <a:stretch/>
        </p:blipFill>
        <p:spPr bwMode="auto">
          <a:xfrm>
            <a:off x="3114603" y="2878939"/>
            <a:ext cx="2520280" cy="3456384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715" t="13438" r="33460" b="17723"/>
          <a:stretch/>
        </p:blipFill>
        <p:spPr bwMode="auto">
          <a:xfrm>
            <a:off x="5940152" y="2878939"/>
            <a:ext cx="2337853" cy="3504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14" t="16516" r="40579" b="17474"/>
          <a:stretch/>
        </p:blipFill>
        <p:spPr bwMode="auto">
          <a:xfrm>
            <a:off x="107504" y="2852936"/>
            <a:ext cx="2736304" cy="343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93283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8383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59672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432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9715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465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82" y="5343401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71898" y="5336944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60204" y="2420888"/>
            <a:ext cx="576064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hlinkClick r:id="rId3" action="ppaction://hlinksldjump"/>
          </p:cNvPr>
          <p:cNvSpPr/>
          <p:nvPr/>
        </p:nvSpPr>
        <p:spPr>
          <a:xfrm>
            <a:off x="6660232" y="1916832"/>
            <a:ext cx="792088" cy="504056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75551" y="2672916"/>
            <a:ext cx="21602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506066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03888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8397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928621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1212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0622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69456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85011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941958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523568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924168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6660232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5674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4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7" name="Прямоугольник 36"/>
          <p:cNvSpPr/>
          <p:nvPr/>
        </p:nvSpPr>
        <p:spPr>
          <a:xfrm>
            <a:off x="1812400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191575" y="220578"/>
            <a:ext cx="17002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О.В.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29226" y="620688"/>
            <a:ext cx="170022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Авторська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36268" y="1263576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Прозова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36268" y="1847199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Чарівна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411093" y="2508865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Повчальна 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24525" y="1700808"/>
            <a:ext cx="165618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= ≠</a:t>
            </a:r>
            <a:endParaRPr lang="ru-RU" sz="6000" dirty="0"/>
          </a:p>
        </p:txBody>
      </p:sp>
      <p:sp>
        <p:nvSpPr>
          <p:cNvPr id="45" name="Сердце 44"/>
          <p:cNvSpPr/>
          <p:nvPr/>
        </p:nvSpPr>
        <p:spPr>
          <a:xfrm>
            <a:off x="467544" y="2816932"/>
            <a:ext cx="800415" cy="684076"/>
          </a:xfrm>
          <a:prstGeom prst="hear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7369800" y="3100898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482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Рисунок 1" descr="Картинки по запросу мікрофон картин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325" y="242701"/>
            <a:ext cx="7007051" cy="635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ердце 2"/>
          <p:cNvSpPr/>
          <p:nvPr/>
        </p:nvSpPr>
        <p:spPr>
          <a:xfrm>
            <a:off x="928350" y="332656"/>
            <a:ext cx="2016224" cy="1872208"/>
          </a:xfrm>
          <a:prstGeom prst="hear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3674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98383" y="1136794"/>
            <a:ext cx="4615366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Казки Шарля Перро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59672" y="97468"/>
            <a:ext cx="4092788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2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Скарбниця казок світу</a:t>
            </a:r>
            <a:endParaRPr lang="ru-RU" sz="28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9432" y="97468"/>
            <a:ext cx="1814758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О.Ф.</a:t>
            </a:r>
          </a:p>
          <a:p>
            <a:pPr algn="ctr"/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 вчить, як на світі </a:t>
            </a:r>
            <a:r>
              <a:rPr lang="uk-UA" sz="2000" b="1" cap="none" spc="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жить</a:t>
            </a:r>
            <a:r>
              <a:rPr lang="uk-UA" sz="2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2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894046" y="3352055"/>
            <a:ext cx="393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997156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Автор</a:t>
            </a:r>
            <a:r>
              <a:rPr lang="uk-UA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414650" y="5345490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Герої</a:t>
            </a:r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810082" y="5343401"/>
            <a:ext cx="1296144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Головна думка</a:t>
            </a: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(мораль)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371898" y="5336944"/>
            <a:ext cx="1099292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Будова казки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760204" y="2420888"/>
            <a:ext cx="576064" cy="57606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Равнобедренный треугольник 17">
            <a:hlinkClick r:id="rId3" action="ppaction://hlinksldjump"/>
          </p:cNvPr>
          <p:cNvSpPr/>
          <p:nvPr/>
        </p:nvSpPr>
        <p:spPr>
          <a:xfrm>
            <a:off x="6660232" y="1916832"/>
            <a:ext cx="792088" cy="504056"/>
          </a:xfrm>
          <a:prstGeom prst="triangl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75551" y="2672916"/>
            <a:ext cx="216024" cy="2880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5" idx="2"/>
          </p:cNvCxnSpPr>
          <p:nvPr/>
        </p:nvCxnSpPr>
        <p:spPr>
          <a:xfrm>
            <a:off x="4506066" y="62068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403888" y="2020778"/>
            <a:ext cx="0" cy="4001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 flipH="1">
            <a:off x="3283979" y="4725144"/>
            <a:ext cx="545275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928621" y="4725144"/>
            <a:ext cx="13731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4412124" y="4728664"/>
            <a:ext cx="152400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106226" y="4725144"/>
            <a:ext cx="650522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969456" y="1917972"/>
            <a:ext cx="709409" cy="3589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H="1" flipV="1">
            <a:off x="2185011" y="759187"/>
            <a:ext cx="549321" cy="31497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1941958" y="1917972"/>
            <a:ext cx="661731" cy="1326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>
            <a:off x="1523568" y="1917972"/>
            <a:ext cx="1656184" cy="8989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>
            <a:off x="6924168" y="1420907"/>
            <a:ext cx="31531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6660232" y="5345490"/>
            <a:ext cx="1419136" cy="10081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uk-UA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Ілюстрації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  <a:p>
            <a:pPr algn="ctr"/>
            <a:endParaRPr lang="ru-RU" dirty="0"/>
          </a:p>
        </p:txBody>
      </p:sp>
      <p:cxnSp>
        <p:nvCxnSpPr>
          <p:cNvPr id="56" name="Прямая со стрелкой 55"/>
          <p:cNvCxnSpPr/>
          <p:nvPr/>
        </p:nvCxnSpPr>
        <p:spPr>
          <a:xfrm>
            <a:off x="5756748" y="4725144"/>
            <a:ext cx="132165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605004" y="1940319"/>
            <a:ext cx="2059267" cy="170092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68" name="Picture 2" descr="C:\Documents and Settings\zhenya\Рабочий стол\Началка картинки 2 семестр\Урок 67\воробушек.jpg">
            <a:hlinkClick r:id="rId4" action="ppaction://hlinkfile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64384" y="5345490"/>
            <a:ext cx="946937" cy="1245881"/>
          </a:xfrm>
        </p:spPr>
      </p:pic>
      <p:sp>
        <p:nvSpPr>
          <p:cNvPr id="37" name="Прямоугольник 36"/>
          <p:cNvSpPr/>
          <p:nvPr/>
        </p:nvSpPr>
        <p:spPr>
          <a:xfrm>
            <a:off x="1812400" y="2708919"/>
            <a:ext cx="4866465" cy="192650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«Червона Шапочка»,</a:t>
            </a:r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uk-UA" sz="2800" b="1" i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«Кіт у чоботях», «Попелюшка»</a:t>
            </a:r>
          </a:p>
          <a:p>
            <a:pPr algn="ctr"/>
            <a:r>
              <a:rPr lang="uk-UA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 </a:t>
            </a:r>
            <a:endParaRPr lang="ru-RU" sz="2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7191575" y="220578"/>
            <a:ext cx="170022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О.В.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329226" y="620688"/>
            <a:ext cx="1700228" cy="4001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Авторська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336268" y="1263576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Прозова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36268" y="1847199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Чарівна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369800" y="2933236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…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24525" y="1700808"/>
            <a:ext cx="165618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dirty="0" smtClean="0"/>
              <a:t>= ≠</a:t>
            </a:r>
            <a:endParaRPr lang="ru-RU" sz="6000" dirty="0"/>
          </a:p>
        </p:txBody>
      </p:sp>
      <p:sp>
        <p:nvSpPr>
          <p:cNvPr id="45" name="Сердце 44"/>
          <p:cNvSpPr/>
          <p:nvPr/>
        </p:nvSpPr>
        <p:spPr>
          <a:xfrm>
            <a:off x="467544" y="2816932"/>
            <a:ext cx="800415" cy="684076"/>
          </a:xfrm>
          <a:prstGeom prst="hear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8022204" y="3501008"/>
            <a:ext cx="1007250" cy="138499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 </a:t>
            </a: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endParaRPr lang="ru-RU" sz="1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354212" y="2365534"/>
            <a:ext cx="1700228" cy="40011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Повчальна  </a:t>
            </a:r>
            <a:r>
              <a:rPr lang="uk-UA" sz="1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1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11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ле 16"/>
          <p:cNvSpPr txBox="1"/>
          <p:nvPr/>
        </p:nvSpPr>
        <p:spPr>
          <a:xfrm>
            <a:off x="467544" y="188640"/>
            <a:ext cx="8441278" cy="62896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44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Поміркуйте </a:t>
            </a:r>
            <a:r>
              <a:rPr lang="uk-UA" sz="4400" b="1" dirty="0" smtClean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: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uk-UA" sz="5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44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Чи безкорисливий був Кіт у чоботях?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14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44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Як би ви діяли, зустрівши незнайомця?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5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uk-UA" sz="11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/>
              <a:buChar char="-"/>
            </a:pPr>
            <a:r>
              <a:rPr lang="uk-UA" sz="44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Чи довіряли б ви мачусі і сестрам</a:t>
            </a:r>
            <a:r>
              <a:rPr lang="uk-UA" sz="4400" b="1" dirty="0" smtClean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?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9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1656184" cy="304698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3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? </a:t>
            </a:r>
            <a:r>
              <a:rPr lang="uk-UA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/</a:t>
            </a:r>
            <a:r>
              <a:rPr lang="uk-UA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оле 16"/>
          <p:cNvSpPr txBox="1"/>
          <p:nvPr/>
        </p:nvSpPr>
        <p:spPr>
          <a:xfrm>
            <a:off x="2699792" y="188640"/>
            <a:ext cx="6209030" cy="6289675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42900" lvl="0" indent="-342900" algn="ctr">
              <a:lnSpc>
                <a:spcPct val="115000"/>
              </a:lnSpc>
              <a:spcAft>
                <a:spcPts val="0"/>
              </a:spcAft>
            </a:pPr>
            <a:r>
              <a:rPr lang="uk-UA" sz="6600" b="1" dirty="0" smtClean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Придумайте </a:t>
            </a:r>
            <a:r>
              <a:rPr lang="uk-UA" sz="66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продовження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казки </a:t>
            </a:r>
            <a:endParaRPr lang="uk-UA" sz="6600" b="1" dirty="0" smtClean="0">
              <a:ln w="10541" cap="flat" cmpd="sng" algn="ctr">
                <a:solidFill>
                  <a:srgbClr val="4579B8"/>
                </a:solidFill>
                <a:prstDash val="solid"/>
                <a:round/>
              </a:ln>
              <a:solidFill>
                <a:srgbClr val="76923C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uk-UA" sz="6600" b="1" dirty="0" smtClean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(</a:t>
            </a:r>
            <a:r>
              <a:rPr lang="uk-UA" sz="6600" b="1" dirty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на вибір</a:t>
            </a:r>
            <a:r>
              <a:rPr lang="uk-UA" sz="6600" b="1" dirty="0" smtClean="0">
                <a:ln w="10541" cap="flat" cmpd="sng" algn="ctr">
                  <a:solidFill>
                    <a:srgbClr val="4579B8"/>
                  </a:solidFill>
                  <a:prstDash val="solid"/>
                  <a:round/>
                </a:ln>
                <a:solidFill>
                  <a:srgbClr val="76923C"/>
                </a:solidFill>
                <a:effectLst/>
                <a:latin typeface="Times New Roman"/>
                <a:ea typeface="Calibri"/>
                <a:cs typeface="Times New Roman"/>
              </a:rPr>
              <a:t>)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393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71800" y="260648"/>
            <a:ext cx="3220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Джерела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3105835"/>
            <a:ext cx="7488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r>
              <a:rPr lang="en-US" dirty="0" smtClean="0"/>
              <a:t>https://sites.google.com/site/kazkisarlaperro/chervona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55576" y="3933056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https://sites.google.com/site/kazkisarlaperro/kit-u-cobotah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4725144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https://sites.google.com/site/kazkisarlaperro/popelushka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5576" y="1844824"/>
            <a:ext cx="7560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http://svitppt.com.ua/zarubizhna-literatura/sharl-perroperrault-carles-.html</a:t>
            </a:r>
            <a:endParaRPr lang="ru-RU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D:\Фото\2 клас 2016\урок милування волонтерство музична школа уроки\DSCN58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95" y="35336"/>
            <a:ext cx="9096884" cy="68226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269107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Фото\2 клас 2016\урок милування волонтерство музична школа уроки\DSCN58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1518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033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witte0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91" y="0"/>
            <a:ext cx="9286411" cy="7198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7346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_25058_fcbe2a95_XL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4468"/>
            <a:ext cx="5256584" cy="6826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71024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all_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624"/>
            <a:ext cx="9143873" cy="6696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6002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01873f9e31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-15533"/>
            <a:ext cx="5112568" cy="687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29767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474</TotalTime>
  <Words>665</Words>
  <Application>Microsoft Office PowerPoint</Application>
  <PresentationFormat>Экран (4:3)</PresentationFormat>
  <Paragraphs>270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Мудре рішення</vt:lpstr>
      <vt:lpstr>Перші публікації</vt:lpstr>
      <vt:lpstr>Казки в прозі «Казки моєї матінки Гуски, або Історії та оповідки минулих часів з повчальними висновками»</vt:lpstr>
      <vt:lpstr>Переклади казок Перро</vt:lpstr>
      <vt:lpstr>В пам’ять казкарю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50</cp:revision>
  <dcterms:created xsi:type="dcterms:W3CDTF">2016-11-20T15:04:26Z</dcterms:created>
  <dcterms:modified xsi:type="dcterms:W3CDTF">2016-12-20T20:14:08Z</dcterms:modified>
</cp:coreProperties>
</file>